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320" r:id="rId3"/>
    <p:sldId id="321" r:id="rId4"/>
    <p:sldId id="323" r:id="rId5"/>
    <p:sldId id="322" r:id="rId6"/>
    <p:sldId id="324" r:id="rId7"/>
    <p:sldId id="325" r:id="rId8"/>
    <p:sldId id="326" r:id="rId9"/>
    <p:sldId id="327" r:id="rId10"/>
    <p:sldId id="328" r:id="rId11"/>
    <p:sldId id="330" r:id="rId12"/>
    <p:sldId id="329" r:id="rId13"/>
    <p:sldId id="331" r:id="rId14"/>
    <p:sldId id="332" r:id="rId15"/>
    <p:sldId id="333" r:id="rId16"/>
    <p:sldId id="336" r:id="rId17"/>
    <p:sldId id="334" r:id="rId18"/>
    <p:sldId id="335" r:id="rId19"/>
    <p:sldId id="340" r:id="rId20"/>
    <p:sldId id="337" r:id="rId21"/>
    <p:sldId id="338" r:id="rId22"/>
    <p:sldId id="339" r:id="rId23"/>
    <p:sldId id="341" r:id="rId24"/>
    <p:sldId id="342" r:id="rId25"/>
    <p:sldId id="343" r:id="rId26"/>
    <p:sldId id="286" r:id="rId27"/>
    <p:sldId id="287" r:id="rId2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16.11.2020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16.11.2020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6019-B4BC-9C43-84EC-16D435A7485D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0A3-E1BD-E640-BA61-07E5DE05B38F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7689F-B7BC-1C4A-BBAE-2B7D7DE9EEA4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1C8F-E37C-E043-A5CF-FB56E5266B5C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C419-FE9D-DF4C-9CA4-B29402D2D5CE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A7FE-F710-FF46-92E5-306272684542}" type="datetime1">
              <a:rPr lang="tr-TR" smtClean="0"/>
              <a:t>16.11.2020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F21D-CFCA-9E46-BE99-E187F7A45655}" type="datetime1">
              <a:rPr lang="tr-TR" smtClean="0"/>
              <a:t>16.11.2020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4B8-B7C3-404D-996C-BA28D74CB19E}" type="datetime1">
              <a:rPr lang="tr-TR" smtClean="0"/>
              <a:t>16.11.2020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E35C-63FB-9247-9ABD-080D9A4931A8}" type="datetime1">
              <a:rPr lang="tr-TR" smtClean="0"/>
              <a:t>16.11.2020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16D4-70AE-FA40-ABDF-1567E0D9EB95}" type="datetime1">
              <a:rPr lang="tr-TR" smtClean="0"/>
              <a:t>16.11.2020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46F5-822F-7741-BD5F-15B9229713C2}" type="datetime1">
              <a:rPr lang="tr-TR" smtClean="0"/>
              <a:t>16.11.2020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00D6-E948-2C4D-9726-AC7229FF5D6A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EF31F-9BCA-D04B-AB3E-7FA5A0B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Nedenleri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113C0A-F224-4643-8E08-3235CAE9E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yapılmasının nedeni,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organizsyonun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tanınması ve halkta iyi niyet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Niyetin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Oluşturulması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artan rekabet ortamı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firmalar, rekabette rakiplerini geride bırakabilmek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 olan sponsorluk faaliyeti ile firmalar, topluma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sorumluluklarını,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bütünleştirerek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firmalarının sosyal sorum-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luluklarını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yerine getirmektedirler. Firmalar ne kadar yaptıkları yardım ve sponsorluk faaliyetlerini toplumsal sorumluluk olarak aktarsalar da, bu faaliyetlerinden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beklemektedirler. Sponsorluk faaliyetlerinin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beklentilere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dayandığını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alırsak, yapılan her faaliyette firmalar kendileri lehine bir beklentide bulunmaktadırlar.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bakımından halk,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duyarlı olan firmalara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hassasiyetle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 faaliyetleri desteklemektedirler.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sponsorluk faaliyetinde firmalar iyi niyet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oluşturabil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çalışmışlar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iyi niyet sponsorlukları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geliştirmişlerdir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 kitlelerinde iyi niyet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 kitleleri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olumlu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kanıtlamışlardır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9129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DBC263-3AD7-8A45-B48A-41165BFDE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Nedenleri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84E5A3-48B3-3941-ADCD-EAEB57AE4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İmajını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Desteklemek: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Yaptıkları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sponsorluk faaliyetleri ile firmalar halk kitlelerinde iyi niyet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bunun yansıması olarak da, firmalar ile ilgili olarak halk kitlelerinde olumlu imaj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sayede halk kitleleri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olumlu imaj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firmalar, faaliyet alanlarını daha rahat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genişletebilmek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imajını desteklemektir.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toplumunda bir markanın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olmasında imaj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yere sahiptir.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Çünku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faaliyet veya yenilik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firmalar tarafından da taklit edilebilmektedir. Bu durumda markanın veya firmanın faaliyetlerini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faaliyet alanı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 ve toplumun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duyarlılığı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insanlarda firma hakkında olumlu bir duygunun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0091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37CB1D-7FE2-044D-9180-78BA96917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Nedenleri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3BFABB-0F50-6945-8B1D-53DC570FA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/>
              <a:t>Kurum </a:t>
            </a:r>
            <a:r>
              <a:rPr lang="tr-TR" b="1" dirty="0" err="1"/>
              <a:t>Kimliğini</a:t>
            </a:r>
            <a:r>
              <a:rPr lang="tr-TR" b="1" dirty="0"/>
              <a:t> </a:t>
            </a:r>
            <a:r>
              <a:rPr lang="tr-TR" b="1" dirty="0" err="1"/>
              <a:t>Pekiştirmek</a:t>
            </a:r>
            <a:r>
              <a:rPr lang="tr-TR" b="1" dirty="0"/>
              <a:t>: </a:t>
            </a:r>
            <a:r>
              <a:rPr lang="tr-TR" dirty="0"/>
              <a:t>Kurum </a:t>
            </a:r>
            <a:r>
              <a:rPr lang="tr-TR" dirty="0" err="1"/>
              <a:t>kimliği</a:t>
            </a:r>
            <a:r>
              <a:rPr lang="tr-TR" dirty="0"/>
              <a:t>, bir </a:t>
            </a:r>
            <a:r>
              <a:rPr lang="tr-TR" dirty="0" err="1"/>
              <a:t>kuruluşun</a:t>
            </a:r>
            <a:r>
              <a:rPr lang="tr-TR" dirty="0"/>
              <a:t> fiziksel olarak nasıl </a:t>
            </a:r>
            <a:r>
              <a:rPr lang="tr-TR" dirty="0" err="1"/>
              <a:t>tanındığıyla</a:t>
            </a:r>
            <a:r>
              <a:rPr lang="tr-TR" dirty="0"/>
              <a:t> ilgilidir. Herhangi bir </a:t>
            </a:r>
            <a:r>
              <a:rPr lang="tr-TR" dirty="0" err="1"/>
              <a:t>kuruluşun</a:t>
            </a:r>
            <a:r>
              <a:rPr lang="tr-TR" dirty="0"/>
              <a:t> </a:t>
            </a:r>
            <a:r>
              <a:rPr lang="tr-TR" dirty="0" err="1"/>
              <a:t>yapmıs</a:t>
            </a:r>
            <a:r>
              <a:rPr lang="tr-TR" dirty="0"/>
              <a:t>̧ </a:t>
            </a:r>
            <a:r>
              <a:rPr lang="tr-TR" dirty="0" err="1"/>
              <a:t>olduğu</a:t>
            </a:r>
            <a:r>
              <a:rPr lang="tr-TR" dirty="0"/>
              <a:t> sponsorluk faaliyetinde </a:t>
            </a:r>
            <a:r>
              <a:rPr lang="tr-TR" dirty="0" err="1"/>
              <a:t>kuruluşun</a:t>
            </a:r>
            <a:r>
              <a:rPr lang="tr-TR" dirty="0"/>
              <a:t> adını duyurmak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kullandığı</a:t>
            </a:r>
            <a:r>
              <a:rPr lang="tr-TR" dirty="0"/>
              <a:t> </a:t>
            </a:r>
            <a:r>
              <a:rPr lang="tr-TR" dirty="0" err="1"/>
              <a:t>materyellerde</a:t>
            </a:r>
            <a:r>
              <a:rPr lang="tr-TR" dirty="0"/>
              <a:t> (afiş, bez pano, </a:t>
            </a:r>
            <a:r>
              <a:rPr lang="tr-TR" dirty="0" err="1"/>
              <a:t>broşürler</a:t>
            </a:r>
            <a:r>
              <a:rPr lang="tr-TR" dirty="0"/>
              <a:t> vs.) kurum </a:t>
            </a:r>
            <a:r>
              <a:rPr lang="tr-TR" dirty="0" err="1"/>
              <a:t>kimliğini</a:t>
            </a:r>
            <a:r>
              <a:rPr lang="tr-TR" dirty="0"/>
              <a:t> temsil eden logo, renk, yazı karakteri ve fiziksel unsurların kullanılması hedef kitlenin </a:t>
            </a:r>
            <a:r>
              <a:rPr lang="tr-TR" dirty="0" err="1"/>
              <a:t>kuruluşu</a:t>
            </a:r>
            <a:r>
              <a:rPr lang="tr-TR" dirty="0"/>
              <a:t> kurum </a:t>
            </a:r>
            <a:r>
              <a:rPr lang="tr-TR" dirty="0" err="1"/>
              <a:t>kimliğiyle</a:t>
            </a:r>
            <a:r>
              <a:rPr lang="tr-TR" dirty="0"/>
              <a:t> tanımasına katkıda bulunur. </a:t>
            </a:r>
          </a:p>
          <a:p>
            <a:r>
              <a:rPr lang="tr-TR" dirty="0"/>
              <a:t>Kullanılan </a:t>
            </a:r>
            <a:r>
              <a:rPr lang="tr-TR" dirty="0" err="1"/>
              <a:t>bütün</a:t>
            </a:r>
            <a:r>
              <a:rPr lang="tr-TR" dirty="0"/>
              <a:t> </a:t>
            </a:r>
            <a:r>
              <a:rPr lang="tr-TR" dirty="0" err="1"/>
              <a:t>görsel</a:t>
            </a:r>
            <a:r>
              <a:rPr lang="tr-TR" dirty="0"/>
              <a:t> </a:t>
            </a:r>
            <a:r>
              <a:rPr lang="tr-TR" dirty="0" err="1"/>
              <a:t>materyellerde</a:t>
            </a:r>
            <a:r>
              <a:rPr lang="tr-TR" dirty="0"/>
              <a:t> </a:t>
            </a:r>
            <a:r>
              <a:rPr lang="tr-TR" dirty="0" err="1"/>
              <a:t>kuruluşun</a:t>
            </a:r>
            <a:r>
              <a:rPr lang="tr-TR" dirty="0"/>
              <a:t> </a:t>
            </a:r>
            <a:r>
              <a:rPr lang="tr-TR" dirty="0" err="1"/>
              <a:t>kullandığı</a:t>
            </a:r>
            <a:r>
              <a:rPr lang="tr-TR" dirty="0"/>
              <a:t> kurum </a:t>
            </a:r>
            <a:r>
              <a:rPr lang="tr-TR" dirty="0" err="1"/>
              <a:t>kimliği</a:t>
            </a:r>
            <a:r>
              <a:rPr lang="tr-TR" dirty="0"/>
              <a:t> unsurlarının bir </a:t>
            </a:r>
            <a:r>
              <a:rPr lang="tr-TR" dirty="0" err="1"/>
              <a:t>bütünlük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olması gerekir. Kalıcı bir kurum </a:t>
            </a:r>
            <a:r>
              <a:rPr lang="tr-TR" dirty="0" err="1"/>
              <a:t>kimliğinin</a:t>
            </a:r>
            <a:r>
              <a:rPr lang="tr-TR" dirty="0"/>
              <a:t> </a:t>
            </a:r>
            <a:r>
              <a:rPr lang="tr-TR" dirty="0" err="1"/>
              <a:t>oluşabilmesi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kurum </a:t>
            </a:r>
            <a:r>
              <a:rPr lang="tr-TR" dirty="0" err="1"/>
              <a:t>kimliği</a:t>
            </a:r>
            <a:r>
              <a:rPr lang="tr-TR" dirty="0"/>
              <a:t> </a:t>
            </a:r>
            <a:r>
              <a:rPr lang="tr-TR" dirty="0" err="1"/>
              <a:t>ögelerinin</a:t>
            </a:r>
            <a:r>
              <a:rPr lang="tr-TR" dirty="0"/>
              <a:t> </a:t>
            </a:r>
            <a:r>
              <a:rPr lang="tr-TR" dirty="0" err="1"/>
              <a:t>sıkça</a:t>
            </a:r>
            <a:r>
              <a:rPr lang="tr-TR" dirty="0"/>
              <a:t> </a:t>
            </a:r>
            <a:r>
              <a:rPr lang="tr-TR" dirty="0" err="1"/>
              <a:t>değiştirilmemesi</a:t>
            </a:r>
            <a:r>
              <a:rPr lang="tr-TR" dirty="0"/>
              <a:t> gerekir. </a:t>
            </a:r>
          </a:p>
          <a:p>
            <a:r>
              <a:rPr lang="tr-TR" dirty="0"/>
              <a:t>Sponsorluk, kullanılan kurum </a:t>
            </a:r>
            <a:r>
              <a:rPr lang="tr-TR" dirty="0" err="1"/>
              <a:t>kimliği</a:t>
            </a:r>
            <a:r>
              <a:rPr lang="tr-TR" dirty="0"/>
              <a:t> ile halkın </a:t>
            </a:r>
            <a:r>
              <a:rPr lang="tr-TR" dirty="0" err="1"/>
              <a:t>kuruluşu</a:t>
            </a:r>
            <a:r>
              <a:rPr lang="tr-TR" dirty="0"/>
              <a:t> tanımasına katkıda bulunaktadır.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0246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41C5B2-48EB-1E40-B5A7-8F4857E35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Nedenleri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37A38B-D5BD-7C48-8104-EDD102325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İsmini</a:t>
            </a:r>
            <a:r>
              <a:rPr lang="tr-T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Tanıtma: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Firmaların bilinirlikleri ile ilgili olarak en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husus onların isimleridir. Firmalar isimleri ile halk kitlelerince tanınmakta ve algılanmaktadırlar. </a:t>
            </a:r>
          </a:p>
          <a:p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firmalar, faaliyette bulundukları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çevrelere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etkileşimde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bulunmakta, kendilerini en etkili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çevrelerine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tanıtabilmek-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tedirler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İmaj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oluşturabilme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bazlı olarak yapılan faaliyetlerde de isim,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oluşturulacak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 imajının en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basamağını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temsil etmektedir.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çalışmalarını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sürdürmek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ürettiği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hizmetleri satmak ve bunlardan da bir gelir elde etmek amacıyla faaliyetlerini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sürdürürler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Şirketlerin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bunları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gerçekleştirebilmesi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toplumda tanınması ve kendine bir yer edinebilmesi gerekir. Sponsorluk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isteklerini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rebilirler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yapmıs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sponsorluk faaliyetinin haber olarak basında ve televizyonda yer alması sponsorun isminin okuyuculara ve izleyicilere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duyrulmasını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Haberle birlikte televizyon kameralarının reklam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sponsorun isminin yer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pano, pankart, reklam tahtasını da alması sponsorun isminin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duyrulmasına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2821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B9668D-D28A-AE44-8352-C23005A8E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Nedenleri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B6E9D7-331B-9042-9E09-8C50C5820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Misafirperverlik ve Personel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İlişkilerini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sponsorluk faaliyetleri ile hedef kitlelerine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ulaşabilmeyi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firmalar, hedef kitlenin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kesimlerinden mensupları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ağırlanarak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yakın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geliştirilebilmektedir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 insanlar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tanışabilmek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 insanlar ile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geliştirebilmek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eğlence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olayları, sponsor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sayede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 kademeye bir baskı yapmadan isteklerini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yumuşak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aktarabilmekte, alt kademe ise, istek ve beklentilerini,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başkaldırma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bürünmeden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iyi niyet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aktarabilmekte, bu sayede farklı kademelerde,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bulunan personel arasında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sağlanabilmektedir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sponsorluk faaliyetleri ve bu faaliyetlere davet edilen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yaptıklarına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arttırmakta, bu sayede personel arasında motivasyon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artmakta, kendini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firmanın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personelin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kurumuna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yükselmekte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bunların sonucu olarak kurumsal verimlilik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0968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87A606-E1CA-9B4D-992B-4D2645A13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Nedenleri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53DAD8-3E70-3547-92F7-9C063CDEB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Gazetecilerin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İlgisini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Çekmek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sponsorlu faaliyetlerin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birisi de,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 kitlelerine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medyada yer alabilmektir.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maddi kaynaklar ayrılarak yapılan tanıtım faaliyetleri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kitlelere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ulaşamamıs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basında yer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ise faaliyetler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boşuna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noktada gazeteciler ve basın mensuplarının ilgisi firmalar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noktadadır.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 firma, etkinlikleri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bünyesinde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gazetecilere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ödüller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sayede basının ilgisini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çekebilmis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firma adı ve etkinlik basında haber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yayınlanabilmiştir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0581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DF5F9C-A60A-3746-AA4D-E57F1CDDA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Sponsorluğun Pazarlama Amaçları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EE230E-2412-5640-A664-34B381CD6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Yerleştirme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Pazarda 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tanıtacağı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zaman, hedef kitlesinin demografik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sponsorluk faaliyeti ile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bünyesinde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tanıtımını etkin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X Firması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portföyüne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notebook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tanıtımını, uluslararası spor faaliyetlerinde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imza atan bir sporcunun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 vererek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noktada notebook bilgisayarların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hız ve performans olgusu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spocunun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özellikleri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birleştirmiştir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sayede halkın ilgisi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çekilebilmis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tanıtımı etkin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yapılabilmiştir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0963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5B315A-C62D-D94A-B8F6-F4E3B2BD0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Sponsorluğun Pazarlama Amaçları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08969D-6635-EE44-8052-7C0C1009C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Satıcıları Desteklemek: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üreticisi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konumunda bulunan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et- kinliklere sponsor olarak, bu sayede yaptıkları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satıcıları konumun- da bulunan firmalar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paylaşabilmektelerdir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sayede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 bazında yapılan sponsorluk, satıcıların faaliyetlerine de bir artıda bulunabilmekte,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liyetlerinde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kolaylık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sağlanabilmektedir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maddeye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ralli faaliyetlerine sponsor olan araba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üreticileri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olmaktadır. </a:t>
            </a: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Politikalarında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sponsorluk faaliyet-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firmaların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duyurmak ve satmaları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faaliyettir. Firmalar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oluşturdukları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pazarlama politikaları ile yaptıkları sponsorluk faaliyetlerinde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kendilerini etkin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tanıtabilmektedirler. Fakat firmaların gerek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gerekse de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bünyelerinde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kitlelerine iletmede sponsorluk faaliyeti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yerine getirir. Bu sayede firmaların pazarlama politikalarında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sponsorluk etkinlikleri ile aktarılabilmektedir.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9177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CFB99F-F929-2146-AC28-FB349A3BB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Sponsorluğun Pazarlama Amaçları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CA879D-44B8-294E-9EEE-310246B49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Bir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Tanıtma: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faaliyetleri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nıtılmasında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kullanılabilmektedir. Firmalar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bünyelerinde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ürettikleri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sponsorluk faaliyetlerinde kullanmaları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fiziki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kitlelerine aktarabilmekte, hedef kitlelerinde olumlu imaj ve izlenimler yaratabilmektedirler. </a:t>
            </a: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Pazarlama: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pazarlarda 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isteyen veya ulus-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firmalar, kendi tanıtımlarını yapabil-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hedef kitlelere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ulusalararası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yerel faaliyetlere sponsor ola- bilmektedirler. Bu sayede farklı pazar ortamlarında etkin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varolabilmekte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halkın olumlu desteklerini kazanabilmektedirler.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Kullanımını Desteklemek: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Firmalar yaptıkları sponsorluk faaliyetleri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kullanımını da desteklemek istemektedirler. Bu sayede pazar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genişletilebilecek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firma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uygulama alanı bulabilecektir. Hangi ve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yapılıyor olursa olsun yapı- 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sponsorluk faaliyetleri,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eşgüdüm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gütmeli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onlar ile uyumlu olarak, ters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düşmeyecek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9290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F11E8F-6FAA-5A4F-BAF9-D7F82D8D0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Lobicilik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B72AC6-4CFB-D743-A041-E0069D14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Lobicilik; “Baskı gruplarının </a:t>
            </a:r>
            <a:r>
              <a:rPr lang="tr-TR" dirty="0" err="1"/>
              <a:t>amaçlarına</a:t>
            </a:r>
            <a:r>
              <a:rPr lang="tr-TR" dirty="0"/>
              <a:t> varmak </a:t>
            </a:r>
            <a:r>
              <a:rPr lang="tr-TR" dirty="0" err="1"/>
              <a:t>için</a:t>
            </a:r>
            <a:r>
              <a:rPr lang="tr-TR" dirty="0"/>
              <a:t> kongrede, </a:t>
            </a:r>
            <a:r>
              <a:rPr lang="tr-TR" dirty="0" err="1"/>
              <a:t>parlamen</a:t>
            </a:r>
            <a:r>
              <a:rPr lang="tr-TR" dirty="0"/>
              <a:t>- </a:t>
            </a:r>
            <a:r>
              <a:rPr lang="tr-TR" dirty="0" err="1"/>
              <a:t>toda</a:t>
            </a:r>
            <a:r>
              <a:rPr lang="tr-TR" dirty="0"/>
              <a:t> yaptıkları </a:t>
            </a:r>
            <a:r>
              <a:rPr lang="tr-TR" dirty="0" err="1"/>
              <a:t>çalışmalar</a:t>
            </a:r>
            <a:r>
              <a:rPr lang="tr-TR" dirty="0"/>
              <a:t>. </a:t>
            </a:r>
            <a:r>
              <a:rPr lang="tr-TR" dirty="0" err="1"/>
              <a:t>Kişilerin</a:t>
            </a:r>
            <a:r>
              <a:rPr lang="tr-TR" dirty="0"/>
              <a:t> ya da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çıkar</a:t>
            </a:r>
            <a:r>
              <a:rPr lang="tr-TR" dirty="0"/>
              <a:t> gruplarının siyasal karar alma </a:t>
            </a:r>
            <a:r>
              <a:rPr lang="tr-TR" dirty="0" err="1"/>
              <a:t>sürecini</a:t>
            </a:r>
            <a:r>
              <a:rPr lang="tr-TR" dirty="0"/>
              <a:t> etkileme amacına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girişimleri</a:t>
            </a:r>
            <a:r>
              <a:rPr lang="tr-TR" dirty="0"/>
              <a:t>” olarak nitelendirilmektedir. </a:t>
            </a:r>
          </a:p>
          <a:p>
            <a:r>
              <a:rPr lang="tr-TR" dirty="0" err="1"/>
              <a:t>Çalışmalar</a:t>
            </a:r>
            <a:r>
              <a:rPr lang="tr-TR" dirty="0"/>
              <a:t>, kongre ya da parlamento </a:t>
            </a:r>
            <a:r>
              <a:rPr lang="tr-TR" dirty="0" err="1"/>
              <a:t>üyelerini</a:t>
            </a:r>
            <a:r>
              <a:rPr lang="tr-TR" dirty="0"/>
              <a:t> ikna etmeye </a:t>
            </a:r>
            <a:r>
              <a:rPr lang="tr-TR" dirty="0" err="1"/>
              <a:t>çalışmak</a:t>
            </a:r>
            <a:r>
              <a:rPr lang="tr-TR" dirty="0"/>
              <a:t>, haklı bir dava </a:t>
            </a:r>
            <a:r>
              <a:rPr lang="tr-TR" dirty="0" err="1"/>
              <a:t>peşinde</a:t>
            </a:r>
            <a:r>
              <a:rPr lang="tr-TR" dirty="0"/>
              <a:t> </a:t>
            </a:r>
            <a:r>
              <a:rPr lang="tr-TR" dirty="0" err="1"/>
              <a:t>olduğuna</a:t>
            </a:r>
            <a:r>
              <a:rPr lang="tr-TR" dirty="0"/>
              <a:t> dair gerekli bilgi ve </a:t>
            </a:r>
            <a:r>
              <a:rPr lang="tr-TR" dirty="0" err="1"/>
              <a:t>doküman</a:t>
            </a:r>
            <a:r>
              <a:rPr lang="tr-TR" dirty="0"/>
              <a:t> </a:t>
            </a:r>
            <a:r>
              <a:rPr lang="tr-TR" dirty="0" err="1"/>
              <a:t>sağlamak</a:t>
            </a:r>
            <a:r>
              <a:rPr lang="tr-TR" dirty="0"/>
              <a:t>, temsilcilerine destek </a:t>
            </a:r>
            <a:r>
              <a:rPr lang="tr-TR" dirty="0" err="1"/>
              <a:t>sözu</a:t>
            </a:r>
            <a:r>
              <a:rPr lang="tr-TR" dirty="0"/>
              <a:t>̈ vermek gibi aktivitelerle </a:t>
            </a:r>
            <a:r>
              <a:rPr lang="tr-TR" dirty="0" err="1"/>
              <a:t>sürdürülür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0043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37FA6D-4ABC-BF4F-A63D-13C0DE33F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29F304-5137-3247-8CD3-447667A17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faaliyet haline gelen sponsorluk da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paralel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yaşadığımız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rakipler arasından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farkındalık yaratmak, hedef kitleyle duygusal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kurmak ve az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kitlelere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Artık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yalnızca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hizmeti satın almıyorlar, aynı zamanda 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 tarzını, hikayeleri, deneyimleri ve duyguları satın almaktadırlar.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 kurumu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tanıtarak imajı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güçlendirmek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dolaylı olarak satın alma tercihlerini etkilemektir. Dolayısı ile, sponsorluk ticari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hedefleyen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2094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48EB8A-4593-6D46-98DC-DFC5F6AAF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Lobicilik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7E416C-ADDD-BF4B-8B78-1EAEE36DC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Farklı bir tanımlamaya </a:t>
            </a:r>
            <a:r>
              <a:rPr lang="tr-TR" dirty="0" err="1"/>
              <a:t>göre</a:t>
            </a:r>
            <a:r>
              <a:rPr lang="tr-TR" dirty="0"/>
              <a:t> ise lobicilik; “bir konu hakkında kamuoyunda olumlu izlenimler yaratılmasını </a:t>
            </a:r>
            <a:r>
              <a:rPr lang="tr-TR" dirty="0" err="1"/>
              <a:t>sağlamak</a:t>
            </a:r>
            <a:r>
              <a:rPr lang="tr-TR" dirty="0"/>
              <a:t>, lanse etmek, </a:t>
            </a:r>
            <a:r>
              <a:rPr lang="tr-TR" dirty="0" err="1"/>
              <a:t>yanlıs</a:t>
            </a:r>
            <a:r>
              <a:rPr lang="tr-TR" dirty="0"/>
              <a:t>̧ izlenimleri silmek veya </a:t>
            </a:r>
            <a:r>
              <a:rPr lang="tr-TR" dirty="0" err="1"/>
              <a:t>düzeltmek</a:t>
            </a:r>
            <a:r>
              <a:rPr lang="tr-TR" dirty="0"/>
              <a:t>, baskı gurupları yaratmak, aleyhte olan bir durumu lehe </a:t>
            </a:r>
            <a:r>
              <a:rPr lang="tr-TR" dirty="0" err="1"/>
              <a:t>çevirmek</a:t>
            </a:r>
            <a:r>
              <a:rPr lang="tr-TR" dirty="0"/>
              <a:t>” tir. </a:t>
            </a:r>
          </a:p>
          <a:p>
            <a:r>
              <a:rPr lang="tr-TR" dirty="0"/>
              <a:t>Lobicilik kelimesinin </a:t>
            </a:r>
            <a:r>
              <a:rPr lang="tr-TR" dirty="0" err="1"/>
              <a:t>kaynağı</a:t>
            </a:r>
            <a:r>
              <a:rPr lang="tr-TR" dirty="0"/>
              <a:t> Amerika </a:t>
            </a:r>
            <a:r>
              <a:rPr lang="tr-TR" dirty="0" err="1"/>
              <a:t>Birleşik</a:t>
            </a:r>
            <a:r>
              <a:rPr lang="tr-TR" dirty="0"/>
              <a:t> Devletleri kongre binasının </a:t>
            </a:r>
            <a:r>
              <a:rPr lang="tr-TR" dirty="0" err="1"/>
              <a:t>karşısında</a:t>
            </a:r>
            <a:r>
              <a:rPr lang="tr-TR" dirty="0"/>
              <a:t> bulunan, </a:t>
            </a:r>
            <a:r>
              <a:rPr lang="tr-TR" dirty="0" err="1"/>
              <a:t>üst</a:t>
            </a:r>
            <a:r>
              <a:rPr lang="tr-TR" dirty="0"/>
              <a:t> </a:t>
            </a:r>
            <a:r>
              <a:rPr lang="tr-TR" dirty="0" err="1"/>
              <a:t>düzey</a:t>
            </a:r>
            <a:r>
              <a:rPr lang="tr-TR" dirty="0"/>
              <a:t> </a:t>
            </a:r>
            <a:r>
              <a:rPr lang="tr-TR" dirty="0" err="1"/>
              <a:t>bürokrat</a:t>
            </a:r>
            <a:r>
              <a:rPr lang="tr-TR" dirty="0"/>
              <a:t> ve politikacıların sık sık </a:t>
            </a:r>
            <a:r>
              <a:rPr lang="tr-TR" dirty="0" err="1"/>
              <a:t>uğradıkları</a:t>
            </a:r>
            <a:r>
              <a:rPr lang="tr-TR" dirty="0"/>
              <a:t> Washington’daki bir otelin lobisine dayanmaktadır. </a:t>
            </a:r>
          </a:p>
          <a:p>
            <a:r>
              <a:rPr lang="tr-TR" dirty="0" err="1"/>
              <a:t>Sözlüklerde</a:t>
            </a:r>
            <a:r>
              <a:rPr lang="tr-TR" dirty="0"/>
              <a:t> “lobi” kelimesi “koridor” anlamının yanı sıra “</a:t>
            </a:r>
            <a:r>
              <a:rPr lang="tr-TR" dirty="0" err="1"/>
              <a:t>çoğu</a:t>
            </a:r>
            <a:r>
              <a:rPr lang="tr-TR" dirty="0"/>
              <a:t> zaman bazı yolsuz </a:t>
            </a:r>
            <a:r>
              <a:rPr lang="tr-TR" dirty="0" err="1"/>
              <a:t>çıkarlar</a:t>
            </a:r>
            <a:r>
              <a:rPr lang="tr-TR" dirty="0"/>
              <a:t> </a:t>
            </a:r>
            <a:r>
              <a:rPr lang="tr-TR" dirty="0" err="1"/>
              <a:t>sağlamak</a:t>
            </a:r>
            <a:r>
              <a:rPr lang="tr-TR" dirty="0"/>
              <a:t> amacıyla bir araya gelerek, parlamento koridorlarında, </a:t>
            </a:r>
            <a:r>
              <a:rPr lang="tr-TR" dirty="0" err="1"/>
              <a:t>nüfuzlu</a:t>
            </a:r>
            <a:r>
              <a:rPr lang="tr-TR" dirty="0"/>
              <a:t> </a:t>
            </a:r>
            <a:r>
              <a:rPr lang="tr-TR" dirty="0" err="1"/>
              <a:t>çevrelerde</a:t>
            </a:r>
            <a:r>
              <a:rPr lang="tr-TR" dirty="0"/>
              <a:t>, basında </a:t>
            </a:r>
            <a:r>
              <a:rPr lang="tr-TR" dirty="0" err="1"/>
              <a:t>çıkarcı</a:t>
            </a:r>
            <a:r>
              <a:rPr lang="tr-TR" dirty="0"/>
              <a:t> bir siyaseti </a:t>
            </a:r>
            <a:r>
              <a:rPr lang="tr-TR" dirty="0" err="1"/>
              <a:t>geçerli</a:t>
            </a:r>
            <a:r>
              <a:rPr lang="tr-TR" dirty="0"/>
              <a:t> kılmaya </a:t>
            </a:r>
            <a:r>
              <a:rPr lang="tr-TR" dirty="0" err="1"/>
              <a:t>çalışan</a:t>
            </a:r>
            <a:r>
              <a:rPr lang="tr-TR" dirty="0"/>
              <a:t> kimselerin </a:t>
            </a:r>
            <a:r>
              <a:rPr lang="tr-TR" dirty="0" err="1"/>
              <a:t>oluşturduğu</a:t>
            </a:r>
            <a:r>
              <a:rPr lang="tr-TR" dirty="0"/>
              <a:t> topluluk” olarak tanımlanmaktadır. </a:t>
            </a:r>
          </a:p>
          <a:p>
            <a:r>
              <a:rPr lang="tr-TR" dirty="0" err="1"/>
              <a:t>Diğer</a:t>
            </a:r>
            <a:r>
              <a:rPr lang="tr-TR" dirty="0"/>
              <a:t> bir tanıma </a:t>
            </a:r>
            <a:r>
              <a:rPr lang="tr-TR" dirty="0" err="1"/>
              <a:t>göre</a:t>
            </a:r>
            <a:r>
              <a:rPr lang="tr-TR" dirty="0"/>
              <a:t> de Lobicilik </a:t>
            </a:r>
            <a:r>
              <a:rPr lang="tr-TR" dirty="0" err="1"/>
              <a:t>çeşitli</a:t>
            </a:r>
            <a:r>
              <a:rPr lang="tr-TR" dirty="0"/>
              <a:t> </a:t>
            </a:r>
            <a:r>
              <a:rPr lang="tr-TR" dirty="0" err="1"/>
              <a:t>çıkar</a:t>
            </a:r>
            <a:r>
              <a:rPr lang="tr-TR" dirty="0"/>
              <a:t> gruplarınca yapılan ve </a:t>
            </a:r>
            <a:r>
              <a:rPr lang="tr-TR" dirty="0" err="1"/>
              <a:t>hükümet</a:t>
            </a:r>
            <a:r>
              <a:rPr lang="tr-TR" dirty="0"/>
              <a:t> kararlarını etkilemeyi </a:t>
            </a:r>
            <a:r>
              <a:rPr lang="tr-TR" dirty="0" err="1"/>
              <a:t>amaçlayan</a:t>
            </a:r>
            <a:r>
              <a:rPr lang="tr-TR" dirty="0"/>
              <a:t> faaliyetlere verilen isimdir. Lobicilik ile ilgili yapılan </a:t>
            </a:r>
            <a:r>
              <a:rPr lang="tr-TR" dirty="0" err="1"/>
              <a:t>tüm</a:t>
            </a:r>
            <a:r>
              <a:rPr lang="tr-TR" dirty="0"/>
              <a:t> tanımlamalarda baskı grupları ile lobiler arasındaki farkın kavranması gerekmektedir.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67774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666869-9636-7646-83C1-DA3208E24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Lobicilik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902E93-3B35-1445-88CA-FF5A1D01E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/>
              <a:t>Lobicilik faaliyetlerinin temel </a:t>
            </a:r>
            <a:r>
              <a:rPr lang="tr-TR" dirty="0" err="1"/>
              <a:t>işlevleri</a:t>
            </a:r>
            <a:r>
              <a:rPr lang="tr-TR" dirty="0"/>
              <a:t> </a:t>
            </a:r>
            <a:r>
              <a:rPr lang="tr-TR" dirty="0" err="1"/>
              <a:t>şu</a:t>
            </a:r>
            <a:r>
              <a:rPr lang="tr-TR" dirty="0"/>
              <a:t> </a:t>
            </a:r>
            <a:r>
              <a:rPr lang="tr-TR" dirty="0" err="1"/>
              <a:t>şekildedir</a:t>
            </a:r>
            <a:r>
              <a:rPr lang="tr-TR" dirty="0"/>
              <a:t>: </a:t>
            </a:r>
          </a:p>
          <a:p>
            <a:r>
              <a:rPr lang="tr-TR" dirty="0"/>
              <a:t>Lobicilik faaliyetleri, yasa yapıcıların </a:t>
            </a:r>
            <a:r>
              <a:rPr lang="tr-TR" dirty="0" err="1"/>
              <a:t>üzerinde</a:t>
            </a:r>
            <a:r>
              <a:rPr lang="tr-TR" dirty="0"/>
              <a:t> </a:t>
            </a:r>
            <a:r>
              <a:rPr lang="tr-TR" dirty="0" err="1"/>
              <a:t>çalıştıkları</a:t>
            </a:r>
            <a:r>
              <a:rPr lang="tr-TR" dirty="0"/>
              <a:t> </a:t>
            </a:r>
            <a:r>
              <a:rPr lang="tr-TR" dirty="0" err="1"/>
              <a:t>çalışmalar</a:t>
            </a:r>
            <a:r>
              <a:rPr lang="tr-TR" dirty="0"/>
              <a:t> ile ilgilenen kesimlerin ve </a:t>
            </a:r>
            <a:r>
              <a:rPr lang="tr-TR" dirty="0" err="1"/>
              <a:t>çıkar</a:t>
            </a:r>
            <a:r>
              <a:rPr lang="tr-TR" dirty="0"/>
              <a:t> gruplarının kimlikleri ve </a:t>
            </a:r>
            <a:r>
              <a:rPr lang="tr-TR" dirty="0" err="1"/>
              <a:t>amaçlarının</a:t>
            </a:r>
            <a:r>
              <a:rPr lang="tr-TR" dirty="0"/>
              <a:t> </a:t>
            </a:r>
            <a:r>
              <a:rPr lang="tr-TR" dirty="0" err="1"/>
              <a:t>belirginleşmesine</a:t>
            </a:r>
            <a:r>
              <a:rPr lang="tr-TR" dirty="0"/>
              <a:t> yar- </a:t>
            </a:r>
            <a:r>
              <a:rPr lang="tr-TR" dirty="0" err="1"/>
              <a:t>dımcı</a:t>
            </a:r>
            <a:r>
              <a:rPr lang="tr-TR" dirty="0"/>
              <a:t> olur, kanun yapıcıların bu konudaki </a:t>
            </a:r>
            <a:r>
              <a:rPr lang="tr-TR" dirty="0" err="1"/>
              <a:t>ön</a:t>
            </a:r>
            <a:r>
              <a:rPr lang="tr-TR" dirty="0"/>
              <a:t> fikir </a:t>
            </a:r>
            <a:r>
              <a:rPr lang="tr-TR" dirty="0" err="1"/>
              <a:t>geliştirmelerini</a:t>
            </a:r>
            <a:r>
              <a:rPr lang="tr-TR" dirty="0"/>
              <a:t> </a:t>
            </a:r>
            <a:r>
              <a:rPr lang="tr-TR" dirty="0" err="1"/>
              <a:t>sağlar</a:t>
            </a:r>
            <a:r>
              <a:rPr lang="tr-TR" dirty="0"/>
              <a:t>. </a:t>
            </a:r>
          </a:p>
          <a:p>
            <a:r>
              <a:rPr lang="tr-TR" dirty="0"/>
              <a:t>Yasa yapıcıların </a:t>
            </a:r>
            <a:r>
              <a:rPr lang="tr-TR" dirty="0" err="1"/>
              <a:t>çeşitli</a:t>
            </a:r>
            <a:r>
              <a:rPr lang="tr-TR" dirty="0"/>
              <a:t> toplumsal kesimlerin duygu ve </a:t>
            </a:r>
            <a:r>
              <a:rPr lang="tr-TR" dirty="0" err="1"/>
              <a:t>düşünceleri</a:t>
            </a:r>
            <a:r>
              <a:rPr lang="tr-TR" dirty="0"/>
              <a:t> hakkında daha derinlemesine fikir sahibi olmasını </a:t>
            </a:r>
            <a:r>
              <a:rPr lang="tr-TR" dirty="0" err="1"/>
              <a:t>sağlar</a:t>
            </a:r>
            <a:r>
              <a:rPr lang="tr-TR" dirty="0"/>
              <a:t>. Kanun yapıcıların </a:t>
            </a:r>
            <a:r>
              <a:rPr lang="tr-TR" dirty="0" err="1"/>
              <a:t>araştırmalarının</a:t>
            </a:r>
            <a:r>
              <a:rPr lang="tr-TR" dirty="0"/>
              <a:t> </a:t>
            </a:r>
            <a:r>
              <a:rPr lang="tr-TR" dirty="0" err="1"/>
              <a:t>derinleştirilmesi</a:t>
            </a:r>
            <a:r>
              <a:rPr lang="tr-TR" dirty="0"/>
              <a:t> ve toplumun, iş </a:t>
            </a:r>
            <a:r>
              <a:rPr lang="tr-TR" dirty="0" err="1"/>
              <a:t>çevrelerinin</a:t>
            </a:r>
            <a:r>
              <a:rPr lang="tr-TR" dirty="0"/>
              <a:t> tasarı hakkındaki fikirlerini </a:t>
            </a:r>
            <a:r>
              <a:rPr lang="tr-TR" dirty="0" err="1"/>
              <a:t>öğrenme</a:t>
            </a:r>
            <a:r>
              <a:rPr lang="tr-TR" dirty="0"/>
              <a:t>- </a:t>
            </a:r>
            <a:r>
              <a:rPr lang="tr-TR" dirty="0" err="1"/>
              <a:t>lerini</a:t>
            </a:r>
            <a:r>
              <a:rPr lang="tr-TR" dirty="0"/>
              <a:t> </a:t>
            </a:r>
            <a:r>
              <a:rPr lang="tr-TR" dirty="0" err="1"/>
              <a:t>sağlar</a:t>
            </a:r>
            <a:r>
              <a:rPr lang="tr-TR" dirty="0"/>
              <a:t>. </a:t>
            </a:r>
          </a:p>
          <a:p>
            <a:r>
              <a:rPr lang="tr-TR" dirty="0"/>
              <a:t>Yasa yapıcıların, faaliyetlerinin </a:t>
            </a:r>
            <a:r>
              <a:rPr lang="tr-TR" dirty="0" err="1"/>
              <a:t>sonuçları</a:t>
            </a:r>
            <a:r>
              <a:rPr lang="tr-TR" dirty="0"/>
              <a:t> hakkında bilgi sahibi olmasını </a:t>
            </a:r>
            <a:r>
              <a:rPr lang="tr-TR" dirty="0" err="1"/>
              <a:t>sağlar</a:t>
            </a:r>
            <a:r>
              <a:rPr lang="tr-TR" dirty="0"/>
              <a:t>. Ya- </a:t>
            </a:r>
            <a:r>
              <a:rPr lang="tr-TR" dirty="0" err="1"/>
              <a:t>saların</a:t>
            </a:r>
            <a:r>
              <a:rPr lang="tr-TR" dirty="0"/>
              <a:t> </a:t>
            </a:r>
            <a:r>
              <a:rPr lang="tr-TR" dirty="0" err="1"/>
              <a:t>yasalaşması</a:t>
            </a:r>
            <a:r>
              <a:rPr lang="tr-TR" dirty="0"/>
              <a:t> sonucunda etkilenecek </a:t>
            </a:r>
            <a:r>
              <a:rPr lang="tr-TR" dirty="0" err="1"/>
              <a:t>çevreler</a:t>
            </a:r>
            <a:r>
              <a:rPr lang="tr-TR" dirty="0"/>
              <a:t> ve etkilenme seviyeleri hakkın- da bilgi sahibi olmalarını </a:t>
            </a:r>
            <a:r>
              <a:rPr lang="tr-TR" dirty="0" err="1"/>
              <a:t>sağlar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8714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71D79D-1D9C-4A42-9660-DDEE391E2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Lobicilik Yöntemleri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B73F38-7C75-2540-8331-5BD5A7F87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Lobicilik: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 olarak, yasa yapıcıların ve uygulayıcıların,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literatürde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lobicilik olarak da adlandırılabilen lobicilik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grup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kurulan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yapılmak istenir.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amacı, kanun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oluşumunun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planlama safhasında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müdahalede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bulunmak, komiteler veya alt komiteler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zamanda,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iletmektir. Lobiciler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oluşumu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ilgili konularda meclis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 konular hakkında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duydukları bilgileri toplaya-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iletirler.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lobicilik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 olarak, lobi faaliyetini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sayısının ve maddi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yetersiz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etkinin az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durumlarda tercih edilir.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93733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3BC4BD-2161-5A40-82DE-A9DF8DEC2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Lobicilik Yöntemleri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61280E-6BD8-E144-A2E4-307BAD1D7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Yerel Halkın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Yürütülen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Lobi Faaliyetleri: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 faaliyetlerinin bazılarının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grubunun da lobi faaliyetlerine dahil olması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gibi durumlarda lobiciler,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gruplarının da lobi faaliyetlerinin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Lobiciler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yürüttükleri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faaliyete dahil etmeye, on-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kalabalıklığından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 almaya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Bunu yapmak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faydalanır.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kamuoyunu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idari amirlik ya da bunlara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yasama organını etkilemektir.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sıklıkla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başvurulan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teknikler ise mektup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faks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telefon etmek, e-mail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imza toplamak,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yürüyüs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yapmaktır. Bu sayede tepkiler veya dilekler ilgili kesimlere iletilmeye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çalışılmaktadır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78376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2E460D-F21E-8E4B-9474-E25BA3B4D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Lobicilik Yöntemleri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A38709-1BB6-F04D-8530-BBBEACF74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Ortaklaşa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Yürütülen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Lobi Faaliyetleri: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Birbirleri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olabilecek konular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rinde lobicilik faaliyetlerini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baskı gruplarının, personel ve finansal sıkıntılar nedeniyle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zorlukları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gruplar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işbirliğine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giderek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rüttükleri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lobi grupları siyasi tanınma ve etkile-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arttırma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kavuşurlar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lobi grupları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yalnız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savunurlar. Bu esnada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ortaklaşa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 edebilecekleri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araştırırlar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Daha sonra etkilemek istedikleri kesimleri ikna edebilmek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gruplar ile ortak hareket etme kararı alırlar ve son olarak 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ortaklaşa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yürütecekleri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belirleyip uygularlar.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Özetle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ortaklaşa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lobicilik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gruplarının daha etkin hareket etmesini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lobicilik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08522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49CEBD-FDD9-BA45-BDAD-9ACD18781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Lobicilik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A3F4FF-EFF4-9146-94C7-2465BAFCD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 faaliyetlerinin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kapsamda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 faaliyetleri sadece meclis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parlemento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koridorlarında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sınırlı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Bilimsel toplantılar, paneller, sempozyumlar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basın ile yakın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kurmak,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etkilemek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grupları istenilen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etkilemek, sempati ve desteklerini kazanmaktır.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iki faaliyet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tanıma ve tanıtma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2511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8</a:t>
            </a:r>
            <a:r>
              <a:rPr lang="tr-TR"/>
              <a:t>. </a:t>
            </a:r>
            <a:r>
              <a:rPr lang="tr-TR" dirty="0"/>
              <a:t>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14809"/>
            <a:ext cx="10039597" cy="2772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556B9E-938A-E647-BCA4-EA9DD3782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7558EB-9D47-9D40-994F-A9FF33DE3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Sponsorluk kurum tarafından yapılan bir yatırım olarak </a:t>
            </a:r>
            <a:r>
              <a:rPr lang="tr-TR" dirty="0" err="1"/>
              <a:t>görülmekte</a:t>
            </a:r>
            <a:r>
              <a:rPr lang="tr-TR" dirty="0"/>
              <a:t> ve </a:t>
            </a:r>
            <a:r>
              <a:rPr lang="tr-TR" dirty="0" err="1"/>
              <a:t>kuruluşun</a:t>
            </a:r>
            <a:r>
              <a:rPr lang="tr-TR" dirty="0"/>
              <a:t> </a:t>
            </a:r>
            <a:r>
              <a:rPr lang="tr-TR" dirty="0" err="1"/>
              <a:t>yapmıs</a:t>
            </a:r>
            <a:r>
              <a:rPr lang="tr-TR" dirty="0"/>
              <a:t>̧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tüm</a:t>
            </a:r>
            <a:r>
              <a:rPr lang="tr-TR" dirty="0"/>
              <a:t> yardımı kapsayarak </a:t>
            </a:r>
            <a:r>
              <a:rPr lang="tr-TR" dirty="0" err="1"/>
              <a:t>kuruluşun</a:t>
            </a:r>
            <a:r>
              <a:rPr lang="tr-TR" dirty="0"/>
              <a:t> </a:t>
            </a:r>
            <a:r>
              <a:rPr lang="tr-TR" dirty="0" err="1"/>
              <a:t>desteği</a:t>
            </a:r>
            <a:r>
              <a:rPr lang="tr-TR" dirty="0"/>
              <a:t> ile yapılan yardımı ortaya koymaktadır. </a:t>
            </a:r>
          </a:p>
          <a:p>
            <a:r>
              <a:rPr lang="tr-TR" dirty="0"/>
              <a:t>Sponsorluk, </a:t>
            </a:r>
            <a:r>
              <a:rPr lang="tr-TR" dirty="0" err="1"/>
              <a:t>kurulus</a:t>
            </a:r>
            <a:r>
              <a:rPr lang="tr-TR" dirty="0"/>
              <a:t>̧ tarafından herhangi bir faaliyet ya da olaya destek </a:t>
            </a:r>
            <a:r>
              <a:rPr lang="tr-TR" dirty="0" err="1"/>
              <a:t>niteliğinde</a:t>
            </a:r>
            <a:r>
              <a:rPr lang="tr-TR" dirty="0"/>
              <a:t>- </a:t>
            </a:r>
            <a:r>
              <a:rPr lang="tr-TR" dirty="0" err="1"/>
              <a:t>dir</a:t>
            </a:r>
            <a:r>
              <a:rPr lang="tr-TR" dirty="0"/>
              <a:t>. Sponsorların, sponsorluktan </a:t>
            </a:r>
            <a:r>
              <a:rPr lang="tr-TR" dirty="0" err="1"/>
              <a:t>beklediği</a:t>
            </a:r>
            <a:r>
              <a:rPr lang="tr-TR" dirty="0"/>
              <a:t> fayda, olay veya faaliyetle birlikte </a:t>
            </a:r>
            <a:r>
              <a:rPr lang="tr-TR" dirty="0" err="1"/>
              <a:t>önce</a:t>
            </a:r>
            <a:r>
              <a:rPr lang="tr-TR" dirty="0"/>
              <a:t>- den </a:t>
            </a:r>
            <a:r>
              <a:rPr lang="tr-TR" dirty="0" err="1"/>
              <a:t>belirlemis</a:t>
            </a:r>
            <a:r>
              <a:rPr lang="tr-TR" dirty="0"/>
              <a:t>̧ oldukları ticari </a:t>
            </a:r>
            <a:r>
              <a:rPr lang="tr-TR" dirty="0" err="1"/>
              <a:t>amaçlarını</a:t>
            </a:r>
            <a:r>
              <a:rPr lang="tr-TR" dirty="0"/>
              <a:t> </a:t>
            </a:r>
            <a:r>
              <a:rPr lang="tr-TR" dirty="0" err="1"/>
              <a:t>gerçekleştirmektir</a:t>
            </a:r>
            <a:r>
              <a:rPr lang="tr-TR" dirty="0"/>
              <a:t>. </a:t>
            </a:r>
          </a:p>
          <a:p>
            <a:r>
              <a:rPr lang="tr-TR" dirty="0"/>
              <a:t>Bu </a:t>
            </a:r>
            <a:r>
              <a:rPr lang="tr-TR" dirty="0" err="1"/>
              <a:t>amaçların</a:t>
            </a:r>
            <a:r>
              <a:rPr lang="tr-TR" dirty="0"/>
              <a:t> </a:t>
            </a:r>
            <a:r>
              <a:rPr lang="tr-TR" dirty="0" err="1"/>
              <a:t>gerçekleştirilmesi</a:t>
            </a:r>
            <a:r>
              <a:rPr lang="tr-TR" dirty="0"/>
              <a:t> sırasında </a:t>
            </a:r>
            <a:r>
              <a:rPr lang="tr-TR" dirty="0" err="1"/>
              <a:t>bütünleşik</a:t>
            </a:r>
            <a:r>
              <a:rPr lang="tr-TR" dirty="0"/>
              <a:t> pazarlama </a:t>
            </a:r>
            <a:r>
              <a:rPr lang="tr-TR" dirty="0" err="1"/>
              <a:t>iletişiminin</a:t>
            </a:r>
            <a:r>
              <a:rPr lang="tr-TR" dirty="0"/>
              <a:t> bir unsuru olan sponsorlukla birlikte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araçlar</a:t>
            </a:r>
            <a:r>
              <a:rPr lang="tr-TR" dirty="0"/>
              <a:t> da kullanılmaktadır.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0343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CC8969-0414-0245-9258-3357290B9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ile İlişkili Alanlar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CE875F-836B-F943-A089-7A5CB03AD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ve Reklam: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Reklamda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kitleyi etkilemek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hizmet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kendisini tanıtmasına yardımcı olan reklamlar, gazete, dergi, radyo, billboardlarda yer alabilmektedir.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da reklamların yer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reklamın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faydalanır. Fakat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reklam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kontrol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mesajlara ihtiyacı yoktur, sadece belirli bir he- def kitleye mesajları veya vermek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imajı yansıtır.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reklamın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yerine getirir.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faaliyetleri ayrıca reklamda da konu olabilir.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radyo-televizyonda sunucu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hizmet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reklamlarda yer alması buna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olabilmektedir.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1786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76DF46-F8DB-9443-AAEB-BDE930195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ile İlişkili Alanlar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23DD75-52B5-F944-B287-B893B10DE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ve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yerinde hedef kitle ile ileti-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verilmesi, indirim yapılması,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faaliyetlerle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satın almaya veya 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denemeye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edilirler.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kimseler veya gruplar, sponsorluk yapan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pazarına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faalitlerine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katılabilirler.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imza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sergiler gibi faaliyetler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2786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C7AC13-4803-8B48-81BE-3C69B303A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ile İlişkili Alanlar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CCDEF3-1886-B74F-B5BC-836D8B2EC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ve Halkla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gruplarıyla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potansiyel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kanaat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finansal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vs.) tespit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sürdürülmesi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daha iyiye gitmesi amacıyla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 kapsamaktadır.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faaliyetleri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uygundur.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Çünku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sponsorluk yapan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yönlendirilmeyen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faaliyeti desteklemekte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sorumluluğunu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yerine getirmesini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hem topluma hizmet etmekte hem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imajının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hizmet etmektedir.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 iki faaliyette hedef kitleye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uzun vadede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yapılırlar. Sponsorluk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alanlarda faaliyette bulunulmasına karar verilmesinde toplumun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yer alarak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sorumlulukları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5387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AD639E-B2EE-7642-BDF0-6289163A4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ile İlişkili Alanlar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D73E02-3CA2-954A-BB45-6B0A2702B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ve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Tanıtımı: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tanıtımı, piyasaya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 ile-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duyurulması amacını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oldukları sponsorluk faaliyetleri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sponsorluk vasıtasıyla medyada yer almanın,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tanıtımında olumlu etki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şüphesizdir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ve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Yerleştirme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yerleştirmede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film sahnesinde marka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olan program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adının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sahnelere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sponsor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markanın sinema veya televizyon programında yer alarak bir nevi gizli reklam vasıtasıyla izleyicilere etki etmesi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olabilmektedir.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7968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EDEDDF-A022-2E4B-A133-AE538EE2C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Nedenleri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77D1EE-4AA7-A448-83F5-4ED0A39E6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b="1" dirty="0" err="1"/>
              <a:t>Sponsorluğun</a:t>
            </a:r>
            <a:r>
              <a:rPr lang="tr-TR" b="1" dirty="0"/>
              <a:t> Reklam </a:t>
            </a:r>
            <a:r>
              <a:rPr lang="tr-TR" b="1" dirty="0" err="1"/>
              <a:t>Amaçları</a:t>
            </a:r>
            <a:r>
              <a:rPr lang="tr-TR" b="1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Medyada (Radyoda-Televizyonda) Reklamı Yasak Olan </a:t>
            </a:r>
            <a:r>
              <a:rPr lang="tr-TR" b="1" dirty="0" err="1"/>
              <a:t>Ürünlerin</a:t>
            </a:r>
            <a:r>
              <a:rPr lang="tr-TR" b="1" dirty="0"/>
              <a:t> Duyurulması </a:t>
            </a:r>
            <a:r>
              <a:rPr lang="tr-TR" b="1" dirty="0" err="1"/>
              <a:t>İçin</a:t>
            </a:r>
            <a:r>
              <a:rPr lang="tr-TR" b="1" dirty="0"/>
              <a:t>: </a:t>
            </a:r>
            <a:endParaRPr lang="tr-TR" dirty="0"/>
          </a:p>
          <a:p>
            <a:r>
              <a:rPr lang="tr-TR" dirty="0" err="1"/>
              <a:t>Dünya</a:t>
            </a:r>
            <a:r>
              <a:rPr lang="tr-TR" dirty="0"/>
              <a:t> </a:t>
            </a:r>
            <a:r>
              <a:rPr lang="tr-TR" dirty="0" err="1"/>
              <a:t>üzerinde</a:t>
            </a:r>
            <a:r>
              <a:rPr lang="tr-TR" dirty="0"/>
              <a:t> pek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ülkede</a:t>
            </a:r>
            <a:r>
              <a:rPr lang="tr-TR" dirty="0"/>
              <a:t> sigara ve </a:t>
            </a:r>
            <a:r>
              <a:rPr lang="tr-TR" dirty="0" err="1"/>
              <a:t>tütün</a:t>
            </a:r>
            <a:r>
              <a:rPr lang="tr-TR" dirty="0"/>
              <a:t> </a:t>
            </a:r>
            <a:r>
              <a:rPr lang="tr-TR" dirty="0" err="1"/>
              <a:t>mamüllerinin</a:t>
            </a:r>
            <a:r>
              <a:rPr lang="tr-TR" dirty="0"/>
              <a:t> ayrıca </a:t>
            </a:r>
            <a:r>
              <a:rPr lang="tr-TR" dirty="0" err="1"/>
              <a:t>alkollu</a:t>
            </a:r>
            <a:r>
              <a:rPr lang="tr-TR" dirty="0"/>
              <a:t>̈ </a:t>
            </a:r>
            <a:r>
              <a:rPr lang="tr-TR" dirty="0" err="1"/>
              <a:t>içeceklerin</a:t>
            </a:r>
            <a:r>
              <a:rPr lang="tr-TR" dirty="0"/>
              <a:t> reklamının yasaklanması sonucu bu alanda faaliyet </a:t>
            </a:r>
            <a:r>
              <a:rPr lang="tr-TR" dirty="0" err="1"/>
              <a:t>gösteren</a:t>
            </a:r>
            <a:r>
              <a:rPr lang="tr-TR" dirty="0"/>
              <a:t> firmalar </a:t>
            </a:r>
            <a:r>
              <a:rPr lang="tr-TR" dirty="0" err="1"/>
              <a:t>sponsorluğa</a:t>
            </a:r>
            <a:r>
              <a:rPr lang="tr-TR" dirty="0"/>
              <a:t> </a:t>
            </a:r>
            <a:r>
              <a:rPr lang="tr-TR" dirty="0" err="1"/>
              <a:t>yönelmişlerdir</a:t>
            </a:r>
            <a:r>
              <a:rPr lang="tr-TR" dirty="0"/>
              <a:t>. </a:t>
            </a:r>
            <a:r>
              <a:rPr lang="tr-TR" dirty="0" err="1"/>
              <a:t>Çünku</a:t>
            </a:r>
            <a:r>
              <a:rPr lang="tr-TR" dirty="0"/>
              <a:t>̈ medyada reklamları yasaklanan sigara ve </a:t>
            </a:r>
            <a:r>
              <a:rPr lang="tr-TR" dirty="0" err="1"/>
              <a:t>alkollu</a:t>
            </a:r>
            <a:r>
              <a:rPr lang="tr-TR" dirty="0"/>
              <a:t>̈ </a:t>
            </a:r>
            <a:r>
              <a:rPr lang="tr-TR" dirty="0" err="1"/>
              <a:t>içki</a:t>
            </a:r>
            <a:r>
              <a:rPr lang="tr-TR" dirty="0"/>
              <a:t> </a:t>
            </a:r>
            <a:r>
              <a:rPr lang="tr-TR" dirty="0" err="1"/>
              <a:t>üreten</a:t>
            </a:r>
            <a:r>
              <a:rPr lang="tr-TR" dirty="0"/>
              <a:t> firmaların reklamı ikame eden bir alan bulmaları gerekiyordu. Bu nedenle, bu </a:t>
            </a:r>
            <a:r>
              <a:rPr lang="tr-TR" dirty="0" err="1"/>
              <a:t>sektörde</a:t>
            </a:r>
            <a:r>
              <a:rPr lang="tr-TR" dirty="0"/>
              <a:t> faaliyet </a:t>
            </a:r>
            <a:r>
              <a:rPr lang="tr-TR" dirty="0" err="1"/>
              <a:t>gösteren</a:t>
            </a:r>
            <a:r>
              <a:rPr lang="tr-TR" dirty="0"/>
              <a:t> firmalar </a:t>
            </a:r>
            <a:r>
              <a:rPr lang="tr-TR" dirty="0" err="1"/>
              <a:t>büyük</a:t>
            </a:r>
            <a:r>
              <a:rPr lang="tr-TR" dirty="0"/>
              <a:t> bir </a:t>
            </a:r>
            <a:r>
              <a:rPr lang="tr-TR" dirty="0" err="1"/>
              <a:t>ağırlıkla</a:t>
            </a:r>
            <a:r>
              <a:rPr lang="tr-TR" dirty="0"/>
              <a:t> </a:t>
            </a:r>
            <a:r>
              <a:rPr lang="tr-TR" dirty="0" err="1"/>
              <a:t>sponsorluğa</a:t>
            </a:r>
            <a:r>
              <a:rPr lang="tr-TR" dirty="0"/>
              <a:t> </a:t>
            </a:r>
            <a:r>
              <a:rPr lang="tr-TR" dirty="0" err="1"/>
              <a:t>yöneldiler</a:t>
            </a:r>
            <a:r>
              <a:rPr lang="tr-TR" dirty="0"/>
              <a:t>. Sigara ve </a:t>
            </a:r>
            <a:r>
              <a:rPr lang="tr-TR" dirty="0" err="1"/>
              <a:t>alkollu</a:t>
            </a:r>
            <a:r>
              <a:rPr lang="tr-TR" dirty="0"/>
              <a:t>̈ </a:t>
            </a:r>
            <a:r>
              <a:rPr lang="tr-TR" dirty="0" err="1"/>
              <a:t>içki</a:t>
            </a:r>
            <a:r>
              <a:rPr lang="tr-TR" dirty="0"/>
              <a:t> </a:t>
            </a:r>
            <a:r>
              <a:rPr lang="tr-TR" dirty="0" err="1"/>
              <a:t>üreten</a:t>
            </a:r>
            <a:r>
              <a:rPr lang="tr-TR" dirty="0"/>
              <a:t> firmaların radyo ve televizyonda reklam vermelerinin yasaklanması sonucu </a:t>
            </a:r>
            <a:r>
              <a:rPr lang="tr-TR" dirty="0" err="1"/>
              <a:t>yapmıs</a:t>
            </a:r>
            <a:r>
              <a:rPr lang="tr-TR" dirty="0"/>
              <a:t>̧ oldukları sponsorluklarla televizyonda yer almaları </a:t>
            </a:r>
            <a:r>
              <a:rPr lang="tr-TR" dirty="0" err="1"/>
              <a:t>mümkün</a:t>
            </a:r>
            <a:r>
              <a:rPr lang="tr-TR" dirty="0"/>
              <a:t> </a:t>
            </a:r>
            <a:r>
              <a:rPr lang="tr-TR" dirty="0" err="1"/>
              <a:t>olmuştur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1501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8394F3-147A-7B46-8619-986B04A24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Nedenleri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F0B748-20FF-DB44-8644-0F529A7E2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Destelemek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İçin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firmalar, firma imajını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belli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tegorilerini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desteklemek amacıyla bazı aktivitelere sponsor olmaktadırlar.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Yamaha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motosikletlerinin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aynı zamanda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Yamaha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keyboardlarını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duyurmak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sponsorluk olayını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oldukları sponsorluk faaliyetleri ile sadece kamera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fotoğraf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makinesi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üretmediğini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bunun yanında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malzemesi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anlatmıştır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Firmalar bu sayede hedef kitlelerine farklı alanlarda da 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gösterdiklerini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edebilmektedirler.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Ortamlarını Kullanmak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İçin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Bunlar, bedava reklam programla-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stadyumlarda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teşhiri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faaliyetleri kapsamaktadır.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araba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yarışını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izleyicilerin televizyonda iz-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lemelerini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amacıyla,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yarışın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yayını esnasında belirli mesajlar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şifreler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suretiyle, bunları bilenlerin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ödüllendirilmesine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gitmek de seyircileri ekran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dolayısıyla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adını ve/veya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̈/mesajını duyanların sayısı arttırılabilir.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2001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3667</TotalTime>
  <Words>4969</Words>
  <Application>Microsoft Macintosh PowerPoint</Application>
  <PresentationFormat>Geniş ekran</PresentationFormat>
  <Paragraphs>104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Wingdings</vt:lpstr>
      <vt:lpstr>Office Teması</vt:lpstr>
      <vt:lpstr>Halkla İlişkiler ve İletişim</vt:lpstr>
      <vt:lpstr>Sponsorluk</vt:lpstr>
      <vt:lpstr>Sponsorluk</vt:lpstr>
      <vt:lpstr>Sponsorluk ile İlişkili Alanlar</vt:lpstr>
      <vt:lpstr>Sponsorluk ile İlişkili Alanlar</vt:lpstr>
      <vt:lpstr>Sponsorluk ile İlişkili Alanlar</vt:lpstr>
      <vt:lpstr>Sponsorluk ile İlişkili Alanlar</vt:lpstr>
      <vt:lpstr>Sponsorluk Nedenleri</vt:lpstr>
      <vt:lpstr>Sponsorluk Nedenleri</vt:lpstr>
      <vt:lpstr>Sponsorluk Nedenleri</vt:lpstr>
      <vt:lpstr>Sponsorluk Nedenleri</vt:lpstr>
      <vt:lpstr>Sponsorluk Nedenleri</vt:lpstr>
      <vt:lpstr>Sponsorluk Nedenleri</vt:lpstr>
      <vt:lpstr>Sponsorluk Nedenleri</vt:lpstr>
      <vt:lpstr>Sponsorluk Nedenleri</vt:lpstr>
      <vt:lpstr>Sponsorluğun Pazarlama Amaçları</vt:lpstr>
      <vt:lpstr>Sponsorluğun Pazarlama Amaçları</vt:lpstr>
      <vt:lpstr>Sponsorluğun Pazarlama Amaçları</vt:lpstr>
      <vt:lpstr>Lobicilik</vt:lpstr>
      <vt:lpstr>Lobicilik</vt:lpstr>
      <vt:lpstr>Lobicilik</vt:lpstr>
      <vt:lpstr>Lobicilik Yöntemleri</vt:lpstr>
      <vt:lpstr>Lobicilik Yöntemleri</vt:lpstr>
      <vt:lpstr>Lobicilik Yöntemleri</vt:lpstr>
      <vt:lpstr>Halkla İlişkiler ve Lobicilik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84</cp:revision>
  <dcterms:created xsi:type="dcterms:W3CDTF">2020-10-04T15:36:28Z</dcterms:created>
  <dcterms:modified xsi:type="dcterms:W3CDTF">2020-11-16T14:17:22Z</dcterms:modified>
</cp:coreProperties>
</file>