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22.02.2024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45711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22.02.2024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38891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22.02.2024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95562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22.02.2024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400289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1836CE-FAA0-43DA-88D6-6EBE7B728B64}" type="datetimeFigureOut">
              <a:rPr lang="tr-TR" smtClean="0"/>
              <a:t>22.02.2024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2268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0C1836CE-FAA0-43DA-88D6-6EBE7B728B64}" type="datetimeFigureOut">
              <a:rPr lang="tr-TR" smtClean="0"/>
              <a:t>22.02.2024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297923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0C1836CE-FAA0-43DA-88D6-6EBE7B728B64}" type="datetimeFigureOut">
              <a:rPr lang="tr-TR" smtClean="0"/>
              <a:t>22.02.2024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123902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0C1836CE-FAA0-43DA-88D6-6EBE7B728B64}" type="datetimeFigureOut">
              <a:rPr lang="tr-TR" smtClean="0"/>
              <a:t>22.02.2024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64119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836CE-FAA0-43DA-88D6-6EBE7B728B64}" type="datetimeFigureOut">
              <a:rPr lang="tr-TR" smtClean="0"/>
              <a:t>22.02.2024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683637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836CE-FAA0-43DA-88D6-6EBE7B728B64}" type="datetimeFigureOut">
              <a:rPr lang="tr-TR" smtClean="0"/>
              <a:t>22.02.2024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43684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836CE-FAA0-43DA-88D6-6EBE7B728B64}" type="datetimeFigureOut">
              <a:rPr lang="tr-TR" smtClean="0"/>
              <a:t>22.02.2024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212089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836CE-FAA0-43DA-88D6-6EBE7B728B64}" type="datetimeFigureOut">
              <a:rPr lang="tr-TR" smtClean="0"/>
              <a:t>22.02.2024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B85E0-E8FB-4C7A-BF86-9D6B314CFC65}" type="slidenum">
              <a:rPr lang="tr-TR" smtClean="0"/>
              <a:t>‹#›</a:t>
            </a:fld>
            <a:endParaRPr lang="tr-TR"/>
          </a:p>
        </p:txBody>
      </p:sp>
    </p:spTree>
    <p:extLst>
      <p:ext uri="{BB962C8B-B14F-4D97-AF65-F5344CB8AC3E}">
        <p14:creationId xmlns:p14="http://schemas.microsoft.com/office/powerpoint/2010/main" val="1784512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 y="0"/>
            <a:ext cx="12192001" cy="6858000"/>
          </a:xfrm>
          <a:prstGeom prst="rect">
            <a:avLst/>
          </a:prstGeom>
        </p:spPr>
      </p:pic>
      <p:sp>
        <p:nvSpPr>
          <p:cNvPr id="2" name="Title 1"/>
          <p:cNvSpPr>
            <a:spLocks noGrp="1"/>
          </p:cNvSpPr>
          <p:nvPr>
            <p:ph type="ctrTitle"/>
          </p:nvPr>
        </p:nvSpPr>
        <p:spPr/>
        <p:txBody>
          <a:bodyPr>
            <a:normAutofit/>
          </a:bodyPr>
          <a:lstStyle/>
          <a:p>
            <a:r>
              <a:rPr lang="tr-TR" sz="8000" b="1" u="sng" dirty="0" smtClean="0">
                <a:solidFill>
                  <a:schemeClr val="bg1"/>
                </a:solidFill>
              </a:rPr>
              <a:t>Political Geography</a:t>
            </a:r>
            <a:endParaRPr lang="tr-TR" sz="8000" b="1" u="sng" dirty="0">
              <a:solidFill>
                <a:schemeClr val="bg1"/>
              </a:solidFill>
            </a:endParaRPr>
          </a:p>
        </p:txBody>
      </p:sp>
      <p:sp>
        <p:nvSpPr>
          <p:cNvPr id="3" name="Subtitle 2"/>
          <p:cNvSpPr>
            <a:spLocks noGrp="1"/>
          </p:cNvSpPr>
          <p:nvPr>
            <p:ph type="subTitle" idx="1"/>
          </p:nvPr>
        </p:nvSpPr>
        <p:spPr>
          <a:xfrm>
            <a:off x="1523999" y="3804445"/>
            <a:ext cx="9144000" cy="1655762"/>
          </a:xfrm>
        </p:spPr>
        <p:txBody>
          <a:bodyPr/>
          <a:lstStyle/>
          <a:p>
            <a:r>
              <a:rPr lang="tr-TR" b="1" dirty="0" smtClean="0">
                <a:solidFill>
                  <a:schemeClr val="bg1"/>
                </a:solidFill>
              </a:rPr>
              <a:t>Asst. Prof. Merve ALTUNDAL ÖNCÜ</a:t>
            </a:r>
            <a:endParaRPr lang="tr-TR" b="1" dirty="0">
              <a:solidFill>
                <a:schemeClr val="bg1"/>
              </a:solidFill>
            </a:endParaRPr>
          </a:p>
        </p:txBody>
      </p:sp>
    </p:spTree>
    <p:extLst>
      <p:ext uri="{BB962C8B-B14F-4D97-AF65-F5344CB8AC3E}">
        <p14:creationId xmlns:p14="http://schemas.microsoft.com/office/powerpoint/2010/main" val="341955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r>
              <a:rPr lang="tr-TR" dirty="0" smtClean="0"/>
              <a:t>Geopolitics</a:t>
            </a:r>
            <a:endParaRPr lang="tr-TR" dirty="0"/>
          </a:p>
        </p:txBody>
      </p:sp>
      <p:sp>
        <p:nvSpPr>
          <p:cNvPr id="3" name="Content Placeholder 2"/>
          <p:cNvSpPr>
            <a:spLocks noGrp="1"/>
          </p:cNvSpPr>
          <p:nvPr>
            <p:ph idx="1"/>
          </p:nvPr>
        </p:nvSpPr>
        <p:spPr>
          <a:xfrm>
            <a:off x="838200" y="1127793"/>
            <a:ext cx="10515600" cy="4351338"/>
          </a:xfrm>
        </p:spPr>
        <p:txBody>
          <a:bodyPr/>
          <a:lstStyle/>
          <a:p>
            <a:r>
              <a:rPr lang="en-US" dirty="0"/>
              <a:t>Geopolitics, etymologically, arises from the combination of the terms "geo" and "politics." "Geo" means place, land, and earth. The term "politics" (</a:t>
            </a:r>
            <a:r>
              <a:rPr lang="en-US" dirty="0" err="1"/>
              <a:t>politikos</a:t>
            </a:r>
            <a:r>
              <a:rPr lang="en-US" dirty="0"/>
              <a:t>) is derived from the word "polis," which means city-state or city.</a:t>
            </a:r>
            <a:endParaRPr lang="tr-TR" dirty="0"/>
          </a:p>
        </p:txBody>
      </p:sp>
      <p:pic>
        <p:nvPicPr>
          <p:cNvPr id="4" name="Picture 3"/>
          <p:cNvPicPr>
            <a:picLocks noChangeAspect="1"/>
          </p:cNvPicPr>
          <p:nvPr/>
        </p:nvPicPr>
        <p:blipFill>
          <a:blip r:embed="rId2"/>
          <a:stretch>
            <a:fillRect/>
          </a:stretch>
        </p:blipFill>
        <p:spPr>
          <a:xfrm>
            <a:off x="2098131" y="3214876"/>
            <a:ext cx="7779170" cy="2810500"/>
          </a:xfrm>
          <a:prstGeom prst="rect">
            <a:avLst/>
          </a:prstGeom>
        </p:spPr>
      </p:pic>
    </p:spTree>
    <p:extLst>
      <p:ext uri="{BB962C8B-B14F-4D97-AF65-F5344CB8AC3E}">
        <p14:creationId xmlns:p14="http://schemas.microsoft.com/office/powerpoint/2010/main" val="3159809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normAutofit lnSpcReduction="10000"/>
          </a:bodyPr>
          <a:lstStyle/>
          <a:p>
            <a:r>
              <a:rPr lang="en-US" dirty="0"/>
              <a:t>The concept of geopolitics emphasizes the special relationship between political action and the spatial environment where actions take place.</a:t>
            </a:r>
          </a:p>
          <a:p>
            <a:r>
              <a:rPr lang="en-US" dirty="0"/>
              <a:t>According to Nicholas </a:t>
            </a:r>
            <a:r>
              <a:rPr lang="en-US" dirty="0" err="1"/>
              <a:t>Spykman</a:t>
            </a:r>
            <a:r>
              <a:rPr lang="en-US" dirty="0"/>
              <a:t>, geopolitics is the planning of a country's security policy based on geographical events.</a:t>
            </a:r>
          </a:p>
          <a:p>
            <a:r>
              <a:rPr lang="tr-TR" dirty="0" smtClean="0"/>
              <a:t>A</a:t>
            </a:r>
            <a:r>
              <a:rPr lang="en-US" dirty="0" err="1" smtClean="0"/>
              <a:t>ccording</a:t>
            </a:r>
            <a:r>
              <a:rPr lang="en-US" dirty="0" smtClean="0"/>
              <a:t> </a:t>
            </a:r>
            <a:r>
              <a:rPr lang="en-US" dirty="0"/>
              <a:t>to </a:t>
            </a:r>
            <a:r>
              <a:rPr lang="en-US" dirty="0" err="1"/>
              <a:t>Keiffer</a:t>
            </a:r>
            <a:r>
              <a:rPr lang="en-US" dirty="0"/>
              <a:t>, geopolitics is the application of the social, political, economic, and strategic elements of a state to determine and pursue its foreign policy.</a:t>
            </a:r>
          </a:p>
          <a:p>
            <a:r>
              <a:rPr lang="en-US" dirty="0"/>
              <a:t>According to Hartshorne, geopolitics is the adaptation of geography to politics. Its value and significance depend on the value assigned to the political purpose it serves and its alignment with political goals.</a:t>
            </a:r>
          </a:p>
          <a:p>
            <a:endParaRPr lang="tr-TR" dirty="0"/>
          </a:p>
        </p:txBody>
      </p:sp>
    </p:spTree>
    <p:extLst>
      <p:ext uri="{BB962C8B-B14F-4D97-AF65-F5344CB8AC3E}">
        <p14:creationId xmlns:p14="http://schemas.microsoft.com/office/powerpoint/2010/main" val="290813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r>
              <a:rPr lang="en-US" dirty="0"/>
              <a:t>Geopolitics is a discipline that examines humanity in mutual relation with the spatial factor.</a:t>
            </a:r>
          </a:p>
          <a:p>
            <a:r>
              <a:rPr lang="en-US" dirty="0"/>
              <a:t>According to </a:t>
            </a:r>
            <a:r>
              <a:rPr lang="en-US" dirty="0" err="1"/>
              <a:t>Suat</a:t>
            </a:r>
            <a:r>
              <a:rPr lang="en-US" dirty="0"/>
              <a:t> </a:t>
            </a:r>
            <a:r>
              <a:rPr lang="en-US" dirty="0" err="1"/>
              <a:t>İlhan</a:t>
            </a:r>
            <a:r>
              <a:rPr lang="en-US" dirty="0"/>
              <a:t>, geopolitics examines the relationship between present and future political power and political goals based on geographical power. It determines the goals and the conditions and stages of achieving those goals. Geopolitics is the activation of all types and data of geography</a:t>
            </a:r>
            <a:r>
              <a:rPr lang="en-US" dirty="0" smtClean="0"/>
              <a:t>.</a:t>
            </a:r>
            <a:endParaRPr lang="en-US" dirty="0"/>
          </a:p>
        </p:txBody>
      </p:sp>
    </p:spTree>
    <p:extLst>
      <p:ext uri="{BB962C8B-B14F-4D97-AF65-F5344CB8AC3E}">
        <p14:creationId xmlns:p14="http://schemas.microsoft.com/office/powerpoint/2010/main" val="1846223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r>
              <a:rPr lang="en-US" dirty="0"/>
              <a:t>Rudolf </a:t>
            </a:r>
            <a:r>
              <a:rPr lang="en-US" dirty="0" err="1"/>
              <a:t>Kjellen</a:t>
            </a:r>
            <a:r>
              <a:rPr lang="en-US" dirty="0"/>
              <a:t>, who coined the term geopolitics, defined geopolitics as a science that examines states as geographical organisms or phenomena in space.</a:t>
            </a:r>
          </a:p>
          <a:p>
            <a:r>
              <a:rPr lang="en-US" dirty="0"/>
              <a:t>According to </a:t>
            </a:r>
            <a:r>
              <a:rPr lang="en-US" dirty="0" err="1"/>
              <a:t>Kjellen</a:t>
            </a:r>
            <a:r>
              <a:rPr lang="en-US" dirty="0"/>
              <a:t>, the state is a living organism. The body of this organism is its territory. The administrative center of the state (its brain) is the rivers and highways within the country. Railroads are the veins of the state.</a:t>
            </a:r>
          </a:p>
          <a:p>
            <a:endParaRPr lang="tr-TR" dirty="0"/>
          </a:p>
        </p:txBody>
      </p:sp>
    </p:spTree>
    <p:extLst>
      <p:ext uri="{BB962C8B-B14F-4D97-AF65-F5344CB8AC3E}">
        <p14:creationId xmlns:p14="http://schemas.microsoft.com/office/powerpoint/2010/main" val="2705678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r>
              <a:rPr lang="en-US" b="1" dirty="0" smtClean="0"/>
              <a:t>The most important feature of these three concepts is their ability to provide projections for the future.</a:t>
            </a:r>
            <a:endParaRPr lang="tr-TR" b="1" dirty="0" smtClean="0"/>
          </a:p>
          <a:p>
            <a:endParaRPr lang="tr-TR" b="1" dirty="0"/>
          </a:p>
          <a:p>
            <a:r>
              <a:rPr lang="en-US" b="1" dirty="0"/>
              <a:t>Just as humans must act according to the requirements of their physical structure, countries must also act according to the requirements of their geographical conditions.</a:t>
            </a:r>
            <a:endParaRPr lang="en-US" b="1" dirty="0" smtClean="0"/>
          </a:p>
          <a:p>
            <a:endParaRPr lang="en-US" b="1" dirty="0" smtClean="0"/>
          </a:p>
          <a:p>
            <a:endParaRPr lang="en-US" dirty="0" smtClean="0"/>
          </a:p>
          <a:p>
            <a:endParaRPr lang="en-US" dirty="0" smtClean="0"/>
          </a:p>
          <a:p>
            <a:endParaRPr lang="en-US" dirty="0" smtClean="0"/>
          </a:p>
          <a:p>
            <a:endParaRPr lang="en-US" dirty="0" smtClean="0"/>
          </a:p>
          <a:p>
            <a:endParaRPr lang="tr-TR" dirty="0"/>
          </a:p>
        </p:txBody>
      </p:sp>
    </p:spTree>
    <p:extLst>
      <p:ext uri="{BB962C8B-B14F-4D97-AF65-F5344CB8AC3E}">
        <p14:creationId xmlns:p14="http://schemas.microsoft.com/office/powerpoint/2010/main" val="183174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tr-TR" dirty="0" smtClean="0"/>
              <a:t>Political Geography</a:t>
            </a:r>
            <a:endParaRPr lang="tr-TR" dirty="0"/>
          </a:p>
        </p:txBody>
      </p:sp>
      <p:sp>
        <p:nvSpPr>
          <p:cNvPr id="3" name="Content Placeholder 2"/>
          <p:cNvSpPr>
            <a:spLocks noGrp="1"/>
          </p:cNvSpPr>
          <p:nvPr>
            <p:ph idx="1"/>
          </p:nvPr>
        </p:nvSpPr>
        <p:spPr>
          <a:xfrm>
            <a:off x="838200" y="1377696"/>
            <a:ext cx="10515600" cy="5341759"/>
          </a:xfrm>
        </p:spPr>
        <p:txBody>
          <a:bodyPr>
            <a:normAutofit fontScale="85000" lnSpcReduction="20000"/>
          </a:bodyPr>
          <a:lstStyle/>
          <a:p>
            <a:r>
              <a:rPr lang="en-US" dirty="0"/>
              <a:t>Political geography is a branch of human </a:t>
            </a:r>
            <a:r>
              <a:rPr lang="en-US" dirty="0" smtClean="0"/>
              <a:t>geography.</a:t>
            </a:r>
            <a:endParaRPr lang="tr-TR" dirty="0" smtClean="0"/>
          </a:p>
          <a:p>
            <a:r>
              <a:rPr lang="en-US" dirty="0" smtClean="0"/>
              <a:t>It </a:t>
            </a:r>
            <a:r>
              <a:rPr lang="en-US" dirty="0"/>
              <a:t>is concerned with humans and their activities, </a:t>
            </a:r>
            <a:r>
              <a:rPr lang="en-US" dirty="0" smtClean="0"/>
              <a:t>especially </a:t>
            </a:r>
            <a:r>
              <a:rPr lang="en-US" dirty="0"/>
              <a:t>those activities that are political in </a:t>
            </a:r>
            <a:r>
              <a:rPr lang="en-US" dirty="0" smtClean="0"/>
              <a:t>nature.</a:t>
            </a:r>
            <a:endParaRPr lang="tr-TR" dirty="0" smtClean="0"/>
          </a:p>
          <a:p>
            <a:r>
              <a:rPr lang="en-US" dirty="0" smtClean="0"/>
              <a:t>The </a:t>
            </a:r>
            <a:r>
              <a:rPr lang="en-US" dirty="0"/>
              <a:t>field of political geography grew from </a:t>
            </a:r>
            <a:r>
              <a:rPr lang="en-US" dirty="0" smtClean="0"/>
              <a:t>geographers</a:t>
            </a:r>
            <a:r>
              <a:rPr lang="en-US" dirty="0"/>
              <a:t>’ interest in the spatial nature of the national </a:t>
            </a:r>
            <a:r>
              <a:rPr lang="en-US" dirty="0" smtClean="0"/>
              <a:t>state.</a:t>
            </a:r>
            <a:endParaRPr lang="tr-TR" dirty="0" smtClean="0"/>
          </a:p>
          <a:p>
            <a:r>
              <a:rPr lang="en-US" dirty="0" smtClean="0"/>
              <a:t>Political </a:t>
            </a:r>
            <a:r>
              <a:rPr lang="en-US" dirty="0"/>
              <a:t>geography is the analysis of how </a:t>
            </a:r>
            <a:r>
              <a:rPr lang="en-US" dirty="0" smtClean="0"/>
              <a:t>political </a:t>
            </a:r>
            <a:r>
              <a:rPr lang="en-US" dirty="0"/>
              <a:t>systems and structures from the local to international levels- influence and is influenced by the </a:t>
            </a:r>
            <a:r>
              <a:rPr lang="en-US" dirty="0" smtClean="0"/>
              <a:t>spatial </a:t>
            </a:r>
            <a:r>
              <a:rPr lang="en-US" dirty="0"/>
              <a:t>distribution of resources, events, and groups and by interactions among sub-national, national and </a:t>
            </a:r>
            <a:r>
              <a:rPr lang="en-US" dirty="0" smtClean="0"/>
              <a:t>international </a:t>
            </a:r>
            <a:r>
              <a:rPr lang="en-US" dirty="0"/>
              <a:t>political units across the </a:t>
            </a:r>
            <a:r>
              <a:rPr lang="en-US" dirty="0" smtClean="0"/>
              <a:t>globe.</a:t>
            </a:r>
            <a:endParaRPr lang="tr-TR" dirty="0" smtClean="0"/>
          </a:p>
          <a:p>
            <a:r>
              <a:rPr lang="en-US" dirty="0" smtClean="0"/>
              <a:t>It </a:t>
            </a:r>
            <a:r>
              <a:rPr lang="en-US" dirty="0"/>
              <a:t>focuses on, in one hand, how groups interact- particularly </a:t>
            </a:r>
            <a:r>
              <a:rPr lang="en-US" dirty="0" smtClean="0"/>
              <a:t>the </a:t>
            </a:r>
            <a:r>
              <a:rPr lang="en-US" dirty="0"/>
              <a:t>ways they manipulate each other: in pursuit of controlling resources and, </a:t>
            </a:r>
            <a:r>
              <a:rPr lang="en-US" dirty="0" smtClean="0"/>
              <a:t>on </a:t>
            </a:r>
            <a:r>
              <a:rPr lang="en-US" dirty="0"/>
              <a:t>how these </a:t>
            </a:r>
            <a:r>
              <a:rPr lang="en-US" dirty="0" smtClean="0"/>
              <a:t>social</a:t>
            </a:r>
            <a:r>
              <a:rPr lang="en-US" dirty="0"/>
              <a:t>, economic, and political activities determine the use of and thereby modify, the resource base. It is </a:t>
            </a:r>
            <a:r>
              <a:rPr lang="en-US" dirty="0" smtClean="0"/>
              <a:t>simply </a:t>
            </a:r>
            <a:r>
              <a:rPr lang="en-US" dirty="0"/>
              <a:t>the relationship between spaces and political processes which is the focus of attention</a:t>
            </a:r>
            <a:r>
              <a:rPr lang="en-US" dirty="0" smtClean="0"/>
              <a:t>.</a:t>
            </a:r>
            <a:endParaRPr lang="en-US" dirty="0"/>
          </a:p>
          <a:p>
            <a:r>
              <a:rPr lang="en-US" dirty="0"/>
              <a:t>The political geography of international relations, then, often comes down to control over key resources </a:t>
            </a:r>
            <a:r>
              <a:rPr lang="en-US" dirty="0" smtClean="0"/>
              <a:t>and </a:t>
            </a:r>
            <a:r>
              <a:rPr lang="en-US" dirty="0"/>
              <a:t>flows of commodity such as oil, a specific border crossing, or the “global commons”-and who is best </a:t>
            </a:r>
            <a:r>
              <a:rPr lang="en-US" dirty="0" smtClean="0"/>
              <a:t>connected </a:t>
            </a:r>
            <a:r>
              <a:rPr lang="en-US" dirty="0"/>
              <a:t>in the global system in terms of communications, trade and ideal flows.</a:t>
            </a:r>
            <a:endParaRPr lang="en-US" dirty="0" smtClean="0"/>
          </a:p>
          <a:p>
            <a:endParaRPr lang="en-US" dirty="0" smtClean="0"/>
          </a:p>
          <a:p>
            <a:endParaRPr lang="en-US" dirty="0" smtClean="0"/>
          </a:p>
          <a:p>
            <a:endParaRPr lang="en-US" dirty="0" smtClean="0"/>
          </a:p>
          <a:p>
            <a:endParaRPr lang="en-US" dirty="0" smtClean="0"/>
          </a:p>
          <a:p>
            <a:endParaRPr lang="tr-TR" dirty="0"/>
          </a:p>
        </p:txBody>
      </p:sp>
    </p:spTree>
    <p:extLst>
      <p:ext uri="{BB962C8B-B14F-4D97-AF65-F5344CB8AC3E}">
        <p14:creationId xmlns:p14="http://schemas.microsoft.com/office/powerpoint/2010/main" val="3077287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92116" y="938463"/>
            <a:ext cx="5712447" cy="2554445"/>
          </a:xfrm>
          <a:prstGeom prst="rect">
            <a:avLst/>
          </a:prstGeom>
        </p:spPr>
      </p:pic>
      <p:sp>
        <p:nvSpPr>
          <p:cNvPr id="2" name="Title 1"/>
          <p:cNvSpPr>
            <a:spLocks noGrp="1"/>
          </p:cNvSpPr>
          <p:nvPr>
            <p:ph type="title"/>
          </p:nvPr>
        </p:nvSpPr>
        <p:spPr/>
        <p:txBody>
          <a:bodyPr/>
          <a:lstStyle/>
          <a:p>
            <a:endParaRPr lang="tr-TR" dirty="0"/>
          </a:p>
        </p:txBody>
      </p:sp>
      <p:sp>
        <p:nvSpPr>
          <p:cNvPr id="3" name="Content Placeholder 2"/>
          <p:cNvSpPr>
            <a:spLocks noGrp="1"/>
          </p:cNvSpPr>
          <p:nvPr>
            <p:ph idx="1"/>
          </p:nvPr>
        </p:nvSpPr>
        <p:spPr>
          <a:xfrm>
            <a:off x="838200" y="3838073"/>
            <a:ext cx="10515600" cy="2338889"/>
          </a:xfrm>
        </p:spPr>
        <p:txBody>
          <a:bodyPr>
            <a:normAutofit lnSpcReduction="10000"/>
          </a:bodyPr>
          <a:lstStyle/>
          <a:p>
            <a:r>
              <a:rPr lang="en-US" b="1" u="sng" dirty="0"/>
              <a:t>Political geography </a:t>
            </a:r>
            <a:r>
              <a:rPr lang="en-US" dirty="0"/>
              <a:t>is a branch of social geography that investigates and examines the locations where political formations and activities occur on the earth's surface, the reasons and forms of their occurrence, and the effects they create in their locations and worldwide, while adhering to the fundamental principles of geography, and presents its findings in a synthesized form.</a:t>
            </a:r>
            <a:endParaRPr lang="tr-TR" dirty="0"/>
          </a:p>
        </p:txBody>
      </p:sp>
    </p:spTree>
    <p:extLst>
      <p:ext uri="{BB962C8B-B14F-4D97-AF65-F5344CB8AC3E}">
        <p14:creationId xmlns:p14="http://schemas.microsoft.com/office/powerpoint/2010/main" val="2822449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difference between political geography and </a:t>
            </a:r>
            <a:r>
              <a:rPr lang="en-US" dirty="0" smtClean="0"/>
              <a:t>geopolitics:</a:t>
            </a:r>
            <a:endParaRPr lang="tr-TR" dirty="0"/>
          </a:p>
        </p:txBody>
      </p:sp>
      <p:sp>
        <p:nvSpPr>
          <p:cNvPr id="3" name="Content Placeholder 2"/>
          <p:cNvSpPr>
            <a:spLocks noGrp="1"/>
          </p:cNvSpPr>
          <p:nvPr>
            <p:ph idx="1"/>
          </p:nvPr>
        </p:nvSpPr>
        <p:spPr/>
        <p:txBody>
          <a:bodyPr/>
          <a:lstStyle/>
          <a:p>
            <a:r>
              <a:rPr lang="en-US" dirty="0" smtClean="0"/>
              <a:t>Political geography examines the geographical location, shape, size, natural resources, boundaries, population structure, and administrative system of states objectively and descriptively. However, it does not deal with the policies that states need to implement. On the other hand, geopolitics is directly concerned with the national policies of states. It examines the role of geographical factors in determining and implementing foreign policies.</a:t>
            </a:r>
          </a:p>
          <a:p>
            <a:endParaRPr lang="en-US" dirty="0" smtClean="0"/>
          </a:p>
          <a:p>
            <a:r>
              <a:rPr lang="en-US" dirty="0" smtClean="0"/>
              <a:t>Political geography merely describes, while geopolitics is required to draw conclusions about the future.</a:t>
            </a:r>
            <a:endParaRPr lang="tr-TR" dirty="0"/>
          </a:p>
        </p:txBody>
      </p:sp>
    </p:spTree>
    <p:extLst>
      <p:ext uri="{BB962C8B-B14F-4D97-AF65-F5344CB8AC3E}">
        <p14:creationId xmlns:p14="http://schemas.microsoft.com/office/powerpoint/2010/main" val="1939011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Conceptual framework:</a:t>
            </a:r>
            <a:br>
              <a:rPr lang="en-US" dirty="0" smtClean="0"/>
            </a:br>
            <a:endParaRPr lang="tr-TR" dirty="0"/>
          </a:p>
        </p:txBody>
      </p:sp>
      <p:sp>
        <p:nvSpPr>
          <p:cNvPr id="3" name="Content Placeholder 2"/>
          <p:cNvSpPr>
            <a:spLocks noGrp="1"/>
          </p:cNvSpPr>
          <p:nvPr>
            <p:ph idx="1"/>
          </p:nvPr>
        </p:nvSpPr>
        <p:spPr/>
        <p:txBody>
          <a:bodyPr/>
          <a:lstStyle/>
          <a:p>
            <a:r>
              <a:rPr lang="en-US" dirty="0" smtClean="0"/>
              <a:t>Strategy</a:t>
            </a:r>
            <a:endParaRPr lang="tr-TR" dirty="0" smtClean="0"/>
          </a:p>
          <a:p>
            <a:r>
              <a:rPr lang="en-US" dirty="0" err="1" smtClean="0"/>
              <a:t>Geostrategy</a:t>
            </a:r>
            <a:endParaRPr lang="tr-TR" dirty="0" smtClean="0"/>
          </a:p>
          <a:p>
            <a:r>
              <a:rPr lang="en-US" dirty="0" smtClean="0"/>
              <a:t>Geopolitics</a:t>
            </a:r>
            <a:endParaRPr lang="tr-TR" dirty="0" smtClean="0"/>
          </a:p>
          <a:p>
            <a:r>
              <a:rPr lang="en-US" dirty="0" smtClean="0"/>
              <a:t>Political geography</a:t>
            </a:r>
            <a:endParaRPr lang="tr-TR" dirty="0"/>
          </a:p>
        </p:txBody>
      </p:sp>
      <p:pic>
        <p:nvPicPr>
          <p:cNvPr id="4" name="Picture 3"/>
          <p:cNvPicPr>
            <a:picLocks noChangeAspect="1"/>
          </p:cNvPicPr>
          <p:nvPr/>
        </p:nvPicPr>
        <p:blipFill>
          <a:blip r:embed="rId2"/>
          <a:stretch>
            <a:fillRect/>
          </a:stretch>
        </p:blipFill>
        <p:spPr>
          <a:xfrm>
            <a:off x="5313801" y="1263316"/>
            <a:ext cx="5859526" cy="4421772"/>
          </a:xfrm>
          <a:prstGeom prst="rect">
            <a:avLst/>
          </a:prstGeom>
        </p:spPr>
      </p:pic>
    </p:spTree>
    <p:extLst>
      <p:ext uri="{BB962C8B-B14F-4D97-AF65-F5344CB8AC3E}">
        <p14:creationId xmlns:p14="http://schemas.microsoft.com/office/powerpoint/2010/main" val="3054464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001" y="145465"/>
            <a:ext cx="10515600" cy="1325563"/>
          </a:xfrm>
        </p:spPr>
        <p:txBody>
          <a:bodyPr/>
          <a:lstStyle/>
          <a:p>
            <a:r>
              <a:rPr lang="tr-TR" dirty="0" smtClean="0"/>
              <a:t>Strategy</a:t>
            </a:r>
            <a:endParaRPr lang="tr-TR" dirty="0"/>
          </a:p>
        </p:txBody>
      </p:sp>
      <p:sp>
        <p:nvSpPr>
          <p:cNvPr id="3" name="Content Placeholder 2"/>
          <p:cNvSpPr>
            <a:spLocks noGrp="1"/>
          </p:cNvSpPr>
          <p:nvPr>
            <p:ph idx="1"/>
          </p:nvPr>
        </p:nvSpPr>
        <p:spPr>
          <a:xfrm>
            <a:off x="826168" y="2013452"/>
            <a:ext cx="10515600" cy="4351338"/>
          </a:xfrm>
        </p:spPr>
        <p:txBody>
          <a:bodyPr/>
          <a:lstStyle/>
          <a:p>
            <a:r>
              <a:rPr lang="en-US" dirty="0"/>
              <a:t>Although definitions of these concepts cannot be made in a precise manner, it can be said that their most important feature is their ability to provide projections for the future</a:t>
            </a:r>
            <a:r>
              <a:rPr lang="en-US" dirty="0" smtClean="0"/>
              <a:t>.</a:t>
            </a:r>
            <a:endParaRPr lang="tr-TR" dirty="0" smtClean="0"/>
          </a:p>
          <a:p>
            <a:endParaRPr lang="tr-TR" dirty="0"/>
          </a:p>
          <a:p>
            <a:r>
              <a:rPr lang="en-US" dirty="0" smtClean="0"/>
              <a:t>The origin of the word "strategy" is linked to the ancient Greek word "</a:t>
            </a:r>
            <a:r>
              <a:rPr lang="en-US" dirty="0" err="1" smtClean="0"/>
              <a:t>strategus</a:t>
            </a:r>
            <a:r>
              <a:rPr lang="en-US" dirty="0" smtClean="0"/>
              <a:t>," which means the art of generalship. In Greek, "strata-" means army, "ago-" means using, and "</a:t>
            </a:r>
            <a:r>
              <a:rPr lang="en-US" dirty="0" err="1" smtClean="0"/>
              <a:t>stratos</a:t>
            </a:r>
            <a:r>
              <a:rPr lang="en-US" dirty="0" smtClean="0"/>
              <a:t> ago-" means using the army. In ancient times, great statesmen and commanders emphasized that strategy was a "method of thinking."</a:t>
            </a:r>
          </a:p>
          <a:p>
            <a:endParaRPr lang="tr-TR" dirty="0"/>
          </a:p>
        </p:txBody>
      </p:sp>
    </p:spTree>
    <p:extLst>
      <p:ext uri="{BB962C8B-B14F-4D97-AF65-F5344CB8AC3E}">
        <p14:creationId xmlns:p14="http://schemas.microsoft.com/office/powerpoint/2010/main" val="346627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5642"/>
            <a:ext cx="10515600" cy="5551321"/>
          </a:xfrm>
        </p:spPr>
        <p:txBody>
          <a:bodyPr>
            <a:normAutofit/>
          </a:bodyPr>
          <a:lstStyle/>
          <a:p>
            <a:endParaRPr lang="en-US" dirty="0" smtClean="0"/>
          </a:p>
          <a:p>
            <a:r>
              <a:rPr lang="en-US" dirty="0" smtClean="0"/>
              <a:t>Although the transition of strategy from military and political contexts to business and management began in the late 1960s, it was in the late 1980s that it became more prominent. For a long time, the term "strategy" was mostly used in a military sense. Especially when a war environment emerged, the use of strategy, which was considered the art of using military forces to achieve results by political power, outside the military domain; for example, in political, economic, cultural, and similar areas, expanded the known meaning of this term years ago.</a:t>
            </a:r>
            <a:endParaRPr lang="tr-TR" dirty="0"/>
          </a:p>
        </p:txBody>
      </p:sp>
    </p:spTree>
    <p:extLst>
      <p:ext uri="{BB962C8B-B14F-4D97-AF65-F5344CB8AC3E}">
        <p14:creationId xmlns:p14="http://schemas.microsoft.com/office/powerpoint/2010/main" val="3089922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365125"/>
            <a:ext cx="10515600" cy="4351338"/>
          </a:xfrm>
        </p:spPr>
        <p:txBody>
          <a:bodyPr/>
          <a:lstStyle/>
          <a:p>
            <a:r>
              <a:rPr lang="en-US" dirty="0"/>
              <a:t>In military literature, classical strategy, in its classic sense, refers to the principles upon which military operations during a war are based in order to win the war</a:t>
            </a:r>
            <a:r>
              <a:rPr lang="en-US" dirty="0" smtClean="0"/>
              <a:t>.</a:t>
            </a:r>
            <a:endParaRPr lang="tr-TR" dirty="0" smtClean="0"/>
          </a:p>
          <a:p>
            <a:endParaRPr lang="tr-TR" dirty="0"/>
          </a:p>
          <a:p>
            <a:r>
              <a:rPr lang="en-US" dirty="0" smtClean="0"/>
              <a:t>In today's context, the concept of strategy can be considered synonymous with the concept of methodology. This term can be defined today as the fundamental management principles and the ways to be implemented.</a:t>
            </a:r>
          </a:p>
          <a:p>
            <a:endParaRPr lang="en-US" dirty="0" smtClean="0"/>
          </a:p>
          <a:p>
            <a:endParaRPr lang="en-US" dirty="0" smtClean="0"/>
          </a:p>
          <a:p>
            <a:endParaRPr lang="en-US" dirty="0" smtClean="0"/>
          </a:p>
          <a:p>
            <a:endParaRPr lang="en-US" dirty="0" smtClean="0"/>
          </a:p>
          <a:p>
            <a:endParaRPr lang="en-US" dirty="0" smtClean="0"/>
          </a:p>
          <a:p>
            <a:endParaRPr lang="tr-TR" dirty="0"/>
          </a:p>
        </p:txBody>
      </p:sp>
      <p:pic>
        <p:nvPicPr>
          <p:cNvPr id="4" name="Picture 3"/>
          <p:cNvPicPr>
            <a:picLocks noChangeAspect="1"/>
          </p:cNvPicPr>
          <p:nvPr/>
        </p:nvPicPr>
        <p:blipFill>
          <a:blip r:embed="rId2"/>
          <a:stretch>
            <a:fillRect/>
          </a:stretch>
        </p:blipFill>
        <p:spPr>
          <a:xfrm>
            <a:off x="6095999" y="3454905"/>
            <a:ext cx="5828289" cy="3403095"/>
          </a:xfrm>
          <a:prstGeom prst="rect">
            <a:avLst/>
          </a:prstGeom>
        </p:spPr>
      </p:pic>
    </p:spTree>
    <p:extLst>
      <p:ext uri="{BB962C8B-B14F-4D97-AF65-F5344CB8AC3E}">
        <p14:creationId xmlns:p14="http://schemas.microsoft.com/office/powerpoint/2010/main" val="417349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r>
              <a:rPr lang="en-US" dirty="0" smtClean="0"/>
              <a:t>According to Alger, strategy is "the collection of plans employed by a state's political group or military leader in a rational manner to coordinate diverse resources in order to achieve victory over an opponent." One of the founders of modern strategy, Carl von Clausewitz, defines strategy in his work "On War" as "the use of combat to serve the objectives of war."</a:t>
            </a:r>
            <a:endParaRPr lang="tr-TR" dirty="0"/>
          </a:p>
        </p:txBody>
      </p:sp>
    </p:spTree>
    <p:extLst>
      <p:ext uri="{BB962C8B-B14F-4D97-AF65-F5344CB8AC3E}">
        <p14:creationId xmlns:p14="http://schemas.microsoft.com/office/powerpoint/2010/main" val="42198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Geostrategy</a:t>
            </a:r>
            <a:endParaRPr lang="tr-TR" dirty="0"/>
          </a:p>
        </p:txBody>
      </p:sp>
      <p:sp>
        <p:nvSpPr>
          <p:cNvPr id="3" name="Content Placeholder 2"/>
          <p:cNvSpPr>
            <a:spLocks noGrp="1"/>
          </p:cNvSpPr>
          <p:nvPr>
            <p:ph idx="1"/>
          </p:nvPr>
        </p:nvSpPr>
        <p:spPr/>
        <p:txBody>
          <a:bodyPr/>
          <a:lstStyle/>
          <a:p>
            <a:r>
              <a:rPr lang="en-US" dirty="0" err="1"/>
              <a:t>Geostrategy</a:t>
            </a:r>
            <a:r>
              <a:rPr lang="en-US" dirty="0"/>
              <a:t> examines the relationships between strategy and geographical elements. The subject of </a:t>
            </a:r>
            <a:r>
              <a:rPr lang="en-US" dirty="0" err="1"/>
              <a:t>geostrategy</a:t>
            </a:r>
            <a:r>
              <a:rPr lang="en-US" dirty="0"/>
              <a:t> consists of the examination of geographical elements from a strategic perspective and drawing strategic conclusions.</a:t>
            </a:r>
            <a:endParaRPr lang="tr-TR" dirty="0"/>
          </a:p>
        </p:txBody>
      </p:sp>
      <p:pic>
        <p:nvPicPr>
          <p:cNvPr id="4" name="Picture 3"/>
          <p:cNvPicPr>
            <a:picLocks noChangeAspect="1"/>
          </p:cNvPicPr>
          <p:nvPr/>
        </p:nvPicPr>
        <p:blipFill>
          <a:blip r:embed="rId2"/>
          <a:stretch>
            <a:fillRect/>
          </a:stretch>
        </p:blipFill>
        <p:spPr>
          <a:xfrm>
            <a:off x="2515196" y="3594740"/>
            <a:ext cx="4755292" cy="3133616"/>
          </a:xfrm>
          <a:prstGeom prst="rect">
            <a:avLst/>
          </a:prstGeom>
        </p:spPr>
      </p:pic>
    </p:spTree>
    <p:extLst>
      <p:ext uri="{BB962C8B-B14F-4D97-AF65-F5344CB8AC3E}">
        <p14:creationId xmlns:p14="http://schemas.microsoft.com/office/powerpoint/2010/main" val="166582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r>
              <a:rPr lang="en-US" dirty="0" err="1"/>
              <a:t>Geostrategy</a:t>
            </a:r>
            <a:r>
              <a:rPr lang="en-US" dirty="0"/>
              <a:t> is the science of military command levels benefiting from the geographical, hydrographic, meteorological, and climatic characteristics of a state's country and its surroundings in military operations.</a:t>
            </a:r>
          </a:p>
          <a:p>
            <a:r>
              <a:rPr lang="en-US" dirty="0" err="1"/>
              <a:t>Geostrategy</a:t>
            </a:r>
            <a:r>
              <a:rPr lang="en-US" dirty="0"/>
              <a:t> is the form of organizing where, how, and when large military forces will be used to achieve national political objectives.</a:t>
            </a:r>
          </a:p>
          <a:p>
            <a:r>
              <a:rPr lang="en-US" dirty="0" err="1"/>
              <a:t>Geostrategy</a:t>
            </a:r>
            <a:r>
              <a:rPr lang="en-US" dirty="0"/>
              <a:t> is the science of analyzing geography for military purposes and planning and implementing military operations considering the conditions of geography.</a:t>
            </a:r>
          </a:p>
          <a:p>
            <a:endParaRPr lang="tr-TR" dirty="0"/>
          </a:p>
        </p:txBody>
      </p:sp>
    </p:spTree>
    <p:extLst>
      <p:ext uri="{BB962C8B-B14F-4D97-AF65-F5344CB8AC3E}">
        <p14:creationId xmlns:p14="http://schemas.microsoft.com/office/powerpoint/2010/main" val="2361399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1616"/>
            <a:ext cx="10515600" cy="4351338"/>
          </a:xfrm>
        </p:spPr>
        <p:txBody>
          <a:bodyPr/>
          <a:lstStyle/>
          <a:p>
            <a:r>
              <a:rPr lang="en-US" dirty="0"/>
              <a:t>In a narrow sense, </a:t>
            </a:r>
            <a:r>
              <a:rPr lang="en-US" dirty="0" err="1"/>
              <a:t>geostrategy</a:t>
            </a:r>
            <a:r>
              <a:rPr lang="en-US" dirty="0"/>
              <a:t> is the defense plan that a country's armed forces will implement against any enemy threat.</a:t>
            </a:r>
          </a:p>
          <a:p>
            <a:r>
              <a:rPr lang="en-US" dirty="0"/>
              <a:t>In a broader sense, </a:t>
            </a:r>
            <a:r>
              <a:rPr lang="en-US" dirty="0" err="1"/>
              <a:t>geostrategy</a:t>
            </a:r>
            <a:r>
              <a:rPr lang="en-US" dirty="0"/>
              <a:t> refers to a country's natural resources, human resources, population, industry, and the size of its military forces.</a:t>
            </a:r>
          </a:p>
          <a:p>
            <a:endParaRPr lang="tr-TR" dirty="0"/>
          </a:p>
        </p:txBody>
      </p:sp>
      <p:pic>
        <p:nvPicPr>
          <p:cNvPr id="4" name="Picture 3"/>
          <p:cNvPicPr>
            <a:picLocks noChangeAspect="1"/>
          </p:cNvPicPr>
          <p:nvPr/>
        </p:nvPicPr>
        <p:blipFill>
          <a:blip r:embed="rId2"/>
          <a:stretch>
            <a:fillRect/>
          </a:stretch>
        </p:blipFill>
        <p:spPr>
          <a:xfrm>
            <a:off x="2923672" y="2975894"/>
            <a:ext cx="6176211" cy="3474119"/>
          </a:xfrm>
          <a:prstGeom prst="rect">
            <a:avLst/>
          </a:prstGeom>
        </p:spPr>
      </p:pic>
    </p:spTree>
    <p:extLst>
      <p:ext uri="{BB962C8B-B14F-4D97-AF65-F5344CB8AC3E}">
        <p14:creationId xmlns:p14="http://schemas.microsoft.com/office/powerpoint/2010/main" val="3373803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1234</Words>
  <Application>Microsoft Office PowerPoint</Application>
  <PresentationFormat>Geniş ekran</PresentationFormat>
  <Paragraphs>60</Paragraphs>
  <Slides>17</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17</vt:i4>
      </vt:variant>
    </vt:vector>
  </HeadingPairs>
  <TitlesOfParts>
    <vt:vector size="21" baseType="lpstr">
      <vt:lpstr>Arial</vt:lpstr>
      <vt:lpstr>Calibri</vt:lpstr>
      <vt:lpstr>Calibri Light</vt:lpstr>
      <vt:lpstr>Office Theme</vt:lpstr>
      <vt:lpstr>Political Geography</vt:lpstr>
      <vt:lpstr>Conceptual framework: </vt:lpstr>
      <vt:lpstr>Strategy</vt:lpstr>
      <vt:lpstr>PowerPoint Sunusu</vt:lpstr>
      <vt:lpstr>PowerPoint Sunusu</vt:lpstr>
      <vt:lpstr>PowerPoint Sunusu</vt:lpstr>
      <vt:lpstr>Geostrategy</vt:lpstr>
      <vt:lpstr>PowerPoint Sunusu</vt:lpstr>
      <vt:lpstr>PowerPoint Sunusu</vt:lpstr>
      <vt:lpstr>Geopolitics</vt:lpstr>
      <vt:lpstr>PowerPoint Sunusu</vt:lpstr>
      <vt:lpstr>PowerPoint Sunusu</vt:lpstr>
      <vt:lpstr>PowerPoint Sunusu</vt:lpstr>
      <vt:lpstr>PowerPoint Sunusu</vt:lpstr>
      <vt:lpstr>Political Geography</vt:lpstr>
      <vt:lpstr>PowerPoint Sunusu</vt:lpstr>
      <vt:lpstr>The difference between political geography and geopolitics: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Geography</dc:title>
  <dc:creator>Microsoft account</dc:creator>
  <cp:lastModifiedBy>Pc</cp:lastModifiedBy>
  <cp:revision>6</cp:revision>
  <dcterms:created xsi:type="dcterms:W3CDTF">2024-02-05T10:55:55Z</dcterms:created>
  <dcterms:modified xsi:type="dcterms:W3CDTF">2024-02-22T18:58:37Z</dcterms:modified>
</cp:coreProperties>
</file>