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83BFA7-E397-4D31-9926-235613D0055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4096D1A-15CE-47D9-9943-297325D2D0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5543EFC-87C6-4351-A992-AD21C9A13834}"/>
              </a:ext>
            </a:extLst>
          </p:cNvPr>
          <p:cNvSpPr>
            <a:spLocks noGrp="1"/>
          </p:cNvSpPr>
          <p:nvPr>
            <p:ph type="dt" sz="half" idx="10"/>
          </p:nvPr>
        </p:nvSpPr>
        <p:spPr/>
        <p:txBody>
          <a:bodyPr/>
          <a:lstStyle/>
          <a:p>
            <a:fld id="{AB5F846B-A2E2-48E0-AD73-25B59D827A79}" type="datetimeFigureOut">
              <a:rPr lang="tr-TR" smtClean="0"/>
              <a:t>17.04.2020</a:t>
            </a:fld>
            <a:endParaRPr lang="tr-TR"/>
          </a:p>
        </p:txBody>
      </p:sp>
      <p:sp>
        <p:nvSpPr>
          <p:cNvPr id="5" name="Alt Bilgi Yer Tutucusu 4">
            <a:extLst>
              <a:ext uri="{FF2B5EF4-FFF2-40B4-BE49-F238E27FC236}">
                <a16:creationId xmlns:a16="http://schemas.microsoft.com/office/drawing/2014/main" id="{EEC1C447-159B-4C47-B323-BFCCE15741C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12C6C59-7BBA-47FF-B1B8-D5524B708FB6}"/>
              </a:ext>
            </a:extLst>
          </p:cNvPr>
          <p:cNvSpPr>
            <a:spLocks noGrp="1"/>
          </p:cNvSpPr>
          <p:nvPr>
            <p:ph type="sldNum" sz="quarter" idx="12"/>
          </p:nvPr>
        </p:nvSpPr>
        <p:spPr/>
        <p:txBody>
          <a:bodyPr/>
          <a:lstStyle/>
          <a:p>
            <a:fld id="{D0BF219D-4C94-4194-B34F-732A516BE114}" type="slidenum">
              <a:rPr lang="tr-TR" smtClean="0"/>
              <a:t>‹#›</a:t>
            </a:fld>
            <a:endParaRPr lang="tr-TR"/>
          </a:p>
        </p:txBody>
      </p:sp>
    </p:spTree>
    <p:extLst>
      <p:ext uri="{BB962C8B-B14F-4D97-AF65-F5344CB8AC3E}">
        <p14:creationId xmlns:p14="http://schemas.microsoft.com/office/powerpoint/2010/main" val="275006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647C19-B4B8-4A48-9395-F9A4A1E6802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036594B-E507-4C8B-9F20-3F4DB6C0B97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43FDF0E-3D3E-4B57-A1C7-C2491446480D}"/>
              </a:ext>
            </a:extLst>
          </p:cNvPr>
          <p:cNvSpPr>
            <a:spLocks noGrp="1"/>
          </p:cNvSpPr>
          <p:nvPr>
            <p:ph type="dt" sz="half" idx="10"/>
          </p:nvPr>
        </p:nvSpPr>
        <p:spPr/>
        <p:txBody>
          <a:bodyPr/>
          <a:lstStyle/>
          <a:p>
            <a:fld id="{AB5F846B-A2E2-48E0-AD73-25B59D827A79}" type="datetimeFigureOut">
              <a:rPr lang="tr-TR" smtClean="0"/>
              <a:t>17.04.2020</a:t>
            </a:fld>
            <a:endParaRPr lang="tr-TR"/>
          </a:p>
        </p:txBody>
      </p:sp>
      <p:sp>
        <p:nvSpPr>
          <p:cNvPr id="5" name="Alt Bilgi Yer Tutucusu 4">
            <a:extLst>
              <a:ext uri="{FF2B5EF4-FFF2-40B4-BE49-F238E27FC236}">
                <a16:creationId xmlns:a16="http://schemas.microsoft.com/office/drawing/2014/main" id="{127B11E8-042A-4718-A260-2AB0F20F19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B749D01-C551-4A15-B8A3-EEBFC51EBBAF}"/>
              </a:ext>
            </a:extLst>
          </p:cNvPr>
          <p:cNvSpPr>
            <a:spLocks noGrp="1"/>
          </p:cNvSpPr>
          <p:nvPr>
            <p:ph type="sldNum" sz="quarter" idx="12"/>
          </p:nvPr>
        </p:nvSpPr>
        <p:spPr/>
        <p:txBody>
          <a:bodyPr/>
          <a:lstStyle/>
          <a:p>
            <a:fld id="{D0BF219D-4C94-4194-B34F-732A516BE114}" type="slidenum">
              <a:rPr lang="tr-TR" smtClean="0"/>
              <a:t>‹#›</a:t>
            </a:fld>
            <a:endParaRPr lang="tr-TR"/>
          </a:p>
        </p:txBody>
      </p:sp>
    </p:spTree>
    <p:extLst>
      <p:ext uri="{BB962C8B-B14F-4D97-AF65-F5344CB8AC3E}">
        <p14:creationId xmlns:p14="http://schemas.microsoft.com/office/powerpoint/2010/main" val="3931669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A7A8B1A-C8AE-46ED-9355-91B7A174A64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EE80CA0-A4FE-4178-A0B1-F7813B8898B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3E8CAD9-1FBE-46B1-B8B8-26B470F119CF}"/>
              </a:ext>
            </a:extLst>
          </p:cNvPr>
          <p:cNvSpPr>
            <a:spLocks noGrp="1"/>
          </p:cNvSpPr>
          <p:nvPr>
            <p:ph type="dt" sz="half" idx="10"/>
          </p:nvPr>
        </p:nvSpPr>
        <p:spPr/>
        <p:txBody>
          <a:bodyPr/>
          <a:lstStyle/>
          <a:p>
            <a:fld id="{AB5F846B-A2E2-48E0-AD73-25B59D827A79}" type="datetimeFigureOut">
              <a:rPr lang="tr-TR" smtClean="0"/>
              <a:t>17.04.2020</a:t>
            </a:fld>
            <a:endParaRPr lang="tr-TR"/>
          </a:p>
        </p:txBody>
      </p:sp>
      <p:sp>
        <p:nvSpPr>
          <p:cNvPr id="5" name="Alt Bilgi Yer Tutucusu 4">
            <a:extLst>
              <a:ext uri="{FF2B5EF4-FFF2-40B4-BE49-F238E27FC236}">
                <a16:creationId xmlns:a16="http://schemas.microsoft.com/office/drawing/2014/main" id="{2FCA0D92-870C-427E-8AB3-90F3CB57B57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06FF0B0-F863-4F73-AE7C-785AA2ED9B39}"/>
              </a:ext>
            </a:extLst>
          </p:cNvPr>
          <p:cNvSpPr>
            <a:spLocks noGrp="1"/>
          </p:cNvSpPr>
          <p:nvPr>
            <p:ph type="sldNum" sz="quarter" idx="12"/>
          </p:nvPr>
        </p:nvSpPr>
        <p:spPr/>
        <p:txBody>
          <a:bodyPr/>
          <a:lstStyle/>
          <a:p>
            <a:fld id="{D0BF219D-4C94-4194-B34F-732A516BE114}" type="slidenum">
              <a:rPr lang="tr-TR" smtClean="0"/>
              <a:t>‹#›</a:t>
            </a:fld>
            <a:endParaRPr lang="tr-TR"/>
          </a:p>
        </p:txBody>
      </p:sp>
    </p:spTree>
    <p:extLst>
      <p:ext uri="{BB962C8B-B14F-4D97-AF65-F5344CB8AC3E}">
        <p14:creationId xmlns:p14="http://schemas.microsoft.com/office/powerpoint/2010/main" val="525751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DD3347-177C-41E8-B53F-62E32DE66BE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FB021DB-725F-45C3-843C-51FA3D50740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B83F520-A292-4F4B-AEEC-B0CCF899067F}"/>
              </a:ext>
            </a:extLst>
          </p:cNvPr>
          <p:cNvSpPr>
            <a:spLocks noGrp="1"/>
          </p:cNvSpPr>
          <p:nvPr>
            <p:ph type="dt" sz="half" idx="10"/>
          </p:nvPr>
        </p:nvSpPr>
        <p:spPr/>
        <p:txBody>
          <a:bodyPr/>
          <a:lstStyle/>
          <a:p>
            <a:fld id="{AB5F846B-A2E2-48E0-AD73-25B59D827A79}" type="datetimeFigureOut">
              <a:rPr lang="tr-TR" smtClean="0"/>
              <a:t>17.04.2020</a:t>
            </a:fld>
            <a:endParaRPr lang="tr-TR"/>
          </a:p>
        </p:txBody>
      </p:sp>
      <p:sp>
        <p:nvSpPr>
          <p:cNvPr id="5" name="Alt Bilgi Yer Tutucusu 4">
            <a:extLst>
              <a:ext uri="{FF2B5EF4-FFF2-40B4-BE49-F238E27FC236}">
                <a16:creationId xmlns:a16="http://schemas.microsoft.com/office/drawing/2014/main" id="{AA55B574-8A53-4C16-9814-17B85062028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873A4C6-D0BC-4312-A825-1933B4798FE0}"/>
              </a:ext>
            </a:extLst>
          </p:cNvPr>
          <p:cNvSpPr>
            <a:spLocks noGrp="1"/>
          </p:cNvSpPr>
          <p:nvPr>
            <p:ph type="sldNum" sz="quarter" idx="12"/>
          </p:nvPr>
        </p:nvSpPr>
        <p:spPr/>
        <p:txBody>
          <a:bodyPr/>
          <a:lstStyle/>
          <a:p>
            <a:fld id="{D0BF219D-4C94-4194-B34F-732A516BE114}" type="slidenum">
              <a:rPr lang="tr-TR" smtClean="0"/>
              <a:t>‹#›</a:t>
            </a:fld>
            <a:endParaRPr lang="tr-TR"/>
          </a:p>
        </p:txBody>
      </p:sp>
    </p:spTree>
    <p:extLst>
      <p:ext uri="{BB962C8B-B14F-4D97-AF65-F5344CB8AC3E}">
        <p14:creationId xmlns:p14="http://schemas.microsoft.com/office/powerpoint/2010/main" val="3480493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17C3E8-5F36-423C-B80F-89DF5AA44A2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8125187-80B4-46EB-BA73-D6AB4DE518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2C15424-20F8-4DD3-9427-D8E3F9CD9991}"/>
              </a:ext>
            </a:extLst>
          </p:cNvPr>
          <p:cNvSpPr>
            <a:spLocks noGrp="1"/>
          </p:cNvSpPr>
          <p:nvPr>
            <p:ph type="dt" sz="half" idx="10"/>
          </p:nvPr>
        </p:nvSpPr>
        <p:spPr/>
        <p:txBody>
          <a:bodyPr/>
          <a:lstStyle/>
          <a:p>
            <a:fld id="{AB5F846B-A2E2-48E0-AD73-25B59D827A79}" type="datetimeFigureOut">
              <a:rPr lang="tr-TR" smtClean="0"/>
              <a:t>17.04.2020</a:t>
            </a:fld>
            <a:endParaRPr lang="tr-TR"/>
          </a:p>
        </p:txBody>
      </p:sp>
      <p:sp>
        <p:nvSpPr>
          <p:cNvPr id="5" name="Alt Bilgi Yer Tutucusu 4">
            <a:extLst>
              <a:ext uri="{FF2B5EF4-FFF2-40B4-BE49-F238E27FC236}">
                <a16:creationId xmlns:a16="http://schemas.microsoft.com/office/drawing/2014/main" id="{A8D85584-0435-4E07-AA90-CBD58213943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BA3B2BE-A928-4C25-BE86-8C383AFB0F7B}"/>
              </a:ext>
            </a:extLst>
          </p:cNvPr>
          <p:cNvSpPr>
            <a:spLocks noGrp="1"/>
          </p:cNvSpPr>
          <p:nvPr>
            <p:ph type="sldNum" sz="quarter" idx="12"/>
          </p:nvPr>
        </p:nvSpPr>
        <p:spPr/>
        <p:txBody>
          <a:bodyPr/>
          <a:lstStyle/>
          <a:p>
            <a:fld id="{D0BF219D-4C94-4194-B34F-732A516BE114}" type="slidenum">
              <a:rPr lang="tr-TR" smtClean="0"/>
              <a:t>‹#›</a:t>
            </a:fld>
            <a:endParaRPr lang="tr-TR"/>
          </a:p>
        </p:txBody>
      </p:sp>
    </p:spTree>
    <p:extLst>
      <p:ext uri="{BB962C8B-B14F-4D97-AF65-F5344CB8AC3E}">
        <p14:creationId xmlns:p14="http://schemas.microsoft.com/office/powerpoint/2010/main" val="3543532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E551FD-5350-40BF-B94C-4D8D644F786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976E19D-250E-4FC3-B5C2-30267682A6C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2288DEE-B156-4185-8212-51F05EBA4CD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5139D95-29A3-44D9-8DD5-E78C0E362B0A}"/>
              </a:ext>
            </a:extLst>
          </p:cNvPr>
          <p:cNvSpPr>
            <a:spLocks noGrp="1"/>
          </p:cNvSpPr>
          <p:nvPr>
            <p:ph type="dt" sz="half" idx="10"/>
          </p:nvPr>
        </p:nvSpPr>
        <p:spPr/>
        <p:txBody>
          <a:bodyPr/>
          <a:lstStyle/>
          <a:p>
            <a:fld id="{AB5F846B-A2E2-48E0-AD73-25B59D827A79}" type="datetimeFigureOut">
              <a:rPr lang="tr-TR" smtClean="0"/>
              <a:t>17.04.2020</a:t>
            </a:fld>
            <a:endParaRPr lang="tr-TR"/>
          </a:p>
        </p:txBody>
      </p:sp>
      <p:sp>
        <p:nvSpPr>
          <p:cNvPr id="6" name="Alt Bilgi Yer Tutucusu 5">
            <a:extLst>
              <a:ext uri="{FF2B5EF4-FFF2-40B4-BE49-F238E27FC236}">
                <a16:creationId xmlns:a16="http://schemas.microsoft.com/office/drawing/2014/main" id="{E416DFE5-09F1-4E78-8AD8-119AB4A47D1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C26FA1C-E6C1-427C-A4AB-47485A8848FA}"/>
              </a:ext>
            </a:extLst>
          </p:cNvPr>
          <p:cNvSpPr>
            <a:spLocks noGrp="1"/>
          </p:cNvSpPr>
          <p:nvPr>
            <p:ph type="sldNum" sz="quarter" idx="12"/>
          </p:nvPr>
        </p:nvSpPr>
        <p:spPr/>
        <p:txBody>
          <a:bodyPr/>
          <a:lstStyle/>
          <a:p>
            <a:fld id="{D0BF219D-4C94-4194-B34F-732A516BE114}" type="slidenum">
              <a:rPr lang="tr-TR" smtClean="0"/>
              <a:t>‹#›</a:t>
            </a:fld>
            <a:endParaRPr lang="tr-TR"/>
          </a:p>
        </p:txBody>
      </p:sp>
    </p:spTree>
    <p:extLst>
      <p:ext uri="{BB962C8B-B14F-4D97-AF65-F5344CB8AC3E}">
        <p14:creationId xmlns:p14="http://schemas.microsoft.com/office/powerpoint/2010/main" val="2034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EC0700-320E-4A85-B2D1-3A28BFD422D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991D639-85F5-4E98-A11C-D4A3EAE0A4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3FC040F-198E-4ACD-9E7D-8CFF0E57C5E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C077B15-D9AC-4B56-8A98-261AAD4EA7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236296B6-2D61-486E-A698-14D504BB5EA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651BB65-68EF-4F97-8944-D22F9C9D9EE3}"/>
              </a:ext>
            </a:extLst>
          </p:cNvPr>
          <p:cNvSpPr>
            <a:spLocks noGrp="1"/>
          </p:cNvSpPr>
          <p:nvPr>
            <p:ph type="dt" sz="half" idx="10"/>
          </p:nvPr>
        </p:nvSpPr>
        <p:spPr/>
        <p:txBody>
          <a:bodyPr/>
          <a:lstStyle/>
          <a:p>
            <a:fld id="{AB5F846B-A2E2-48E0-AD73-25B59D827A79}" type="datetimeFigureOut">
              <a:rPr lang="tr-TR" smtClean="0"/>
              <a:t>17.04.2020</a:t>
            </a:fld>
            <a:endParaRPr lang="tr-TR"/>
          </a:p>
        </p:txBody>
      </p:sp>
      <p:sp>
        <p:nvSpPr>
          <p:cNvPr id="8" name="Alt Bilgi Yer Tutucusu 7">
            <a:extLst>
              <a:ext uri="{FF2B5EF4-FFF2-40B4-BE49-F238E27FC236}">
                <a16:creationId xmlns:a16="http://schemas.microsoft.com/office/drawing/2014/main" id="{167ECD3F-1993-4755-AED2-5A8A444ED48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089F9C4-BE4D-4A39-A615-05266C03F08B}"/>
              </a:ext>
            </a:extLst>
          </p:cNvPr>
          <p:cNvSpPr>
            <a:spLocks noGrp="1"/>
          </p:cNvSpPr>
          <p:nvPr>
            <p:ph type="sldNum" sz="quarter" idx="12"/>
          </p:nvPr>
        </p:nvSpPr>
        <p:spPr/>
        <p:txBody>
          <a:bodyPr/>
          <a:lstStyle/>
          <a:p>
            <a:fld id="{D0BF219D-4C94-4194-B34F-732A516BE114}" type="slidenum">
              <a:rPr lang="tr-TR" smtClean="0"/>
              <a:t>‹#›</a:t>
            </a:fld>
            <a:endParaRPr lang="tr-TR"/>
          </a:p>
        </p:txBody>
      </p:sp>
    </p:spTree>
    <p:extLst>
      <p:ext uri="{BB962C8B-B14F-4D97-AF65-F5344CB8AC3E}">
        <p14:creationId xmlns:p14="http://schemas.microsoft.com/office/powerpoint/2010/main" val="2960681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380C43-D3D8-4F8F-8E96-D19CB40E641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AA76AF7-0F58-4A7E-915F-454227E2A3C0}"/>
              </a:ext>
            </a:extLst>
          </p:cNvPr>
          <p:cNvSpPr>
            <a:spLocks noGrp="1"/>
          </p:cNvSpPr>
          <p:nvPr>
            <p:ph type="dt" sz="half" idx="10"/>
          </p:nvPr>
        </p:nvSpPr>
        <p:spPr/>
        <p:txBody>
          <a:bodyPr/>
          <a:lstStyle/>
          <a:p>
            <a:fld id="{AB5F846B-A2E2-48E0-AD73-25B59D827A79}" type="datetimeFigureOut">
              <a:rPr lang="tr-TR" smtClean="0"/>
              <a:t>17.04.2020</a:t>
            </a:fld>
            <a:endParaRPr lang="tr-TR"/>
          </a:p>
        </p:txBody>
      </p:sp>
      <p:sp>
        <p:nvSpPr>
          <p:cNvPr id="4" name="Alt Bilgi Yer Tutucusu 3">
            <a:extLst>
              <a:ext uri="{FF2B5EF4-FFF2-40B4-BE49-F238E27FC236}">
                <a16:creationId xmlns:a16="http://schemas.microsoft.com/office/drawing/2014/main" id="{6E368834-47E3-4E0B-8200-FE794AA5E9C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D0CC697-9847-4A67-93A0-32BFDDE3A9C2}"/>
              </a:ext>
            </a:extLst>
          </p:cNvPr>
          <p:cNvSpPr>
            <a:spLocks noGrp="1"/>
          </p:cNvSpPr>
          <p:nvPr>
            <p:ph type="sldNum" sz="quarter" idx="12"/>
          </p:nvPr>
        </p:nvSpPr>
        <p:spPr/>
        <p:txBody>
          <a:bodyPr/>
          <a:lstStyle/>
          <a:p>
            <a:fld id="{D0BF219D-4C94-4194-B34F-732A516BE114}" type="slidenum">
              <a:rPr lang="tr-TR" smtClean="0"/>
              <a:t>‹#›</a:t>
            </a:fld>
            <a:endParaRPr lang="tr-TR"/>
          </a:p>
        </p:txBody>
      </p:sp>
    </p:spTree>
    <p:extLst>
      <p:ext uri="{BB962C8B-B14F-4D97-AF65-F5344CB8AC3E}">
        <p14:creationId xmlns:p14="http://schemas.microsoft.com/office/powerpoint/2010/main" val="2735436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B53958C-42F7-45FD-9E6E-30CAB1FC8435}"/>
              </a:ext>
            </a:extLst>
          </p:cNvPr>
          <p:cNvSpPr>
            <a:spLocks noGrp="1"/>
          </p:cNvSpPr>
          <p:nvPr>
            <p:ph type="dt" sz="half" idx="10"/>
          </p:nvPr>
        </p:nvSpPr>
        <p:spPr/>
        <p:txBody>
          <a:bodyPr/>
          <a:lstStyle/>
          <a:p>
            <a:fld id="{AB5F846B-A2E2-48E0-AD73-25B59D827A79}" type="datetimeFigureOut">
              <a:rPr lang="tr-TR" smtClean="0"/>
              <a:t>17.04.2020</a:t>
            </a:fld>
            <a:endParaRPr lang="tr-TR"/>
          </a:p>
        </p:txBody>
      </p:sp>
      <p:sp>
        <p:nvSpPr>
          <p:cNvPr id="3" name="Alt Bilgi Yer Tutucusu 2">
            <a:extLst>
              <a:ext uri="{FF2B5EF4-FFF2-40B4-BE49-F238E27FC236}">
                <a16:creationId xmlns:a16="http://schemas.microsoft.com/office/drawing/2014/main" id="{209AD46C-0EA3-410E-AFAC-5665D2C44FA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DD48D36-115F-4459-A8F4-57CC801889A8}"/>
              </a:ext>
            </a:extLst>
          </p:cNvPr>
          <p:cNvSpPr>
            <a:spLocks noGrp="1"/>
          </p:cNvSpPr>
          <p:nvPr>
            <p:ph type="sldNum" sz="quarter" idx="12"/>
          </p:nvPr>
        </p:nvSpPr>
        <p:spPr/>
        <p:txBody>
          <a:bodyPr/>
          <a:lstStyle/>
          <a:p>
            <a:fld id="{D0BF219D-4C94-4194-B34F-732A516BE114}" type="slidenum">
              <a:rPr lang="tr-TR" smtClean="0"/>
              <a:t>‹#›</a:t>
            </a:fld>
            <a:endParaRPr lang="tr-TR"/>
          </a:p>
        </p:txBody>
      </p:sp>
    </p:spTree>
    <p:extLst>
      <p:ext uri="{BB962C8B-B14F-4D97-AF65-F5344CB8AC3E}">
        <p14:creationId xmlns:p14="http://schemas.microsoft.com/office/powerpoint/2010/main" val="3843475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2F1D9C-86EA-4B6D-A9A0-7E4C7C57828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D038AFD-4183-4906-8C95-3EB89207B0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31CEC9C-EE92-4055-9F69-8E16BEDCFB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F393492-C2B7-4C37-8C03-D2F5712BCD9B}"/>
              </a:ext>
            </a:extLst>
          </p:cNvPr>
          <p:cNvSpPr>
            <a:spLocks noGrp="1"/>
          </p:cNvSpPr>
          <p:nvPr>
            <p:ph type="dt" sz="half" idx="10"/>
          </p:nvPr>
        </p:nvSpPr>
        <p:spPr/>
        <p:txBody>
          <a:bodyPr/>
          <a:lstStyle/>
          <a:p>
            <a:fld id="{AB5F846B-A2E2-48E0-AD73-25B59D827A79}" type="datetimeFigureOut">
              <a:rPr lang="tr-TR" smtClean="0"/>
              <a:t>17.04.2020</a:t>
            </a:fld>
            <a:endParaRPr lang="tr-TR"/>
          </a:p>
        </p:txBody>
      </p:sp>
      <p:sp>
        <p:nvSpPr>
          <p:cNvPr id="6" name="Alt Bilgi Yer Tutucusu 5">
            <a:extLst>
              <a:ext uri="{FF2B5EF4-FFF2-40B4-BE49-F238E27FC236}">
                <a16:creationId xmlns:a16="http://schemas.microsoft.com/office/drawing/2014/main" id="{E0167B20-3385-46BD-87E8-B203995213C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F87916A-E45C-44CE-A3FF-BBFBAE088295}"/>
              </a:ext>
            </a:extLst>
          </p:cNvPr>
          <p:cNvSpPr>
            <a:spLocks noGrp="1"/>
          </p:cNvSpPr>
          <p:nvPr>
            <p:ph type="sldNum" sz="quarter" idx="12"/>
          </p:nvPr>
        </p:nvSpPr>
        <p:spPr/>
        <p:txBody>
          <a:bodyPr/>
          <a:lstStyle/>
          <a:p>
            <a:fld id="{D0BF219D-4C94-4194-B34F-732A516BE114}" type="slidenum">
              <a:rPr lang="tr-TR" smtClean="0"/>
              <a:t>‹#›</a:t>
            </a:fld>
            <a:endParaRPr lang="tr-TR"/>
          </a:p>
        </p:txBody>
      </p:sp>
    </p:spTree>
    <p:extLst>
      <p:ext uri="{BB962C8B-B14F-4D97-AF65-F5344CB8AC3E}">
        <p14:creationId xmlns:p14="http://schemas.microsoft.com/office/powerpoint/2010/main" val="1038292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8A6A9B-03D3-4903-B27A-4EE67ED3743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C080A04-83D1-44F7-8E7A-449C2F1DBE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0B412670-7E6B-45C1-8229-5B8E8A9C3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3BD1D31-153A-4CD8-B6EA-05F4A0CD1430}"/>
              </a:ext>
            </a:extLst>
          </p:cNvPr>
          <p:cNvSpPr>
            <a:spLocks noGrp="1"/>
          </p:cNvSpPr>
          <p:nvPr>
            <p:ph type="dt" sz="half" idx="10"/>
          </p:nvPr>
        </p:nvSpPr>
        <p:spPr/>
        <p:txBody>
          <a:bodyPr/>
          <a:lstStyle/>
          <a:p>
            <a:fld id="{AB5F846B-A2E2-48E0-AD73-25B59D827A79}" type="datetimeFigureOut">
              <a:rPr lang="tr-TR" smtClean="0"/>
              <a:t>17.04.2020</a:t>
            </a:fld>
            <a:endParaRPr lang="tr-TR"/>
          </a:p>
        </p:txBody>
      </p:sp>
      <p:sp>
        <p:nvSpPr>
          <p:cNvPr id="6" name="Alt Bilgi Yer Tutucusu 5">
            <a:extLst>
              <a:ext uri="{FF2B5EF4-FFF2-40B4-BE49-F238E27FC236}">
                <a16:creationId xmlns:a16="http://schemas.microsoft.com/office/drawing/2014/main" id="{631E6D3A-3293-4FFC-89C4-BAF89FC9D52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4AF216F-4C8F-4D5F-8747-ADDD38858818}"/>
              </a:ext>
            </a:extLst>
          </p:cNvPr>
          <p:cNvSpPr>
            <a:spLocks noGrp="1"/>
          </p:cNvSpPr>
          <p:nvPr>
            <p:ph type="sldNum" sz="quarter" idx="12"/>
          </p:nvPr>
        </p:nvSpPr>
        <p:spPr/>
        <p:txBody>
          <a:bodyPr/>
          <a:lstStyle/>
          <a:p>
            <a:fld id="{D0BF219D-4C94-4194-B34F-732A516BE114}" type="slidenum">
              <a:rPr lang="tr-TR" smtClean="0"/>
              <a:t>‹#›</a:t>
            </a:fld>
            <a:endParaRPr lang="tr-TR"/>
          </a:p>
        </p:txBody>
      </p:sp>
    </p:spTree>
    <p:extLst>
      <p:ext uri="{BB962C8B-B14F-4D97-AF65-F5344CB8AC3E}">
        <p14:creationId xmlns:p14="http://schemas.microsoft.com/office/powerpoint/2010/main" val="871114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B81A703-E46A-4D78-A52F-58170765EA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6748E8E-1664-4599-9F12-95941C1026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A1C0EDE-E74E-4DCD-AA8C-3150A59F9E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5F846B-A2E2-48E0-AD73-25B59D827A79}" type="datetimeFigureOut">
              <a:rPr lang="tr-TR" smtClean="0"/>
              <a:t>17.04.2020</a:t>
            </a:fld>
            <a:endParaRPr lang="tr-TR"/>
          </a:p>
        </p:txBody>
      </p:sp>
      <p:sp>
        <p:nvSpPr>
          <p:cNvPr id="5" name="Alt Bilgi Yer Tutucusu 4">
            <a:extLst>
              <a:ext uri="{FF2B5EF4-FFF2-40B4-BE49-F238E27FC236}">
                <a16:creationId xmlns:a16="http://schemas.microsoft.com/office/drawing/2014/main" id="{D736E1A0-4CF0-4FAB-919F-C7CBE82169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7AF0555-563A-4300-AAA8-32EB2AD7D9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BF219D-4C94-4194-B34F-732A516BE114}" type="slidenum">
              <a:rPr lang="tr-TR" smtClean="0"/>
              <a:t>‹#›</a:t>
            </a:fld>
            <a:endParaRPr lang="tr-TR"/>
          </a:p>
        </p:txBody>
      </p:sp>
    </p:spTree>
    <p:extLst>
      <p:ext uri="{BB962C8B-B14F-4D97-AF65-F5344CB8AC3E}">
        <p14:creationId xmlns:p14="http://schemas.microsoft.com/office/powerpoint/2010/main" val="1957571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4958AB-7B42-4007-B22E-C4EDD7DA2004}"/>
              </a:ext>
            </a:extLst>
          </p:cNvPr>
          <p:cNvSpPr>
            <a:spLocks noGrp="1"/>
          </p:cNvSpPr>
          <p:nvPr>
            <p:ph type="ctrTitle"/>
          </p:nvPr>
        </p:nvSpPr>
        <p:spPr/>
        <p:txBody>
          <a:bodyPr>
            <a:normAutofit fontScale="90000"/>
          </a:bodyPr>
          <a:lstStyle/>
          <a:p>
            <a:r>
              <a:rPr lang="tr-TR" dirty="0"/>
              <a:t>İSLAM MEDENİYETİNİN KAYNAKLARI, GELİŞİM AŞAMALARI VE TEMEL ÖZELLİKLERİ</a:t>
            </a:r>
          </a:p>
        </p:txBody>
      </p:sp>
      <p:sp>
        <p:nvSpPr>
          <p:cNvPr id="3" name="Alt Başlık 2">
            <a:extLst>
              <a:ext uri="{FF2B5EF4-FFF2-40B4-BE49-F238E27FC236}">
                <a16:creationId xmlns:a16="http://schemas.microsoft.com/office/drawing/2014/main" id="{BE67FD5F-A4C9-4443-9D15-A0EB20001391}"/>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314582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E9E741-6E0E-458E-B27A-D4CA7AE848A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ED5F8F3-3AF8-4A9F-BBF9-1CC8C3265701}"/>
              </a:ext>
            </a:extLst>
          </p:cNvPr>
          <p:cNvSpPr>
            <a:spLocks noGrp="1"/>
          </p:cNvSpPr>
          <p:nvPr>
            <p:ph idx="1"/>
          </p:nvPr>
        </p:nvSpPr>
        <p:spPr/>
        <p:txBody>
          <a:bodyPr>
            <a:normAutofit fontScale="77500" lnSpcReduction="20000"/>
          </a:bodyPr>
          <a:lstStyle/>
          <a:p>
            <a:r>
              <a:rPr lang="tr-TR" dirty="0"/>
              <a:t>Tercüme alanındaki en önemli gelişmeler ortaçağın en önemli ilimler akademisi olan </a:t>
            </a:r>
            <a:r>
              <a:rPr lang="tr-TR" b="1" dirty="0" err="1"/>
              <a:t>Beytülhikme</a:t>
            </a:r>
            <a:r>
              <a:rPr lang="tr-TR" dirty="0" err="1"/>
              <a:t>'yi</a:t>
            </a:r>
            <a:r>
              <a:rPr lang="tr-TR" dirty="0"/>
              <a:t> kuran </a:t>
            </a:r>
            <a:r>
              <a:rPr lang="tr-TR" dirty="0" err="1"/>
              <a:t>Memun</a:t>
            </a:r>
            <a:r>
              <a:rPr lang="tr-TR" dirty="0"/>
              <a:t> döneminde gerçekleşmiştir. Bu dönemde antik Yunan, Hint, İran ve </a:t>
            </a:r>
            <a:r>
              <a:rPr lang="tr-TR" dirty="0" err="1"/>
              <a:t>Nabatî</a:t>
            </a:r>
            <a:r>
              <a:rPr lang="tr-TR" dirty="0"/>
              <a:t> kültürlerine ait ilmî ve felsefî eserler tercüme yoluyla İslam dünyasına kazandırılmıştır. </a:t>
            </a:r>
            <a:r>
              <a:rPr lang="tr-TR" dirty="0" err="1"/>
              <a:t>Memun</a:t>
            </a:r>
            <a:r>
              <a:rPr lang="tr-TR" dirty="0"/>
              <a:t>, 830 yılında Bizans'a karşı elde ettiği başarılı seferden dönerken oralardan toplattığı eserleri Bağdat'a getirdi. </a:t>
            </a:r>
            <a:r>
              <a:rPr lang="tr-TR" dirty="0" err="1"/>
              <a:t>İbnü'n</a:t>
            </a:r>
            <a:r>
              <a:rPr lang="tr-TR" dirty="0"/>
              <a:t>-Nedim'in tespit ettiği mütercimler listesine göre Grekçeden Süryaniceye, oradan da Arapçaya veya doğrudan Grekçeden Arapçaya tercüme yapanların sayısı kırk yediyi buluyordu. Farsçadan tercüme yapanların sayısı on altı, Sanskritçeden tercüme yapanların sayısı üç kişi idi. Rivayete göre </a:t>
            </a:r>
            <a:r>
              <a:rPr lang="tr-TR" dirty="0" err="1"/>
              <a:t>Memun</a:t>
            </a:r>
            <a:r>
              <a:rPr lang="tr-TR" dirty="0"/>
              <a:t>, sadece Grekçeden yaptırdığı tercümeler için 300.000 dinar harcamıştı. Mütercimler, idarecilerden ve ilim meraklısı zenginler ve ilim adamları tarafından desteklenmişler, tercüme ettikleri eserlerin ağırlığınca altınla ödüllendirilmişlerdir. Hatta bazı tercümeler terazinin bir kefesine konuluyor, altın tozuyla tartılarak mütercim ödüllendiriliyordu. Tercüme çalışmaları sonucunda ünlü tabip Hipokrat ve </a:t>
            </a:r>
            <a:r>
              <a:rPr lang="tr-TR" dirty="0" err="1"/>
              <a:t>Galen'in</a:t>
            </a:r>
            <a:r>
              <a:rPr lang="tr-TR" dirty="0"/>
              <a:t>, filozof Eflatun ve Aristo'nun ve daha birçok bilginin eserleri tercüme edilmiştir. </a:t>
            </a:r>
            <a:r>
              <a:rPr lang="tr-TR" dirty="0" err="1"/>
              <a:t>Mu'tasım</a:t>
            </a:r>
            <a:r>
              <a:rPr lang="tr-TR" dirty="0"/>
              <a:t> ve Mütevekkil dönemlerinde de devam eden bu çalışmalar sonunda matematik, astronomi, fizik, mekanik, tıp, kimya, zooloji, botanik ve </a:t>
            </a:r>
            <a:r>
              <a:rPr lang="tr-TR" dirty="0" err="1"/>
              <a:t>mûsıkî</a:t>
            </a:r>
            <a:r>
              <a:rPr lang="tr-TR" dirty="0"/>
              <a:t> alanlarında birçok eser Arapçaya tercüme edilmiştir. Bağdat şehrinin kuruluşundan sonra bir yüzyıl zarfında, İran, Hint ve eski Yunan eserlerinin çoğu Arapçaya tercüme edilmiştir.</a:t>
            </a:r>
          </a:p>
          <a:p>
            <a:endParaRPr lang="tr-TR" dirty="0"/>
          </a:p>
        </p:txBody>
      </p:sp>
    </p:spTree>
    <p:extLst>
      <p:ext uri="{BB962C8B-B14F-4D97-AF65-F5344CB8AC3E}">
        <p14:creationId xmlns:p14="http://schemas.microsoft.com/office/powerpoint/2010/main" val="3247542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B4E733-1679-416D-A411-E001A460A6A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7D5D282-E499-4DED-A54E-A03FF5BCCE67}"/>
              </a:ext>
            </a:extLst>
          </p:cNvPr>
          <p:cNvSpPr>
            <a:spLocks noGrp="1"/>
          </p:cNvSpPr>
          <p:nvPr>
            <p:ph idx="1"/>
          </p:nvPr>
        </p:nvSpPr>
        <p:spPr/>
        <p:txBody>
          <a:bodyPr>
            <a:normAutofit fontScale="70000" lnSpcReduction="20000"/>
          </a:bodyPr>
          <a:lstStyle/>
          <a:p>
            <a:r>
              <a:rPr lang="tr-TR" b="1" dirty="0"/>
              <a:t>Tercüme yapılan ilim dallarından bazıları: (</a:t>
            </a:r>
            <a:r>
              <a:rPr lang="tr-TR" dirty="0"/>
              <a:t>Birkaç örnek)</a:t>
            </a:r>
          </a:p>
          <a:p>
            <a:r>
              <a:rPr lang="tr-TR" b="1" dirty="0"/>
              <a:t>Felsefe ve mantık: </a:t>
            </a:r>
            <a:r>
              <a:rPr lang="tr-TR" dirty="0"/>
              <a:t>Aristo'nun mantık külliyatı </a:t>
            </a:r>
            <a:r>
              <a:rPr lang="tr-TR" dirty="0" err="1"/>
              <a:t>Organon</a:t>
            </a:r>
            <a:r>
              <a:rPr lang="tr-TR" dirty="0"/>
              <a:t>, </a:t>
            </a:r>
            <a:r>
              <a:rPr lang="tr-TR" dirty="0" err="1"/>
              <a:t>İbnü'l</a:t>
            </a:r>
            <a:r>
              <a:rPr lang="tr-TR" dirty="0"/>
              <a:t>-Mukaffa' tarafından Farsça tercümesinden Arapçaya çevrilmiştir. Daha sonra bunların Yunanca asıllarından çeviriler yapılmıştır. Felsefe dalında </a:t>
            </a:r>
            <a:r>
              <a:rPr lang="tr-TR" dirty="0" err="1"/>
              <a:t>Kindî</a:t>
            </a:r>
            <a:r>
              <a:rPr lang="tr-TR" dirty="0"/>
              <a:t>, Sokrates'in</a:t>
            </a:r>
            <a:r>
              <a:rPr lang="tr-TR" i="1" dirty="0"/>
              <a:t> Diyaloglar</a:t>
            </a:r>
            <a:r>
              <a:rPr lang="tr-TR" dirty="0"/>
              <a:t>ıyla, </a:t>
            </a:r>
            <a:r>
              <a:rPr lang="tr-TR" i="1" dirty="0"/>
              <a:t>Ölüm hikayesi</a:t>
            </a:r>
            <a:r>
              <a:rPr lang="tr-TR" dirty="0"/>
              <a:t>ni çevirmiştir. Eflâtun'un eserlerinden </a:t>
            </a:r>
            <a:r>
              <a:rPr lang="tr-TR" i="1" dirty="0"/>
              <a:t>Kanunlar</a:t>
            </a:r>
            <a:r>
              <a:rPr lang="tr-TR" dirty="0"/>
              <a:t>, </a:t>
            </a:r>
            <a:r>
              <a:rPr lang="tr-TR" dirty="0" err="1"/>
              <a:t>Huneyn</a:t>
            </a:r>
            <a:r>
              <a:rPr lang="tr-TR" dirty="0"/>
              <a:t> </a:t>
            </a:r>
            <a:r>
              <a:rPr lang="tr-TR" dirty="0" err="1"/>
              <a:t>b.ishak</a:t>
            </a:r>
            <a:r>
              <a:rPr lang="tr-TR" dirty="0"/>
              <a:t> ve Yahya b. </a:t>
            </a:r>
            <a:r>
              <a:rPr lang="tr-TR" dirty="0" err="1"/>
              <a:t>Adiy</a:t>
            </a:r>
            <a:r>
              <a:rPr lang="tr-TR" dirty="0"/>
              <a:t> tarafından çevrilmiştir. Bu arada Aristo'nun felsefeye dair eserlerinden </a:t>
            </a:r>
            <a:r>
              <a:rPr lang="tr-TR" i="1" dirty="0" err="1"/>
              <a:t>Kitâbü'n-Nefs</a:t>
            </a:r>
            <a:r>
              <a:rPr lang="tr-TR" i="1" dirty="0"/>
              <a:t> </a:t>
            </a:r>
            <a:r>
              <a:rPr lang="tr-TR" dirty="0"/>
              <a:t> İshak b. </a:t>
            </a:r>
            <a:r>
              <a:rPr lang="tr-TR" dirty="0" err="1"/>
              <a:t>Huneyn</a:t>
            </a:r>
            <a:r>
              <a:rPr lang="tr-TR" dirty="0"/>
              <a:t> tarafından çevrilmiştir. Aristo'dan tercüme edilen eserler </a:t>
            </a:r>
            <a:r>
              <a:rPr lang="tr-TR" dirty="0" err="1"/>
              <a:t>müsülümanlarda</a:t>
            </a:r>
            <a:r>
              <a:rPr lang="tr-TR" dirty="0"/>
              <a:t> felsefe ve psikolojinin gelişmesini sağlamıştır. </a:t>
            </a:r>
            <a:r>
              <a:rPr lang="tr-TR" dirty="0" err="1"/>
              <a:t>Theofristos</a:t>
            </a:r>
            <a:r>
              <a:rPr lang="tr-TR" dirty="0"/>
              <a:t>, </a:t>
            </a:r>
            <a:r>
              <a:rPr lang="tr-TR" dirty="0" err="1"/>
              <a:t>Proklos</a:t>
            </a:r>
            <a:r>
              <a:rPr lang="tr-TR" dirty="0"/>
              <a:t>, </a:t>
            </a:r>
            <a:r>
              <a:rPr lang="tr-TR" dirty="0" err="1"/>
              <a:t>Ammonios</a:t>
            </a:r>
            <a:r>
              <a:rPr lang="tr-TR" dirty="0"/>
              <a:t> gibi daha başka Yunan filozoflarının eserlerinden de tercümeler yapılmıştır.</a:t>
            </a:r>
          </a:p>
          <a:p>
            <a:r>
              <a:rPr lang="tr-TR" b="1" dirty="0" err="1"/>
              <a:t>Riyâziyât</a:t>
            </a:r>
            <a:r>
              <a:rPr lang="tr-TR" b="1" dirty="0"/>
              <a:t>:</a:t>
            </a:r>
            <a:r>
              <a:rPr lang="tr-TR" dirty="0"/>
              <a:t> Eflatun'un </a:t>
            </a:r>
            <a:r>
              <a:rPr lang="tr-TR" i="1" dirty="0" err="1"/>
              <a:t>Kitâbü'l-Usûl</a:t>
            </a:r>
            <a:r>
              <a:rPr lang="tr-TR" i="1" dirty="0"/>
              <a:t> el-Hendese</a:t>
            </a:r>
            <a:r>
              <a:rPr lang="tr-TR" dirty="0"/>
              <a:t>si, Aristo'nun </a:t>
            </a:r>
            <a:r>
              <a:rPr lang="tr-TR" i="1" dirty="0"/>
              <a:t>Fizik</a:t>
            </a:r>
            <a:r>
              <a:rPr lang="tr-TR" dirty="0"/>
              <a:t>inin çeşitli şerhleri, Öklid'in </a:t>
            </a:r>
            <a:r>
              <a:rPr lang="tr-TR" i="1" dirty="0" err="1"/>
              <a:t>Usûlü'l</a:t>
            </a:r>
            <a:r>
              <a:rPr lang="tr-TR" i="1" dirty="0"/>
              <a:t>-Hendese</a:t>
            </a:r>
            <a:r>
              <a:rPr lang="tr-TR" dirty="0"/>
              <a:t>si ve daha başka eserleri. Öklid'in bu kitabı İslam dünyasında geometrinin temelini teşkil etmiştir. Aynı şekilde </a:t>
            </a:r>
            <a:r>
              <a:rPr lang="tr-TR" dirty="0" err="1"/>
              <a:t>Arşimed'in</a:t>
            </a:r>
            <a:r>
              <a:rPr lang="tr-TR" dirty="0"/>
              <a:t> eserleri. </a:t>
            </a:r>
            <a:r>
              <a:rPr lang="tr-TR" dirty="0" err="1"/>
              <a:t>Batlamyus'un</a:t>
            </a:r>
            <a:r>
              <a:rPr lang="tr-TR" dirty="0"/>
              <a:t> eserlerinden </a:t>
            </a:r>
            <a:r>
              <a:rPr lang="tr-TR" i="1" dirty="0"/>
              <a:t>el-</a:t>
            </a:r>
            <a:r>
              <a:rPr lang="tr-TR" i="1" dirty="0" err="1"/>
              <a:t>Macistî</a:t>
            </a:r>
            <a:r>
              <a:rPr lang="tr-TR" dirty="0"/>
              <a:t>, </a:t>
            </a:r>
            <a:r>
              <a:rPr lang="tr-TR" i="1" dirty="0"/>
              <a:t>Coğrafya</a:t>
            </a:r>
            <a:r>
              <a:rPr lang="tr-TR" dirty="0"/>
              <a:t> ve diğer eserleri. </a:t>
            </a:r>
          </a:p>
          <a:p>
            <a:r>
              <a:rPr lang="tr-TR" b="1" dirty="0"/>
              <a:t>Tıp, Botanik </a:t>
            </a:r>
            <a:r>
              <a:rPr lang="tr-TR" dirty="0"/>
              <a:t>ve</a:t>
            </a:r>
            <a:r>
              <a:rPr lang="tr-TR" b="1" dirty="0"/>
              <a:t> Zooloji </a:t>
            </a:r>
            <a:r>
              <a:rPr lang="tr-TR" dirty="0"/>
              <a:t>Hipokrat ve </a:t>
            </a:r>
            <a:r>
              <a:rPr lang="tr-TR" dirty="0" err="1"/>
              <a:t>Galen'in</a:t>
            </a:r>
            <a:r>
              <a:rPr lang="tr-TR" dirty="0"/>
              <a:t> eserleri, Hipokrat'ın </a:t>
            </a:r>
            <a:r>
              <a:rPr lang="tr-TR" i="1" dirty="0"/>
              <a:t>el-</a:t>
            </a:r>
            <a:r>
              <a:rPr lang="tr-TR" i="1" dirty="0" err="1"/>
              <a:t>Usûl</a:t>
            </a:r>
            <a:r>
              <a:rPr lang="tr-TR" i="1" dirty="0"/>
              <a:t> </a:t>
            </a:r>
            <a:r>
              <a:rPr lang="tr-TR" i="1" dirty="0" err="1"/>
              <a:t>fi't-Tıb</a:t>
            </a:r>
            <a:r>
              <a:rPr lang="tr-TR" dirty="0"/>
              <a:t> ı </a:t>
            </a:r>
            <a:r>
              <a:rPr lang="tr-TR" dirty="0" err="1"/>
              <a:t>Galen'in</a:t>
            </a:r>
            <a:r>
              <a:rPr lang="tr-TR" dirty="0"/>
              <a:t> anatomiye dair kitapları Bu iki tabibin dışında daha başka tabiplerin eserleri de çevrilmiştir. Hintçeden  ve Farsçadan da tıp kitapları çevrilmiştir. Botanik alanında Yunanca ve </a:t>
            </a:r>
            <a:r>
              <a:rPr lang="tr-TR" dirty="0" err="1"/>
              <a:t>Nabatîceden</a:t>
            </a:r>
            <a:r>
              <a:rPr lang="tr-TR" dirty="0"/>
              <a:t> çeviriler yapılmıştır. Bütün bu bilimler İslam kültürünü derinden zenginleştirirken, onun hiçbir zaman kimliğini kaybettirmemiştir.</a:t>
            </a:r>
          </a:p>
          <a:p>
            <a:endParaRPr lang="tr-TR" dirty="0"/>
          </a:p>
        </p:txBody>
      </p:sp>
    </p:spTree>
    <p:extLst>
      <p:ext uri="{BB962C8B-B14F-4D97-AF65-F5344CB8AC3E}">
        <p14:creationId xmlns:p14="http://schemas.microsoft.com/office/powerpoint/2010/main" val="1836784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F7AA8A-80FC-412A-A74A-A7A0E95667A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CADC0FD-8591-41D7-A8C6-269E58BE17C6}"/>
              </a:ext>
            </a:extLst>
          </p:cNvPr>
          <p:cNvSpPr>
            <a:spLocks noGrp="1"/>
          </p:cNvSpPr>
          <p:nvPr>
            <p:ph idx="1"/>
          </p:nvPr>
        </p:nvSpPr>
        <p:spPr/>
        <p:txBody>
          <a:bodyPr>
            <a:normAutofit fontScale="62500" lnSpcReduction="20000"/>
          </a:bodyPr>
          <a:lstStyle/>
          <a:p>
            <a:r>
              <a:rPr lang="tr-TR" b="1" dirty="0"/>
              <a:t>Mütercimlerden bazıları:</a:t>
            </a:r>
            <a:endParaRPr lang="tr-TR" dirty="0"/>
          </a:p>
          <a:p>
            <a:r>
              <a:rPr lang="tr-TR" b="1" dirty="0" err="1"/>
              <a:t>Yuhannâ</a:t>
            </a:r>
            <a:r>
              <a:rPr lang="tr-TR" b="1" dirty="0"/>
              <a:t> b. </a:t>
            </a:r>
            <a:r>
              <a:rPr lang="tr-TR" b="1" dirty="0" err="1"/>
              <a:t>Mâseveyh</a:t>
            </a:r>
            <a:r>
              <a:rPr lang="tr-TR" b="1" dirty="0"/>
              <a:t> </a:t>
            </a:r>
            <a:r>
              <a:rPr lang="tr-TR" dirty="0"/>
              <a:t>(ö. 242/857): </a:t>
            </a:r>
            <a:r>
              <a:rPr lang="tr-TR" dirty="0" err="1"/>
              <a:t>Cündişâpûr'un</a:t>
            </a:r>
            <a:r>
              <a:rPr lang="tr-TR" dirty="0"/>
              <a:t> önemli hekimlerinden biri olan ve daha sonra Bağdat </a:t>
            </a:r>
            <a:r>
              <a:rPr lang="tr-TR" dirty="0" err="1"/>
              <a:t>Bîmâristanında</a:t>
            </a:r>
            <a:r>
              <a:rPr lang="tr-TR" dirty="0"/>
              <a:t> başhekim olarak görev yapan </a:t>
            </a:r>
            <a:r>
              <a:rPr lang="tr-TR" dirty="0" err="1"/>
              <a:t>Mâseveyh'in</a:t>
            </a:r>
            <a:r>
              <a:rPr lang="tr-TR" dirty="0"/>
              <a:t> oğludur. </a:t>
            </a:r>
            <a:r>
              <a:rPr lang="tr-TR" dirty="0" err="1"/>
              <a:t>Abbâsî</a:t>
            </a:r>
            <a:r>
              <a:rPr lang="tr-TR" dirty="0"/>
              <a:t> halifelerinden </a:t>
            </a:r>
            <a:r>
              <a:rPr lang="tr-TR" dirty="0" err="1"/>
              <a:t>Me'mun</a:t>
            </a:r>
            <a:r>
              <a:rPr lang="tr-TR" dirty="0"/>
              <a:t>, </a:t>
            </a:r>
            <a:r>
              <a:rPr lang="tr-TR" dirty="0" err="1"/>
              <a:t>Mu'tasım</a:t>
            </a:r>
            <a:r>
              <a:rPr lang="tr-TR" dirty="0"/>
              <a:t>, </a:t>
            </a:r>
            <a:r>
              <a:rPr lang="tr-TR" dirty="0" err="1"/>
              <a:t>Vâsık</a:t>
            </a:r>
            <a:r>
              <a:rPr lang="tr-TR" dirty="0"/>
              <a:t> ve </a:t>
            </a:r>
            <a:r>
              <a:rPr lang="tr-TR" dirty="0" err="1"/>
              <a:t>Mütevekkil'e</a:t>
            </a:r>
            <a:r>
              <a:rPr lang="tr-TR" dirty="0"/>
              <a:t> hizmet etmiş, otuz yıl Bağdat </a:t>
            </a:r>
            <a:r>
              <a:rPr lang="tr-TR" dirty="0" err="1"/>
              <a:t>Bîmâristanında</a:t>
            </a:r>
            <a:r>
              <a:rPr lang="tr-TR" dirty="0"/>
              <a:t> tabiplik ve hocalık yapmıştır. Adı geçen şahıs, </a:t>
            </a:r>
            <a:r>
              <a:rPr lang="tr-TR" dirty="0" err="1"/>
              <a:t>Hârûnürreşîd</a:t>
            </a:r>
            <a:r>
              <a:rPr lang="tr-TR" dirty="0"/>
              <a:t> tarafından Ankara, </a:t>
            </a:r>
            <a:r>
              <a:rPr lang="tr-TR" dirty="0" err="1"/>
              <a:t>Ammûriye</a:t>
            </a:r>
            <a:r>
              <a:rPr lang="tr-TR" dirty="0"/>
              <a:t> ve diğer Rum şehirlerinden Bağdat'a getirilen felsefî eserlerin tercümesi ile görevlendirildi. Halife Mütevekkil dönemine kadar </a:t>
            </a:r>
            <a:r>
              <a:rPr lang="tr-TR" dirty="0" err="1"/>
              <a:t>Beytü'l-Hikme'nin</a:t>
            </a:r>
            <a:r>
              <a:rPr lang="tr-TR" dirty="0"/>
              <a:t> başında kalan </a:t>
            </a:r>
            <a:r>
              <a:rPr lang="tr-TR" dirty="0" err="1"/>
              <a:t>Yuhannâ</a:t>
            </a:r>
            <a:r>
              <a:rPr lang="tr-TR" dirty="0"/>
              <a:t> b. </a:t>
            </a:r>
            <a:r>
              <a:rPr lang="tr-TR" dirty="0" err="1"/>
              <a:t>Mâseveyh</a:t>
            </a:r>
            <a:r>
              <a:rPr lang="tr-TR" dirty="0"/>
              <a:t>, </a:t>
            </a:r>
            <a:r>
              <a:rPr lang="tr-TR" dirty="0" err="1"/>
              <a:t>Abbâsî</a:t>
            </a:r>
            <a:r>
              <a:rPr lang="tr-TR" dirty="0"/>
              <a:t> halifesi tarafından Bizans'tan felsefî ve tıbbî eserleri toplamak üzere gönderilen heyette o da bulunuyordu. Yirmiden fazla Arapçaya tercümesi ve onlarca </a:t>
            </a:r>
            <a:r>
              <a:rPr lang="tr-TR" dirty="0" err="1"/>
              <a:t>te'lif</a:t>
            </a:r>
            <a:r>
              <a:rPr lang="tr-TR" dirty="0"/>
              <a:t> eseri bulunan </a:t>
            </a:r>
            <a:r>
              <a:rPr lang="tr-TR" dirty="0" err="1"/>
              <a:t>Yuhannâ</a:t>
            </a:r>
            <a:r>
              <a:rPr lang="tr-TR" dirty="0"/>
              <a:t> b. </a:t>
            </a:r>
            <a:r>
              <a:rPr lang="tr-TR" dirty="0" err="1"/>
              <a:t>Mâseveyh</a:t>
            </a:r>
            <a:r>
              <a:rPr lang="tr-TR" dirty="0"/>
              <a:t>, çok sayıda öğrenci yetiştirmiştir. </a:t>
            </a:r>
          </a:p>
          <a:p>
            <a:r>
              <a:rPr lang="tr-TR" b="1" dirty="0" err="1"/>
              <a:t>Huneyn</a:t>
            </a:r>
            <a:r>
              <a:rPr lang="tr-TR" b="1" dirty="0"/>
              <a:t> b. İshak </a:t>
            </a:r>
            <a:r>
              <a:rPr lang="tr-TR" dirty="0"/>
              <a:t>(ö. 260/873): Eski Yunan tıbbı ve felsefesinin İslam dünyasına intikalinde önemli rol oynayan mütercim ve hekimlerden birisi </a:t>
            </a:r>
            <a:r>
              <a:rPr lang="tr-TR" dirty="0" err="1"/>
              <a:t>Huneyn</a:t>
            </a:r>
            <a:r>
              <a:rPr lang="tr-TR" dirty="0"/>
              <a:t> b. İshak 'tır. Ailesi </a:t>
            </a:r>
            <a:r>
              <a:rPr lang="tr-TR" dirty="0" err="1"/>
              <a:t>hıristiyan</a:t>
            </a:r>
            <a:r>
              <a:rPr lang="tr-TR" dirty="0"/>
              <a:t> bir Arap kabilesine mensuptur. </a:t>
            </a:r>
            <a:r>
              <a:rPr lang="tr-TR" dirty="0" err="1"/>
              <a:t>Hîre'de</a:t>
            </a:r>
            <a:r>
              <a:rPr lang="tr-TR" dirty="0"/>
              <a:t> doğdu; on iki yaşlarında iken Bağdat'a gitti. </a:t>
            </a:r>
            <a:r>
              <a:rPr lang="tr-TR" dirty="0" err="1"/>
              <a:t>Cündişâpûr</a:t>
            </a:r>
            <a:r>
              <a:rPr lang="tr-TR" dirty="0"/>
              <a:t> tıp terminolojisini iyi biliyordu. Grekçe öğrendi. Arapçayı ilerletmek üzere Basra'ya gitti. İskenderiye ve Bizans'a seyahat etti. Bağdat'ta ilk tercümelerini </a:t>
            </a:r>
            <a:r>
              <a:rPr lang="tr-TR" dirty="0" err="1"/>
              <a:t>Abbâsî</a:t>
            </a:r>
            <a:r>
              <a:rPr lang="tr-TR" dirty="0"/>
              <a:t> halifesi </a:t>
            </a:r>
            <a:r>
              <a:rPr lang="tr-TR" dirty="0" err="1"/>
              <a:t>Memun'un</a:t>
            </a:r>
            <a:r>
              <a:rPr lang="tr-TR" dirty="0"/>
              <a:t> özel hekimi </a:t>
            </a:r>
            <a:r>
              <a:rPr lang="tr-TR" dirty="0" err="1"/>
              <a:t>Cibrâil</a:t>
            </a:r>
            <a:r>
              <a:rPr lang="tr-TR" dirty="0"/>
              <a:t> b. </a:t>
            </a:r>
            <a:r>
              <a:rPr lang="tr-TR" dirty="0" err="1"/>
              <a:t>Buhtîşû'nun</a:t>
            </a:r>
            <a:r>
              <a:rPr lang="tr-TR" dirty="0"/>
              <a:t> isteği üzerine </a:t>
            </a:r>
            <a:r>
              <a:rPr lang="tr-TR" dirty="0" err="1"/>
              <a:t>Câlînus'tan</a:t>
            </a:r>
            <a:r>
              <a:rPr lang="tr-TR" dirty="0"/>
              <a:t> yaptı. O zaman henüz on yedi yaşında idi. </a:t>
            </a:r>
            <a:r>
              <a:rPr lang="tr-TR" dirty="0" err="1"/>
              <a:t>Huneyn</a:t>
            </a:r>
            <a:r>
              <a:rPr lang="tr-TR" dirty="0"/>
              <a:t> </a:t>
            </a:r>
            <a:r>
              <a:rPr lang="tr-TR" dirty="0" err="1"/>
              <a:t>Cibrâil'in</a:t>
            </a:r>
            <a:r>
              <a:rPr lang="tr-TR" dirty="0"/>
              <a:t> aracılığıyla </a:t>
            </a:r>
            <a:r>
              <a:rPr lang="tr-TR" dirty="0" err="1"/>
              <a:t>Beytülhikme'ye</a:t>
            </a:r>
            <a:r>
              <a:rPr lang="tr-TR" dirty="0"/>
              <a:t> mütercim olarak kabul edildi. Gerek </a:t>
            </a:r>
            <a:r>
              <a:rPr lang="tr-TR" dirty="0" err="1"/>
              <a:t>Beytülhikme</a:t>
            </a:r>
            <a:r>
              <a:rPr lang="tr-TR" dirty="0"/>
              <a:t> ve gerekse ilmî gelişmeleri yakından takip eden seçkin kişiler için çok sayıda eseri Grekçeden </a:t>
            </a:r>
            <a:r>
              <a:rPr lang="tr-TR" dirty="0" err="1"/>
              <a:t>Süryânîce</a:t>
            </a:r>
            <a:r>
              <a:rPr lang="tr-TR" dirty="0"/>
              <a:t> ve Arapçaya çevirdi. </a:t>
            </a:r>
          </a:p>
        </p:txBody>
      </p:sp>
    </p:spTree>
    <p:extLst>
      <p:ext uri="{BB962C8B-B14F-4D97-AF65-F5344CB8AC3E}">
        <p14:creationId xmlns:p14="http://schemas.microsoft.com/office/powerpoint/2010/main" val="1693186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21A275-C60F-41AB-9B8B-F0E3BB885EB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DF79FF9-088B-484F-BE04-443D3C3F0775}"/>
              </a:ext>
            </a:extLst>
          </p:cNvPr>
          <p:cNvSpPr>
            <a:spLocks noGrp="1"/>
          </p:cNvSpPr>
          <p:nvPr>
            <p:ph idx="1"/>
          </p:nvPr>
        </p:nvSpPr>
        <p:spPr/>
        <p:txBody>
          <a:bodyPr>
            <a:normAutofit fontScale="77500" lnSpcReduction="20000"/>
          </a:bodyPr>
          <a:lstStyle/>
          <a:p>
            <a:r>
              <a:rPr lang="tr-TR" b="1" dirty="0" err="1"/>
              <a:t>Hubeyş</a:t>
            </a:r>
            <a:r>
              <a:rPr lang="tr-TR" b="1" dirty="0"/>
              <a:t> b. Hasan</a:t>
            </a:r>
            <a:r>
              <a:rPr lang="tr-TR" dirty="0"/>
              <a:t> el-A'sem: IX. yüzyılın ünlü mütercimlerinden birisi de </a:t>
            </a:r>
            <a:r>
              <a:rPr lang="tr-TR" dirty="0" err="1"/>
              <a:t>Hubeyş</a:t>
            </a:r>
            <a:r>
              <a:rPr lang="tr-TR" dirty="0"/>
              <a:t> b. Hasan'dır. </a:t>
            </a:r>
            <a:r>
              <a:rPr lang="tr-TR" dirty="0" err="1"/>
              <a:t>Huneyn</a:t>
            </a:r>
            <a:r>
              <a:rPr lang="tr-TR" dirty="0"/>
              <a:t> b. İshak'ın yeğeni ve </a:t>
            </a:r>
            <a:r>
              <a:rPr lang="tr-TR" dirty="0" err="1"/>
              <a:t>öğrencisidir.Tercüme</a:t>
            </a:r>
            <a:r>
              <a:rPr lang="tr-TR" dirty="0"/>
              <a:t> ettiği eserlerin çoğu </a:t>
            </a:r>
            <a:r>
              <a:rPr lang="tr-TR" dirty="0" err="1"/>
              <a:t>Câlînus'a</a:t>
            </a:r>
            <a:r>
              <a:rPr lang="tr-TR" dirty="0"/>
              <a:t> aittir. Ona ait 25 veya 35 eseri Arapçaya tercüme etmiştir. Hipokrat'tan da tercümeler yapmıştır. Mesela Hipokrat yeminini konu alan </a:t>
            </a:r>
            <a:r>
              <a:rPr lang="tr-TR" i="1" dirty="0" err="1"/>
              <a:t>Fi'l-Ahd</a:t>
            </a:r>
            <a:r>
              <a:rPr lang="tr-TR" dirty="0"/>
              <a:t> gibi. </a:t>
            </a:r>
            <a:r>
              <a:rPr lang="tr-TR" dirty="0" err="1"/>
              <a:t>Hubeyş'in</a:t>
            </a:r>
            <a:r>
              <a:rPr lang="tr-TR" dirty="0"/>
              <a:t> </a:t>
            </a:r>
            <a:r>
              <a:rPr lang="tr-TR" dirty="0" err="1"/>
              <a:t>te'lif</a:t>
            </a:r>
            <a:r>
              <a:rPr lang="tr-TR" dirty="0"/>
              <a:t> eserleri de vardır.</a:t>
            </a:r>
          </a:p>
          <a:p>
            <a:r>
              <a:rPr lang="tr-TR" b="1" dirty="0"/>
              <a:t>Benî Mûsâ </a:t>
            </a:r>
            <a:r>
              <a:rPr lang="tr-TR" dirty="0"/>
              <a:t>kardeşler: IX. yüzyılda tercüme faaliyetlerini destekleyenler arasında </a:t>
            </a:r>
            <a:r>
              <a:rPr lang="tr-TR" dirty="0" err="1"/>
              <a:t>arasında</a:t>
            </a:r>
            <a:r>
              <a:rPr lang="tr-TR" dirty="0"/>
              <a:t> </a:t>
            </a:r>
            <a:r>
              <a:rPr lang="tr-TR" b="1" dirty="0"/>
              <a:t>Benî Mûsâ</a:t>
            </a:r>
            <a:r>
              <a:rPr lang="tr-TR" dirty="0"/>
              <a:t> (Mûsâ b. </a:t>
            </a:r>
            <a:r>
              <a:rPr lang="tr-TR" dirty="0" err="1"/>
              <a:t>şâkir'in</a:t>
            </a:r>
            <a:r>
              <a:rPr lang="tr-TR" dirty="0"/>
              <a:t> Muhammed, </a:t>
            </a:r>
            <a:r>
              <a:rPr lang="tr-TR" dirty="0" err="1"/>
              <a:t>Ahmed</a:t>
            </a:r>
            <a:r>
              <a:rPr lang="tr-TR" dirty="0"/>
              <a:t> ve Hasan adlı oğulları)'</a:t>
            </a:r>
            <a:r>
              <a:rPr lang="tr-TR" dirty="0" err="1"/>
              <a:t>nın</a:t>
            </a:r>
            <a:r>
              <a:rPr lang="tr-TR" dirty="0"/>
              <a:t> önemli yeri vardır. Muhammed, geometri ve astronomi konusunda Öklid'in </a:t>
            </a:r>
            <a:r>
              <a:rPr lang="tr-TR" i="1" dirty="0" err="1"/>
              <a:t>Usûlü'l</a:t>
            </a:r>
            <a:r>
              <a:rPr lang="tr-TR" i="1" dirty="0"/>
              <a:t>-Hendese </a:t>
            </a:r>
            <a:r>
              <a:rPr lang="tr-TR" dirty="0"/>
              <a:t>sini, </a:t>
            </a:r>
            <a:r>
              <a:rPr lang="tr-TR" dirty="0" err="1"/>
              <a:t>Batlamyus'un</a:t>
            </a:r>
            <a:r>
              <a:rPr lang="tr-TR" dirty="0"/>
              <a:t> el-</a:t>
            </a:r>
            <a:r>
              <a:rPr lang="tr-TR" dirty="0" err="1"/>
              <a:t>Mecistî'si</a:t>
            </a:r>
            <a:r>
              <a:rPr lang="tr-TR" dirty="0"/>
              <a:t> gibi eserler üzerinde çalışmıştır. Anadolu'ya gitmiş, Harranlı bir </a:t>
            </a:r>
            <a:r>
              <a:rPr lang="tr-TR" dirty="0" err="1"/>
              <a:t>paganist</a:t>
            </a:r>
            <a:r>
              <a:rPr lang="tr-TR" dirty="0"/>
              <a:t> olan meşhur </a:t>
            </a:r>
            <a:r>
              <a:rPr lang="tr-TR" dirty="0" err="1"/>
              <a:t>Sâbit</a:t>
            </a:r>
            <a:r>
              <a:rPr lang="tr-TR" dirty="0"/>
              <a:t> b. </a:t>
            </a:r>
            <a:r>
              <a:rPr lang="tr-TR" dirty="0" err="1"/>
              <a:t>Kurre'yi</a:t>
            </a:r>
            <a:r>
              <a:rPr lang="tr-TR" dirty="0"/>
              <a:t> (ö. 288/901) Bağdat'a getirmiştir. </a:t>
            </a:r>
            <a:r>
              <a:rPr lang="tr-TR" dirty="0" err="1"/>
              <a:t>Ahmed</a:t>
            </a:r>
            <a:r>
              <a:rPr lang="tr-TR" dirty="0"/>
              <a:t> b Mûsâ mühendislik ve mekanik, Hasan ise geometri alanında ünlüdür. Bunlar ayda 500 dinar ödeyerek </a:t>
            </a:r>
            <a:r>
              <a:rPr lang="tr-TR" dirty="0" err="1"/>
              <a:t>Huneyn</a:t>
            </a:r>
            <a:r>
              <a:rPr lang="tr-TR" dirty="0"/>
              <a:t> b. </a:t>
            </a:r>
            <a:r>
              <a:rPr lang="tr-TR" dirty="0" err="1"/>
              <a:t>ishak</a:t>
            </a:r>
            <a:r>
              <a:rPr lang="tr-TR" dirty="0"/>
              <a:t> ve </a:t>
            </a:r>
            <a:r>
              <a:rPr lang="tr-TR" dirty="0" err="1"/>
              <a:t>Sâbit</a:t>
            </a:r>
            <a:r>
              <a:rPr lang="tr-TR" dirty="0"/>
              <a:t> b. </a:t>
            </a:r>
            <a:r>
              <a:rPr lang="tr-TR" dirty="0" err="1"/>
              <a:t>Kurre'ye</a:t>
            </a:r>
            <a:r>
              <a:rPr lang="tr-TR" dirty="0"/>
              <a:t> tercümeler yaptırmışlardır. </a:t>
            </a:r>
          </a:p>
          <a:p>
            <a:r>
              <a:rPr lang="tr-TR" b="1" dirty="0" err="1"/>
              <a:t>Sâbit</a:t>
            </a:r>
            <a:r>
              <a:rPr lang="tr-TR" b="1" dirty="0"/>
              <a:t> b. </a:t>
            </a:r>
            <a:r>
              <a:rPr lang="tr-TR" b="1" dirty="0" err="1"/>
              <a:t>Kurre</a:t>
            </a:r>
            <a:r>
              <a:rPr lang="tr-TR" b="1" dirty="0"/>
              <a:t>, oğulları ve torunları: </a:t>
            </a:r>
            <a:r>
              <a:rPr lang="tr-TR" dirty="0"/>
              <a:t>Hayatının büyük bölümünü geçirdiği Bağdat'ta</a:t>
            </a:r>
            <a:r>
              <a:rPr lang="tr-TR" b="1" dirty="0"/>
              <a:t> </a:t>
            </a:r>
            <a:r>
              <a:rPr lang="tr-TR" dirty="0" err="1"/>
              <a:t>Sâbit</a:t>
            </a:r>
            <a:r>
              <a:rPr lang="tr-TR" dirty="0"/>
              <a:t> b. </a:t>
            </a:r>
            <a:r>
              <a:rPr lang="tr-TR" dirty="0" err="1"/>
              <a:t>Kurre</a:t>
            </a:r>
            <a:r>
              <a:rPr lang="tr-TR" dirty="0"/>
              <a:t> ve öğrencileri, içlerinde </a:t>
            </a:r>
            <a:r>
              <a:rPr lang="tr-TR" dirty="0" err="1"/>
              <a:t>Arşimed</a:t>
            </a:r>
            <a:r>
              <a:rPr lang="tr-TR" dirty="0"/>
              <a:t> ve </a:t>
            </a:r>
            <a:r>
              <a:rPr lang="tr-TR" dirty="0" err="1"/>
              <a:t>Apollonius'un</a:t>
            </a:r>
            <a:r>
              <a:rPr lang="tr-TR" dirty="0"/>
              <a:t> eserleri de bulunan </a:t>
            </a:r>
            <a:r>
              <a:rPr lang="tr-TR" dirty="0" err="1"/>
              <a:t>pekçok</a:t>
            </a:r>
            <a:r>
              <a:rPr lang="tr-TR" dirty="0"/>
              <a:t> Yunan matematik ve astronomi kitabını tercüme etmişlerdir. </a:t>
            </a:r>
            <a:r>
              <a:rPr lang="tr-TR" dirty="0" err="1"/>
              <a:t>Sâbit</a:t>
            </a:r>
            <a:r>
              <a:rPr lang="tr-TR" dirty="0"/>
              <a:t> b. </a:t>
            </a:r>
            <a:r>
              <a:rPr lang="tr-TR" dirty="0" err="1"/>
              <a:t>Kurre'nin</a:t>
            </a:r>
            <a:r>
              <a:rPr lang="tr-TR" dirty="0"/>
              <a:t> oğlu Sinan ve iki torunu </a:t>
            </a:r>
            <a:r>
              <a:rPr lang="tr-TR" b="1" dirty="0" err="1"/>
              <a:t>Sâbit</a:t>
            </a:r>
            <a:r>
              <a:rPr lang="tr-TR" b="1" dirty="0"/>
              <a:t> b. Sinan</a:t>
            </a:r>
            <a:r>
              <a:rPr lang="tr-TR" dirty="0"/>
              <a:t> (ö. 365/976) ve </a:t>
            </a:r>
            <a:r>
              <a:rPr lang="tr-TR" b="1" dirty="0"/>
              <a:t>İbrahim</a:t>
            </a:r>
            <a:r>
              <a:rPr lang="tr-TR" dirty="0"/>
              <a:t> </a:t>
            </a:r>
            <a:r>
              <a:rPr lang="tr-TR" b="1" dirty="0"/>
              <a:t>b. Sinan</a:t>
            </a:r>
            <a:r>
              <a:rPr lang="tr-TR" dirty="0"/>
              <a:t>, </a:t>
            </a:r>
            <a:r>
              <a:rPr lang="tr-TR" dirty="0" err="1"/>
              <a:t>tercümecilikte</a:t>
            </a:r>
            <a:r>
              <a:rPr lang="tr-TR"/>
              <a:t> temayüz etmişlerdir. </a:t>
            </a:r>
          </a:p>
          <a:p>
            <a:endParaRPr lang="tr-TR"/>
          </a:p>
        </p:txBody>
      </p:sp>
    </p:spTree>
    <p:extLst>
      <p:ext uri="{BB962C8B-B14F-4D97-AF65-F5344CB8AC3E}">
        <p14:creationId xmlns:p14="http://schemas.microsoft.com/office/powerpoint/2010/main" val="371213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8A7DDF-9647-40C7-9D4A-DAFD0A9BD22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8F4FCED-50BF-40F8-8F77-1324B971B0CC}"/>
              </a:ext>
            </a:extLst>
          </p:cNvPr>
          <p:cNvSpPr>
            <a:spLocks noGrp="1"/>
          </p:cNvSpPr>
          <p:nvPr>
            <p:ph idx="1"/>
          </p:nvPr>
        </p:nvSpPr>
        <p:spPr/>
        <p:txBody>
          <a:bodyPr>
            <a:normAutofit fontScale="70000" lnSpcReduction="20000"/>
          </a:bodyPr>
          <a:lstStyle/>
          <a:p>
            <a:r>
              <a:rPr lang="tr-TR" b="1" dirty="0"/>
              <a:t>Kaynaklar</a:t>
            </a:r>
          </a:p>
          <a:p>
            <a:r>
              <a:rPr lang="tr-TR" b="1" dirty="0"/>
              <a:t>Kur'an-ı Kerim </a:t>
            </a:r>
            <a:endParaRPr lang="tr-TR" dirty="0"/>
          </a:p>
          <a:p>
            <a:r>
              <a:rPr lang="tr-TR" dirty="0"/>
              <a:t>Kur'an-ı Kerim hem İslam medeniyetinin ve hem de İslam medeniyeti tarihi araştırmalarının temel kaynağıdır. Hatta İslam medeniyeti, tahrife </a:t>
            </a:r>
            <a:r>
              <a:rPr lang="tr-TR" dirty="0" err="1"/>
              <a:t>uğramamamış</a:t>
            </a:r>
            <a:r>
              <a:rPr lang="tr-TR" dirty="0"/>
              <a:t> tek ilâhî kitap olan Kur'an'a dayanması yönü ile medeniyetler arasında özel bir yere sahiptir. Müslümanların özellikle Medine döneminde, yani ilk İslam toplumunda uyguladıkları siyasî, sosyal, ekonomik, </a:t>
            </a:r>
            <a:r>
              <a:rPr lang="tr-TR" dirty="0" err="1"/>
              <a:t>hukûkî</a:t>
            </a:r>
            <a:r>
              <a:rPr lang="tr-TR" dirty="0"/>
              <a:t>, askerî ve ahlâkî prensiplerin ana kaynağı Kur'an'dır. </a:t>
            </a:r>
          </a:p>
          <a:p>
            <a:r>
              <a:rPr lang="tr-TR" dirty="0" err="1"/>
              <a:t>İslamiyetin</a:t>
            </a:r>
            <a:r>
              <a:rPr lang="tr-TR" dirty="0"/>
              <a:t> Arap yarımadasının dışına yayılmasıyla Kur'an-ı Kerim'in medeniyete temel teşkil eden prensipleri geniş bölgelerde uygulama alanı ve yayılma imkanı bulmuştur. Müslümanlar devletin kurumlaşmasında ve  idarede, devlet halk ilişkilerinde, toplumsal düzen, hukuk, yönetim ilkeleri, temel hak ve özgürlükler, başka topluluklarla ilişkiler vb. alanlarda ihtiyaç duydukları temel ilkeleri onda bulmuşlardır. </a:t>
            </a:r>
          </a:p>
          <a:p>
            <a:r>
              <a:rPr lang="tr-TR" dirty="0"/>
              <a:t>Mescitler, vakıflar, zaviyeler gibi İslam medeniyetinin </a:t>
            </a:r>
            <a:r>
              <a:rPr lang="tr-TR" dirty="0" err="1"/>
              <a:t>dînî</a:t>
            </a:r>
            <a:r>
              <a:rPr lang="tr-TR" dirty="0"/>
              <a:t> ve sosyal nitelikli kurumlarının ortaya çıkıp gelişmesinde, Kur'an'ın bu kurumların verdiği hizmetleri emir ve teşvik etmesinin önemli rol oynadığı bir gerçektir. Ayrıca Kur'an'ın medeniyeti üreten ilme, tecrübeye, araştırmaya, aklı kullanmaya teşviki </a:t>
            </a:r>
            <a:r>
              <a:rPr lang="tr-TR" dirty="0" err="1"/>
              <a:t>müslümanlar</a:t>
            </a:r>
            <a:r>
              <a:rPr lang="tr-TR" dirty="0"/>
              <a:t> için muharrik unsur olmuş, hamle ruhu vermiştir. </a:t>
            </a:r>
          </a:p>
          <a:p>
            <a:endParaRPr lang="tr-TR" dirty="0"/>
          </a:p>
        </p:txBody>
      </p:sp>
    </p:spTree>
    <p:extLst>
      <p:ext uri="{BB962C8B-B14F-4D97-AF65-F5344CB8AC3E}">
        <p14:creationId xmlns:p14="http://schemas.microsoft.com/office/powerpoint/2010/main" val="3967795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1DEB8F-0D09-4CBD-92EA-B8824095A6F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98260AE-E93D-4E05-A621-4CD48B1C3FF9}"/>
              </a:ext>
            </a:extLst>
          </p:cNvPr>
          <p:cNvSpPr>
            <a:spLocks noGrp="1"/>
          </p:cNvSpPr>
          <p:nvPr>
            <p:ph idx="1"/>
          </p:nvPr>
        </p:nvSpPr>
        <p:spPr/>
        <p:txBody>
          <a:bodyPr>
            <a:normAutofit fontScale="85000" lnSpcReduction="20000"/>
          </a:bodyPr>
          <a:lstStyle/>
          <a:p>
            <a:r>
              <a:rPr lang="tr-TR" b="1" dirty="0"/>
              <a:t>Yazılı Kaynaklar</a:t>
            </a:r>
            <a:endParaRPr lang="tr-TR" dirty="0"/>
          </a:p>
          <a:p>
            <a:r>
              <a:rPr lang="tr-TR" dirty="0"/>
              <a:t>Yazılı Kaynaklar; basılmış eserler, yazmalar, resmî vesikalar, arşiv malzemeleri, mektuplar, antlaşmalar, papirüsler (özellikle Mısır'da) vs. olmak üzere çok çeşitlidir. Arapça papirüsler genel olarak İslam devletlerinin </a:t>
            </a:r>
            <a:r>
              <a:rPr lang="tr-TR" dirty="0" err="1"/>
              <a:t>idârî</a:t>
            </a:r>
            <a:r>
              <a:rPr lang="tr-TR" dirty="0"/>
              <a:t> ve sosyal kurumları hakkında ve özellikle Mısır'daki </a:t>
            </a:r>
            <a:r>
              <a:rPr lang="tr-TR" dirty="0" err="1"/>
              <a:t>idârî</a:t>
            </a:r>
            <a:r>
              <a:rPr lang="tr-TR" dirty="0"/>
              <a:t>, </a:t>
            </a:r>
            <a:r>
              <a:rPr lang="tr-TR" dirty="0" err="1"/>
              <a:t>mâlî</a:t>
            </a:r>
            <a:r>
              <a:rPr lang="tr-TR" dirty="0"/>
              <a:t> ve sosyal kurumları ile ilgili olarak geniş bilgi içerirler. Bunun yanında, fıkıh, tefsir, dil, tasavvuf, kimya, tıp, </a:t>
            </a:r>
            <a:r>
              <a:rPr lang="tr-TR" dirty="0" err="1"/>
              <a:t>mûsıkî</a:t>
            </a:r>
            <a:r>
              <a:rPr lang="tr-TR" dirty="0"/>
              <a:t>, şiir, nesir, coğrafya, hadis ve tarih alanlarında yazılı eserlerin sayısı ve çeşidi çok fazladır.</a:t>
            </a:r>
          </a:p>
          <a:p>
            <a:r>
              <a:rPr lang="tr-TR" dirty="0"/>
              <a:t>Bu eserlerden tarih kitaplarının </a:t>
            </a:r>
            <a:r>
              <a:rPr lang="tr-TR" dirty="0" err="1"/>
              <a:t>hasseten</a:t>
            </a:r>
            <a:r>
              <a:rPr lang="tr-TR" dirty="0"/>
              <a:t> önemli yeri vardır. </a:t>
            </a:r>
            <a:r>
              <a:rPr lang="tr-TR" dirty="0" err="1"/>
              <a:t>Taberî</a:t>
            </a:r>
            <a:r>
              <a:rPr lang="tr-TR" dirty="0"/>
              <a:t>, </a:t>
            </a:r>
            <a:r>
              <a:rPr lang="tr-TR" dirty="0" err="1"/>
              <a:t>İbnü'l</a:t>
            </a:r>
            <a:r>
              <a:rPr lang="tr-TR" dirty="0"/>
              <a:t>-Esîr ve </a:t>
            </a:r>
            <a:r>
              <a:rPr lang="tr-TR" dirty="0" err="1"/>
              <a:t>İbn</a:t>
            </a:r>
            <a:r>
              <a:rPr lang="tr-TR" dirty="0"/>
              <a:t> </a:t>
            </a:r>
            <a:r>
              <a:rPr lang="tr-TR" dirty="0" err="1"/>
              <a:t>Kesîr'in</a:t>
            </a:r>
            <a:r>
              <a:rPr lang="tr-TR" dirty="0"/>
              <a:t> genel tarihleri; </a:t>
            </a:r>
            <a:r>
              <a:rPr lang="tr-TR" dirty="0" err="1"/>
              <a:t>İbn</a:t>
            </a:r>
            <a:r>
              <a:rPr lang="tr-TR" dirty="0"/>
              <a:t> </a:t>
            </a:r>
            <a:r>
              <a:rPr lang="tr-TR" dirty="0" err="1"/>
              <a:t>Habîb'in</a:t>
            </a:r>
            <a:r>
              <a:rPr lang="tr-TR" dirty="0"/>
              <a:t> </a:t>
            </a:r>
            <a:r>
              <a:rPr lang="tr-TR" i="1" dirty="0" err="1"/>
              <a:t>Muhabber'</a:t>
            </a:r>
            <a:r>
              <a:rPr lang="tr-TR" dirty="0" err="1"/>
              <a:t>i</a:t>
            </a:r>
            <a:r>
              <a:rPr lang="tr-TR" dirty="0"/>
              <a:t> gibi sosyal tarihler; Edebiyat ve şiir kitapları, divanlar, mesela </a:t>
            </a:r>
            <a:r>
              <a:rPr lang="tr-TR" dirty="0" err="1"/>
              <a:t>Isfahânî'nin</a:t>
            </a:r>
            <a:r>
              <a:rPr lang="tr-TR" dirty="0"/>
              <a:t> </a:t>
            </a:r>
            <a:r>
              <a:rPr lang="tr-TR" i="1" dirty="0" err="1"/>
              <a:t>Ağânî</a:t>
            </a:r>
            <a:r>
              <a:rPr lang="tr-TR" i="1" dirty="0"/>
              <a:t> </a:t>
            </a:r>
            <a:r>
              <a:rPr lang="tr-TR" dirty="0"/>
              <a:t>adlı eseri gibi kültür tarihleri;  </a:t>
            </a:r>
            <a:r>
              <a:rPr lang="tr-TR" dirty="0" err="1"/>
              <a:t>Ezdî'nin</a:t>
            </a:r>
            <a:r>
              <a:rPr lang="tr-TR" dirty="0"/>
              <a:t> </a:t>
            </a:r>
            <a:r>
              <a:rPr lang="tr-TR" i="1" dirty="0" err="1"/>
              <a:t>Târîhu'l-Mevsıl</a:t>
            </a:r>
            <a:r>
              <a:rPr lang="tr-TR" dirty="0"/>
              <a:t> ve </a:t>
            </a:r>
            <a:r>
              <a:rPr lang="tr-TR" dirty="0" err="1"/>
              <a:t>Bağdâdî'nin</a:t>
            </a:r>
            <a:r>
              <a:rPr lang="tr-TR" dirty="0"/>
              <a:t> </a:t>
            </a:r>
            <a:r>
              <a:rPr lang="tr-TR" i="1" dirty="0" err="1"/>
              <a:t>Târîhu</a:t>
            </a:r>
            <a:r>
              <a:rPr lang="tr-TR" i="1" dirty="0"/>
              <a:t> </a:t>
            </a:r>
            <a:r>
              <a:rPr lang="tr-TR" i="1" dirty="0" err="1"/>
              <a:t>Bağdad</a:t>
            </a:r>
            <a:r>
              <a:rPr lang="tr-TR" dirty="0" err="1"/>
              <a:t>'ı</a:t>
            </a:r>
            <a:r>
              <a:rPr lang="tr-TR" dirty="0"/>
              <a:t> gibi mahalli tarihler ve şehir tarihleri; </a:t>
            </a:r>
            <a:r>
              <a:rPr lang="tr-TR" dirty="0" err="1"/>
              <a:t>Ebû</a:t>
            </a:r>
            <a:r>
              <a:rPr lang="tr-TR" dirty="0"/>
              <a:t> </a:t>
            </a:r>
            <a:r>
              <a:rPr lang="tr-TR" dirty="0" err="1"/>
              <a:t>Yûsuf'un</a:t>
            </a:r>
            <a:r>
              <a:rPr lang="tr-TR" dirty="0"/>
              <a:t>, </a:t>
            </a:r>
            <a:r>
              <a:rPr lang="tr-TR" dirty="0" err="1"/>
              <a:t>İbn</a:t>
            </a:r>
            <a:r>
              <a:rPr lang="tr-TR" dirty="0"/>
              <a:t> </a:t>
            </a:r>
            <a:r>
              <a:rPr lang="tr-TR" dirty="0" err="1"/>
              <a:t>Sellâm</a:t>
            </a:r>
            <a:r>
              <a:rPr lang="tr-TR" dirty="0"/>
              <a:t> ve </a:t>
            </a:r>
            <a:r>
              <a:rPr lang="tr-TR" dirty="0" err="1"/>
              <a:t>İbn</a:t>
            </a:r>
            <a:r>
              <a:rPr lang="tr-TR" dirty="0"/>
              <a:t> </a:t>
            </a:r>
            <a:r>
              <a:rPr lang="tr-TR" dirty="0" err="1"/>
              <a:t>Zenceveyh'in</a:t>
            </a:r>
            <a:r>
              <a:rPr lang="tr-TR" dirty="0"/>
              <a:t> kitapları gibi </a:t>
            </a:r>
            <a:r>
              <a:rPr lang="tr-TR" dirty="0" err="1"/>
              <a:t>harac</a:t>
            </a:r>
            <a:r>
              <a:rPr lang="tr-TR" dirty="0"/>
              <a:t> ve emval kitapları; </a:t>
            </a:r>
            <a:r>
              <a:rPr lang="tr-TR" dirty="0" err="1"/>
              <a:t>Mâverdî'nin</a:t>
            </a:r>
            <a:r>
              <a:rPr lang="tr-TR" dirty="0"/>
              <a:t> idarî ve </a:t>
            </a:r>
            <a:r>
              <a:rPr lang="tr-TR" dirty="0" err="1"/>
              <a:t>mâlî</a:t>
            </a:r>
            <a:r>
              <a:rPr lang="tr-TR" dirty="0"/>
              <a:t> kurumlardan bahseden </a:t>
            </a:r>
            <a:r>
              <a:rPr lang="tr-TR" i="1" dirty="0"/>
              <a:t>el-</a:t>
            </a:r>
            <a:r>
              <a:rPr lang="tr-TR" i="1" dirty="0" err="1"/>
              <a:t>Ahkâmü's</a:t>
            </a:r>
            <a:r>
              <a:rPr lang="tr-TR" i="1" dirty="0"/>
              <a:t>-</a:t>
            </a:r>
            <a:r>
              <a:rPr lang="tr-TR" i="1" dirty="0" err="1"/>
              <a:t>Sultâniıye</a:t>
            </a:r>
            <a:r>
              <a:rPr lang="tr-TR" dirty="0" err="1"/>
              <a:t>'si</a:t>
            </a:r>
            <a:r>
              <a:rPr lang="tr-TR" dirty="0"/>
              <a:t>. </a:t>
            </a:r>
            <a:r>
              <a:rPr lang="tr-TR" dirty="0" err="1"/>
              <a:t>Kalkaşendî'nin</a:t>
            </a:r>
            <a:r>
              <a:rPr lang="tr-TR" dirty="0"/>
              <a:t> </a:t>
            </a:r>
            <a:r>
              <a:rPr lang="tr-TR" i="1" dirty="0" err="1"/>
              <a:t>Subhu'l-A'şâ</a:t>
            </a:r>
            <a:r>
              <a:rPr lang="tr-TR" dirty="0" err="1"/>
              <a:t>'sı</a:t>
            </a:r>
            <a:r>
              <a:rPr lang="tr-TR" dirty="0"/>
              <a:t> ilk akla gelenlerdir. </a:t>
            </a:r>
          </a:p>
          <a:p>
            <a:endParaRPr lang="tr-TR" dirty="0"/>
          </a:p>
        </p:txBody>
      </p:sp>
    </p:spTree>
    <p:extLst>
      <p:ext uri="{BB962C8B-B14F-4D97-AF65-F5344CB8AC3E}">
        <p14:creationId xmlns:p14="http://schemas.microsoft.com/office/powerpoint/2010/main" val="3335196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F2DBCF-5150-44ED-8D67-1AF9EBC494E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99A2A76-425E-415D-B9D0-CFEA585F5019}"/>
              </a:ext>
            </a:extLst>
          </p:cNvPr>
          <p:cNvSpPr>
            <a:spLocks noGrp="1"/>
          </p:cNvSpPr>
          <p:nvPr>
            <p:ph idx="1"/>
          </p:nvPr>
        </p:nvSpPr>
        <p:spPr/>
        <p:txBody>
          <a:bodyPr>
            <a:normAutofit fontScale="77500" lnSpcReduction="20000"/>
          </a:bodyPr>
          <a:lstStyle/>
          <a:p>
            <a:r>
              <a:rPr lang="tr-TR" dirty="0"/>
              <a:t>Bunların </a:t>
            </a:r>
            <a:r>
              <a:rPr lang="tr-TR" dirty="0" err="1"/>
              <a:t>yanısıra</a:t>
            </a:r>
            <a:r>
              <a:rPr lang="tr-TR" dirty="0"/>
              <a:t> siyer, </a:t>
            </a:r>
            <a:r>
              <a:rPr lang="tr-TR" dirty="0" err="1"/>
              <a:t>terâcim</a:t>
            </a:r>
            <a:r>
              <a:rPr lang="tr-TR" dirty="0"/>
              <a:t> ve </a:t>
            </a:r>
            <a:r>
              <a:rPr lang="tr-TR" dirty="0" err="1"/>
              <a:t>tabakat</a:t>
            </a:r>
            <a:r>
              <a:rPr lang="tr-TR" dirty="0"/>
              <a:t> kitapları, coğrafya kitapları, seyahatnameler, İslam medeniyetinin ve kurumları araştırmalarının başlıca kaynak eserleri arasında yer alırlar. Bunlar arasında coğrafya kitapları ve </a:t>
            </a:r>
            <a:r>
              <a:rPr lang="tr-TR" dirty="0" err="1"/>
              <a:t>seyehatnamelerin</a:t>
            </a:r>
            <a:r>
              <a:rPr lang="tr-TR" dirty="0"/>
              <a:t> yerini özellikle vurgulamak gerekir. </a:t>
            </a:r>
            <a:r>
              <a:rPr lang="tr-TR" dirty="0" err="1"/>
              <a:t>Istahrî</a:t>
            </a:r>
            <a:r>
              <a:rPr lang="tr-TR" dirty="0"/>
              <a:t>, </a:t>
            </a:r>
            <a:r>
              <a:rPr lang="tr-TR" dirty="0" err="1"/>
              <a:t>Makdisî</a:t>
            </a:r>
            <a:r>
              <a:rPr lang="tr-TR" dirty="0"/>
              <a:t>, </a:t>
            </a:r>
            <a:r>
              <a:rPr lang="tr-TR" dirty="0" err="1"/>
              <a:t>İbn</a:t>
            </a:r>
            <a:r>
              <a:rPr lang="tr-TR" dirty="0"/>
              <a:t> </a:t>
            </a:r>
            <a:r>
              <a:rPr lang="tr-TR" dirty="0" err="1"/>
              <a:t>Hurdâzbih</a:t>
            </a:r>
            <a:r>
              <a:rPr lang="tr-TR" dirty="0"/>
              <a:t>, </a:t>
            </a:r>
            <a:r>
              <a:rPr lang="tr-TR" dirty="0" err="1"/>
              <a:t>Ya'kûbî</a:t>
            </a:r>
            <a:r>
              <a:rPr lang="tr-TR" dirty="0"/>
              <a:t>, </a:t>
            </a:r>
            <a:r>
              <a:rPr lang="tr-TR" dirty="0" err="1"/>
              <a:t>İbn</a:t>
            </a:r>
            <a:r>
              <a:rPr lang="tr-TR" dirty="0"/>
              <a:t> </a:t>
            </a:r>
            <a:r>
              <a:rPr lang="tr-TR" dirty="0" err="1"/>
              <a:t>Havkal</a:t>
            </a:r>
            <a:r>
              <a:rPr lang="tr-TR" dirty="0"/>
              <a:t>, </a:t>
            </a:r>
            <a:r>
              <a:rPr lang="tr-TR" dirty="0" err="1"/>
              <a:t>Mes'ûdî</a:t>
            </a:r>
            <a:r>
              <a:rPr lang="tr-TR" dirty="0"/>
              <a:t>, </a:t>
            </a:r>
            <a:r>
              <a:rPr lang="tr-TR" dirty="0" err="1"/>
              <a:t>İbn</a:t>
            </a:r>
            <a:r>
              <a:rPr lang="tr-TR" dirty="0"/>
              <a:t> Battuta ve </a:t>
            </a:r>
            <a:r>
              <a:rPr lang="tr-TR" dirty="0" err="1"/>
              <a:t>İbn</a:t>
            </a:r>
            <a:r>
              <a:rPr lang="tr-TR" dirty="0"/>
              <a:t> </a:t>
            </a:r>
            <a:r>
              <a:rPr lang="tr-TR" dirty="0" err="1"/>
              <a:t>Cübeyr</a:t>
            </a:r>
            <a:r>
              <a:rPr lang="tr-TR" dirty="0"/>
              <a:t> gibi müellifler, </a:t>
            </a:r>
            <a:r>
              <a:rPr lang="tr-TR" dirty="0" err="1"/>
              <a:t>târihî</a:t>
            </a:r>
            <a:r>
              <a:rPr lang="tr-TR" dirty="0"/>
              <a:t> ve </a:t>
            </a:r>
            <a:r>
              <a:rPr lang="tr-TR" dirty="0" err="1"/>
              <a:t>coğrâfî</a:t>
            </a:r>
            <a:r>
              <a:rPr lang="tr-TR" dirty="0"/>
              <a:t> bilgiler yanında, </a:t>
            </a:r>
            <a:r>
              <a:rPr lang="tr-TR" dirty="0" err="1"/>
              <a:t>siyâsî</a:t>
            </a:r>
            <a:r>
              <a:rPr lang="tr-TR" dirty="0"/>
              <a:t> kurumlar, sosyal ve ekonomik hususlar, halkın durumu, geçim kaynakları... hakkında birbirini tamamlayıcı bilgiler vermektedirler. Sözgelişi bir genel tarih ve bir de coğrafya eseri kaleme alan </a:t>
            </a:r>
            <a:r>
              <a:rPr lang="tr-TR" dirty="0" err="1"/>
              <a:t>Ya'kûbî</a:t>
            </a:r>
            <a:r>
              <a:rPr lang="tr-TR" dirty="0"/>
              <a:t>, İslam ülkelerini gezmiş, Horasan, Mısır, Fas ve Hindistan'ı dolaşmış, karşılaştığı kimselerden onların yaşadıkları ülke, şehir, bölge sakinleri, ziraat, içecekler, giysiler, dinler, diller hakkında topladığı bilgileri kayda geçirmiştir.</a:t>
            </a:r>
          </a:p>
          <a:p>
            <a:r>
              <a:rPr lang="tr-TR" dirty="0"/>
              <a:t>Sanat Eserleri:</a:t>
            </a:r>
            <a:r>
              <a:rPr lang="tr-TR" b="1" dirty="0"/>
              <a:t> </a:t>
            </a:r>
            <a:r>
              <a:rPr lang="tr-TR" dirty="0"/>
              <a:t>Camiler, kütüphaneler, </a:t>
            </a:r>
            <a:r>
              <a:rPr lang="tr-TR" dirty="0" err="1"/>
              <a:t>ribatlar</a:t>
            </a:r>
            <a:r>
              <a:rPr lang="tr-TR" dirty="0"/>
              <a:t>, şehirler, surlar, hanlar, hamamlar, kaleler, paralar, silahlar, </a:t>
            </a:r>
            <a:r>
              <a:rPr lang="tr-TR" dirty="0" err="1"/>
              <a:t>tıraz</a:t>
            </a:r>
            <a:r>
              <a:rPr lang="tr-TR" dirty="0"/>
              <a:t> (elbiselerin yakalarına, yan ağızlarına, önlerine sırma vs. ile işlenen alamet ve </a:t>
            </a:r>
            <a:r>
              <a:rPr lang="tr-TR" dirty="0" err="1"/>
              <a:t>zinet</a:t>
            </a:r>
            <a:r>
              <a:rPr lang="tr-TR" dirty="0"/>
              <a:t> ki bu tür alametleri yapmak için </a:t>
            </a:r>
            <a:r>
              <a:rPr lang="tr-TR" dirty="0" err="1"/>
              <a:t>dârü't-tıraz</a:t>
            </a:r>
            <a:r>
              <a:rPr lang="tr-TR" dirty="0"/>
              <a:t> adı altında imalathaneler kurulmuştur) gibi, </a:t>
            </a:r>
            <a:r>
              <a:rPr lang="tr-TR" dirty="0" err="1"/>
              <a:t>müslümanların</a:t>
            </a:r>
            <a:r>
              <a:rPr lang="tr-TR" dirty="0"/>
              <a:t> bırakmış oldukları ve bugün dünya müzelerini dolduran sanat eserleri de İslam medeniyeti araştırmaları için önemli kaynaklardır.</a:t>
            </a:r>
          </a:p>
          <a:p>
            <a:endParaRPr lang="tr-TR" dirty="0"/>
          </a:p>
        </p:txBody>
      </p:sp>
    </p:spTree>
    <p:extLst>
      <p:ext uri="{BB962C8B-B14F-4D97-AF65-F5344CB8AC3E}">
        <p14:creationId xmlns:p14="http://schemas.microsoft.com/office/powerpoint/2010/main" val="2421166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5184E1-0170-4318-84AC-155C92D7D25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B254923-F0A8-4051-85EA-DB2F593D311E}"/>
              </a:ext>
            </a:extLst>
          </p:cNvPr>
          <p:cNvSpPr>
            <a:spLocks noGrp="1"/>
          </p:cNvSpPr>
          <p:nvPr>
            <p:ph idx="1"/>
          </p:nvPr>
        </p:nvSpPr>
        <p:spPr/>
        <p:txBody>
          <a:bodyPr>
            <a:normAutofit fontScale="55000" lnSpcReduction="20000"/>
          </a:bodyPr>
          <a:lstStyle/>
          <a:p>
            <a:r>
              <a:rPr lang="tr-TR" b="1" dirty="0"/>
              <a:t>Tercümeler</a:t>
            </a:r>
          </a:p>
          <a:p>
            <a:r>
              <a:rPr lang="tr-TR" dirty="0"/>
              <a:t>Bir medeniyetin doğuş, gelişme ve sürekliliğinde karşılıklı tesirlerin ve tercümenin önemi büyüktür. Birbirine yabancı ve kapalı medeniyetler kendi kendilerine doğup büyüyebilir mi? Bunu tespit edebilmek için şu hususlar dikkate alınmalıdır:</a:t>
            </a:r>
          </a:p>
          <a:p>
            <a:r>
              <a:rPr lang="tr-TR" dirty="0"/>
              <a:t>1. Kaynaşmalar arasındaki bağı bulabilmek için ilk vesikalara inmek gerekir.</a:t>
            </a:r>
          </a:p>
          <a:p>
            <a:r>
              <a:rPr lang="tr-TR" dirty="0"/>
              <a:t>2. Her medeniyetin önce gelenleri hiçe sayarak kendini başlangıç gibi göstermek hevesi mevcuttur. Bunu da dikkate almak gerekir.</a:t>
            </a:r>
          </a:p>
          <a:p>
            <a:r>
              <a:rPr lang="tr-TR" dirty="0"/>
              <a:t>Şu husus bir gerçektir ki, kendi kendine gelişmiş sayılan medeniyetler aslında birbirine bağlıdırlar. Medeniyetlerin gelişmesi ve yeni hamlelerin gerçekleşmesi için toplumlar arasında karşılıklı tesirlerin büyümesi, çoğalması ve genişlemesi çok önemlidir. Kendi içine kapanan ve her şeyi yalnız kendinde arayan toplumların yeni bir şey yaratmasına, büyük medenî açılış yoluna girmesine imkan yoktur. Bütün tesirlere kapısını genişçe açmasını bilmeyen toplumlar yeni bir şey yaratamaz. Karşılıklı etkileşimi sağlamak, kendinden önce doğup kaybolan bütün medenî hamlelere kapıyı açmak ve konulara birçok perspektiften bakmaya çalışmak gelişme sağlar. Tesir kapılarını kapatmak ve içe kapanmak ise, bir medeniyetin bir müddet sonra kurumasına yol açar. Veya yabancı etkilere çok korkarak ve kıskanarak kapıları açmak, canlılıkların kaybedilmesine neden olur. Ancak bu, yani tesirlere açık olmak demek, </a:t>
            </a:r>
            <a:r>
              <a:rPr lang="tr-TR" dirty="0" err="1"/>
              <a:t>körükörüne</a:t>
            </a:r>
            <a:r>
              <a:rPr lang="tr-TR" dirty="0"/>
              <a:t> çömezlik anlamına da gelmemelidir. </a:t>
            </a:r>
            <a:r>
              <a:rPr lang="tr-TR" dirty="0" err="1"/>
              <a:t>Körükörüne</a:t>
            </a:r>
            <a:r>
              <a:rPr lang="tr-TR" dirty="0"/>
              <a:t> veya kötü taklit hiçbir şey yaratamaz, eski unsurlara yeni </a:t>
            </a:r>
            <a:r>
              <a:rPr lang="tr-TR" dirty="0" err="1"/>
              <a:t>birşeyler</a:t>
            </a:r>
            <a:r>
              <a:rPr lang="tr-TR" dirty="0"/>
              <a:t> katamaz. Eski unsurlara yenilerini katacağı yerde kendinden öncekileri de yok eder. Bütün bunlara ek olarak, uyanış dönemlerinde tesir kapılarının genişliği de önemlidir. Tek tesir çarpışmayı imkansız kılar, toplumu fikir çömezi olarak bırakır.</a:t>
            </a:r>
          </a:p>
          <a:p>
            <a:endParaRPr lang="tr-TR" dirty="0"/>
          </a:p>
        </p:txBody>
      </p:sp>
    </p:spTree>
    <p:extLst>
      <p:ext uri="{BB962C8B-B14F-4D97-AF65-F5344CB8AC3E}">
        <p14:creationId xmlns:p14="http://schemas.microsoft.com/office/powerpoint/2010/main" val="2398829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530E72-E0E6-4B5D-A21C-45E25BCB949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D24C4B9-A360-4366-A892-FED6606A76AF}"/>
              </a:ext>
            </a:extLst>
          </p:cNvPr>
          <p:cNvSpPr>
            <a:spLocks noGrp="1"/>
          </p:cNvSpPr>
          <p:nvPr>
            <p:ph idx="1"/>
          </p:nvPr>
        </p:nvSpPr>
        <p:spPr/>
        <p:txBody>
          <a:bodyPr>
            <a:normAutofit fontScale="77500" lnSpcReduction="20000"/>
          </a:bodyPr>
          <a:lstStyle/>
          <a:p>
            <a:r>
              <a:rPr lang="tr-TR" b="1" dirty="0"/>
              <a:t>İslam medeniyetinin doğduğu sıralarda bazı eski ilim merkezleri </a:t>
            </a:r>
          </a:p>
          <a:p>
            <a:r>
              <a:rPr lang="tr-TR" b="1" dirty="0"/>
              <a:t>İskenderiye: </a:t>
            </a:r>
            <a:r>
              <a:rPr lang="tr-TR" dirty="0" err="1"/>
              <a:t>Helenizmin</a:t>
            </a:r>
            <a:r>
              <a:rPr lang="tr-TR" dirty="0"/>
              <a:t> en büyük merkezi idi. </a:t>
            </a:r>
            <a:r>
              <a:rPr lang="tr-TR" dirty="0" err="1"/>
              <a:t>Arşimed</a:t>
            </a:r>
            <a:r>
              <a:rPr lang="tr-TR" dirty="0"/>
              <a:t>, Öklid, </a:t>
            </a:r>
            <a:r>
              <a:rPr lang="tr-TR" dirty="0" err="1"/>
              <a:t>Plotinus</a:t>
            </a:r>
            <a:r>
              <a:rPr lang="tr-TR" dirty="0"/>
              <a:t> burada tahsil görmüşlerdi. </a:t>
            </a:r>
            <a:r>
              <a:rPr lang="tr-TR" dirty="0" err="1"/>
              <a:t>Batlamyus</a:t>
            </a:r>
            <a:r>
              <a:rPr lang="tr-TR" dirty="0"/>
              <a:t> burada doğup büyümüş, öğrenimini burada görmüş, astronomi ve diğer konulardaki çalışmalarını  İskenderiye'de tamamlamıştır.</a:t>
            </a:r>
          </a:p>
          <a:p>
            <a:r>
              <a:rPr lang="tr-TR" b="1" dirty="0"/>
              <a:t>Harran:</a:t>
            </a:r>
            <a:r>
              <a:rPr lang="tr-TR" dirty="0"/>
              <a:t> İskender döneminden itibaren İslam dönemine kadar burada Helenizm kültürü hakim oldu. Urfa'nın </a:t>
            </a:r>
            <a:r>
              <a:rPr lang="tr-TR" dirty="0" err="1"/>
              <a:t>hıristiyan</a:t>
            </a:r>
            <a:r>
              <a:rPr lang="tr-TR" dirty="0"/>
              <a:t> kültürünün önemli merkezlerinden birisi olmasına karşın, Harran, Helenizm kültürünün bölgedeki en önemli merkezi idi. şehir </a:t>
            </a:r>
            <a:r>
              <a:rPr lang="tr-TR" dirty="0" err="1"/>
              <a:t>İslamiyetin</a:t>
            </a:r>
            <a:r>
              <a:rPr lang="tr-TR" dirty="0"/>
              <a:t> ortaya çıkışı esnasında </a:t>
            </a:r>
            <a:r>
              <a:rPr lang="tr-TR" dirty="0" err="1"/>
              <a:t>Sâsânîlerin</a:t>
            </a:r>
            <a:r>
              <a:rPr lang="tr-TR" dirty="0"/>
              <a:t> elinde bulunuyordu; ancak 627 yılında </a:t>
            </a:r>
            <a:r>
              <a:rPr lang="tr-TR" dirty="0" err="1"/>
              <a:t>Bisans</a:t>
            </a:r>
            <a:r>
              <a:rPr lang="tr-TR" dirty="0"/>
              <a:t> İmparatoru </a:t>
            </a:r>
            <a:r>
              <a:rPr lang="tr-TR" dirty="0" err="1"/>
              <a:t>Herakleios</a:t>
            </a:r>
            <a:r>
              <a:rPr lang="tr-TR" dirty="0"/>
              <a:t> </a:t>
            </a:r>
            <a:r>
              <a:rPr lang="tr-TR" dirty="0" err="1"/>
              <a:t>Sâsânîleri</a:t>
            </a:r>
            <a:r>
              <a:rPr lang="tr-TR" dirty="0"/>
              <a:t> yenerek bölgeyi Bizans'a bağladı. İslam orduları bölgeye geldiği vakit (m. 640) şehir Bizans hakimiyetinde bulunuyordu. </a:t>
            </a:r>
            <a:r>
              <a:rPr lang="tr-TR" dirty="0" err="1"/>
              <a:t>Emevîler</a:t>
            </a:r>
            <a:r>
              <a:rPr lang="tr-TR" dirty="0"/>
              <a:t> döneminde sona eren İskenderiye okulunun hayatta kalan son hocaları Harran'a ve Antakya'ya geldiler. şehirde o dönemde </a:t>
            </a:r>
            <a:r>
              <a:rPr lang="tr-TR" dirty="0" err="1"/>
              <a:t>müslümanlar</a:t>
            </a:r>
            <a:r>
              <a:rPr lang="tr-TR" dirty="0"/>
              <a:t>, </a:t>
            </a:r>
            <a:r>
              <a:rPr lang="tr-TR" dirty="0" err="1"/>
              <a:t>hıristiyanlar</a:t>
            </a:r>
            <a:r>
              <a:rPr lang="tr-TR" dirty="0"/>
              <a:t> ve putperestler birlikte oturuyorlardı. (XVI. yüzyılda ise halkın hepsi </a:t>
            </a:r>
            <a:r>
              <a:rPr lang="tr-TR" dirty="0" err="1"/>
              <a:t>müslümandı</a:t>
            </a:r>
            <a:r>
              <a:rPr lang="tr-TR" dirty="0"/>
              <a:t>.) Harran, İslam'ın ilk dönemlerinden itibaren bilim tarihinin ve </a:t>
            </a:r>
            <a:r>
              <a:rPr lang="tr-TR" dirty="0" err="1"/>
              <a:t>dînî</a:t>
            </a:r>
            <a:r>
              <a:rPr lang="tr-TR" dirty="0"/>
              <a:t> ilimlerin merkezi haline gelmiştir.</a:t>
            </a:r>
          </a:p>
          <a:p>
            <a:endParaRPr lang="tr-TR" dirty="0"/>
          </a:p>
        </p:txBody>
      </p:sp>
    </p:spTree>
    <p:extLst>
      <p:ext uri="{BB962C8B-B14F-4D97-AF65-F5344CB8AC3E}">
        <p14:creationId xmlns:p14="http://schemas.microsoft.com/office/powerpoint/2010/main" val="205178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1C2BF1-08FA-4E1A-8639-F1304D165EA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4240C68-7B6E-4794-B355-D7E5C1CA500A}"/>
              </a:ext>
            </a:extLst>
          </p:cNvPr>
          <p:cNvSpPr>
            <a:spLocks noGrp="1"/>
          </p:cNvSpPr>
          <p:nvPr>
            <p:ph idx="1"/>
          </p:nvPr>
        </p:nvSpPr>
        <p:spPr/>
        <p:txBody>
          <a:bodyPr>
            <a:normAutofit fontScale="62500" lnSpcReduction="20000"/>
          </a:bodyPr>
          <a:lstStyle/>
          <a:p>
            <a:r>
              <a:rPr lang="tr-TR" b="1" dirty="0" err="1"/>
              <a:t>Cündîşâpûr</a:t>
            </a:r>
            <a:r>
              <a:rPr lang="tr-TR" dirty="0"/>
              <a:t>: İslâm'ın doğduğu sırada çok faal olması nedeniyle </a:t>
            </a:r>
            <a:r>
              <a:rPr lang="tr-TR" dirty="0" err="1"/>
              <a:t>Cündîşâpûr'un</a:t>
            </a:r>
            <a:r>
              <a:rPr lang="tr-TR" dirty="0"/>
              <a:t> bu kültür merkezleri arasında önemli yeri vardır. Romalılar ile </a:t>
            </a:r>
            <a:r>
              <a:rPr lang="tr-TR" dirty="0" err="1"/>
              <a:t>Sâsânîler</a:t>
            </a:r>
            <a:r>
              <a:rPr lang="tr-TR" dirty="0"/>
              <a:t> arasında çıkan bir savaşta </a:t>
            </a:r>
            <a:r>
              <a:rPr lang="tr-TR" dirty="0" err="1"/>
              <a:t>Sâsânî</a:t>
            </a:r>
            <a:r>
              <a:rPr lang="tr-TR" dirty="0"/>
              <a:t> hükümdarlarından I. </a:t>
            </a:r>
            <a:r>
              <a:rPr lang="tr-TR" dirty="0" err="1"/>
              <a:t>şâpûr</a:t>
            </a:r>
            <a:r>
              <a:rPr lang="tr-TR" dirty="0"/>
              <a:t> (hakimiyet dönemi 241-272), Roma imparatorunu </a:t>
            </a:r>
            <a:r>
              <a:rPr lang="tr-TR" dirty="0" err="1"/>
              <a:t>Edessa</a:t>
            </a:r>
            <a:r>
              <a:rPr lang="tr-TR" dirty="0"/>
              <a:t> (Urfa) yakınlarında yenerek (m.259 veya 260), imparator </a:t>
            </a:r>
            <a:r>
              <a:rPr lang="tr-TR" dirty="0" err="1"/>
              <a:t>Valerianus'u</a:t>
            </a:r>
            <a:r>
              <a:rPr lang="tr-TR" dirty="0"/>
              <a:t> ve ordusunu esir aldı; esirleri </a:t>
            </a:r>
            <a:r>
              <a:rPr lang="tr-TR" dirty="0" err="1"/>
              <a:t>Hûzistan'da</a:t>
            </a:r>
            <a:r>
              <a:rPr lang="tr-TR" dirty="0"/>
              <a:t>, </a:t>
            </a:r>
            <a:r>
              <a:rPr lang="tr-TR" dirty="0" err="1"/>
              <a:t>Kâzerûn</a:t>
            </a:r>
            <a:r>
              <a:rPr lang="tr-TR" dirty="0"/>
              <a:t> yakınlarında </a:t>
            </a:r>
            <a:r>
              <a:rPr lang="tr-TR" dirty="0" err="1"/>
              <a:t>Sûs</a:t>
            </a:r>
            <a:r>
              <a:rPr lang="tr-TR" dirty="0"/>
              <a:t> ile </a:t>
            </a:r>
            <a:r>
              <a:rPr lang="tr-TR" dirty="0" err="1"/>
              <a:t>Hemedân</a:t>
            </a:r>
            <a:r>
              <a:rPr lang="tr-TR" dirty="0"/>
              <a:t> kentlerini birbirine bağlayan yol üzerinde kurduğu </a:t>
            </a:r>
            <a:r>
              <a:rPr lang="tr-TR" dirty="0" err="1"/>
              <a:t>Cündîşâpûr'a</a:t>
            </a:r>
            <a:r>
              <a:rPr lang="tr-TR" dirty="0"/>
              <a:t> yerleştirdi. Esirlerin sayısının 70000 olduğu söylenmektedir. Esirlerle birlikte Antakya'dan tehcir edilen sanatçılar, işçiler ve bilginlerden oluşan kalabalık bir grup da </a:t>
            </a:r>
            <a:r>
              <a:rPr lang="tr-TR" dirty="0" err="1"/>
              <a:t>Cundişâpûr'a</a:t>
            </a:r>
            <a:r>
              <a:rPr lang="tr-TR" dirty="0"/>
              <a:t> geldi. Çeşitli İran şehirlerinde bulunan </a:t>
            </a:r>
            <a:r>
              <a:rPr lang="tr-TR" dirty="0" err="1"/>
              <a:t>hristiyan</a:t>
            </a:r>
            <a:r>
              <a:rPr lang="tr-TR" dirty="0"/>
              <a:t> bilim adamlarının önemli bir kısmı buraya yerleşti. M. 489 yılında </a:t>
            </a:r>
            <a:r>
              <a:rPr lang="tr-TR" dirty="0" err="1"/>
              <a:t>Zenon</a:t>
            </a:r>
            <a:r>
              <a:rPr lang="tr-TR" dirty="0"/>
              <a:t> tarafından </a:t>
            </a:r>
            <a:r>
              <a:rPr lang="tr-TR" dirty="0" err="1"/>
              <a:t>Edessa'dan</a:t>
            </a:r>
            <a:r>
              <a:rPr lang="tr-TR" dirty="0"/>
              <a:t> sürülen ve Nusaybin ile diğer İran şehirlerine dağılan </a:t>
            </a:r>
            <a:r>
              <a:rPr lang="tr-TR" dirty="0" err="1"/>
              <a:t>Nastûrî</a:t>
            </a:r>
            <a:r>
              <a:rPr lang="tr-TR" dirty="0"/>
              <a:t> bilim adamları daha sonra </a:t>
            </a:r>
            <a:r>
              <a:rPr lang="tr-TR" dirty="0" err="1"/>
              <a:t>Cündîşâpûr'a</a:t>
            </a:r>
            <a:r>
              <a:rPr lang="tr-TR" dirty="0"/>
              <a:t> yerleştiler. Mezhep anlaşmazlıkları yüzünden m. 529'da imparator </a:t>
            </a:r>
            <a:r>
              <a:rPr lang="tr-TR" dirty="0" err="1"/>
              <a:t>Jüstinyen'in</a:t>
            </a:r>
            <a:r>
              <a:rPr lang="tr-TR" dirty="0"/>
              <a:t> emriyle, aynı yılda Atina akademisinin kapatılmasından sonra, Atina, </a:t>
            </a:r>
            <a:r>
              <a:rPr lang="tr-TR" dirty="0" err="1"/>
              <a:t>Edessa</a:t>
            </a:r>
            <a:r>
              <a:rPr lang="tr-TR" dirty="0"/>
              <a:t>(Urfa) ve İskenderiye'den sürülen Yeni </a:t>
            </a:r>
            <a:r>
              <a:rPr lang="tr-TR" dirty="0" err="1"/>
              <a:t>Eflatuncu</a:t>
            </a:r>
            <a:r>
              <a:rPr lang="tr-TR" dirty="0"/>
              <a:t> filozoflar </a:t>
            </a:r>
            <a:r>
              <a:rPr lang="tr-TR" dirty="0" err="1"/>
              <a:t>Enûşirvan'ın</a:t>
            </a:r>
            <a:r>
              <a:rPr lang="tr-TR" dirty="0"/>
              <a:t> girişimleri sonucu </a:t>
            </a:r>
            <a:r>
              <a:rPr lang="tr-TR" dirty="0" err="1"/>
              <a:t>Cündîşâpûr'a</a:t>
            </a:r>
            <a:r>
              <a:rPr lang="tr-TR" dirty="0"/>
              <a:t> getirildiler. </a:t>
            </a:r>
          </a:p>
          <a:p>
            <a:r>
              <a:rPr lang="tr-TR" dirty="0" err="1"/>
              <a:t>Cündîşâpûr'da</a:t>
            </a:r>
            <a:r>
              <a:rPr lang="tr-TR" dirty="0"/>
              <a:t> bilimsel faaliyetler daha şehrin ilk kuruluş yıllarında başladı. </a:t>
            </a:r>
            <a:r>
              <a:rPr lang="tr-TR" dirty="0" err="1"/>
              <a:t>Enûşirvan</a:t>
            </a:r>
            <a:r>
              <a:rPr lang="tr-TR" dirty="0"/>
              <a:t> (hakimiyet dönemi: 531-579) burada felsefe, tıp ve diğer ilimlerin okutulduğu okulu yeniden yapılandırdı. </a:t>
            </a:r>
            <a:r>
              <a:rPr lang="tr-TR" dirty="0" err="1"/>
              <a:t>Cündîşâpûr'u</a:t>
            </a:r>
            <a:r>
              <a:rPr lang="tr-TR" dirty="0"/>
              <a:t> ülkenin en büyük tıp ve felsefe merkezi haline getirdi. Hatta böyle bir medresenin bu şehirde ilk defa onun tarafından kurulduğu da söylenir. </a:t>
            </a:r>
            <a:r>
              <a:rPr lang="tr-TR" dirty="0" err="1"/>
              <a:t>Enûşirvan'ın</a:t>
            </a:r>
            <a:r>
              <a:rPr lang="tr-TR" dirty="0"/>
              <a:t> emriyle yılda en az bir kez olmak üzere </a:t>
            </a:r>
            <a:r>
              <a:rPr lang="tr-TR" dirty="0" err="1"/>
              <a:t>Cündîşâpûr'da</a:t>
            </a:r>
            <a:r>
              <a:rPr lang="tr-TR" dirty="0"/>
              <a:t>, ülkedeki diğer tabiplerin de katıldığı bir tıp kongresi düzenlenmekte idi. Aristo ve Eflatun'un eserleri ile </a:t>
            </a:r>
            <a:r>
              <a:rPr lang="tr-TR" i="1" dirty="0" err="1"/>
              <a:t>Kelile</a:t>
            </a:r>
            <a:r>
              <a:rPr lang="tr-TR" i="1" dirty="0"/>
              <a:t> ve </a:t>
            </a:r>
            <a:r>
              <a:rPr lang="tr-TR" i="1" dirty="0" err="1"/>
              <a:t>Dimne</a:t>
            </a:r>
            <a:r>
              <a:rPr lang="tr-TR" dirty="0"/>
              <a:t> onun zamanında </a:t>
            </a:r>
            <a:r>
              <a:rPr lang="tr-TR" dirty="0" err="1"/>
              <a:t>Pehlevîceye</a:t>
            </a:r>
            <a:r>
              <a:rPr lang="tr-TR" dirty="0"/>
              <a:t> çevrildi. </a:t>
            </a:r>
            <a:r>
              <a:rPr lang="tr-TR" i="1" dirty="0" err="1"/>
              <a:t>Kelile</a:t>
            </a:r>
            <a:r>
              <a:rPr lang="tr-TR" i="1" dirty="0"/>
              <a:t> ve </a:t>
            </a:r>
            <a:r>
              <a:rPr lang="tr-TR" i="1" dirty="0" err="1"/>
              <a:t>Dimne</a:t>
            </a:r>
            <a:r>
              <a:rPr lang="tr-TR" i="1" dirty="0"/>
              <a:t> </a:t>
            </a:r>
            <a:r>
              <a:rPr lang="tr-TR" dirty="0"/>
              <a:t>aynı dönemde Süryaniceye de çevrildi. Bu eser daha sonra İslâm döneminde </a:t>
            </a:r>
            <a:r>
              <a:rPr lang="tr-TR" dirty="0" err="1"/>
              <a:t>İbnü'l</a:t>
            </a:r>
            <a:r>
              <a:rPr lang="tr-TR" dirty="0"/>
              <a:t>-Mukaffa' tarafından </a:t>
            </a:r>
            <a:r>
              <a:rPr lang="tr-TR" dirty="0" err="1"/>
              <a:t>Arapça'ya</a:t>
            </a:r>
            <a:r>
              <a:rPr lang="tr-TR" dirty="0"/>
              <a:t> çevrilecektir. </a:t>
            </a:r>
          </a:p>
          <a:p>
            <a:endParaRPr lang="tr-TR" dirty="0"/>
          </a:p>
        </p:txBody>
      </p:sp>
    </p:spTree>
    <p:extLst>
      <p:ext uri="{BB962C8B-B14F-4D97-AF65-F5344CB8AC3E}">
        <p14:creationId xmlns:p14="http://schemas.microsoft.com/office/powerpoint/2010/main" val="1495185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7BA44-F0FA-4017-B680-F7812171D27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108C73A-57B8-405D-8353-F7A1793395EA}"/>
              </a:ext>
            </a:extLst>
          </p:cNvPr>
          <p:cNvSpPr>
            <a:spLocks noGrp="1"/>
          </p:cNvSpPr>
          <p:nvPr>
            <p:ph idx="1"/>
          </p:nvPr>
        </p:nvSpPr>
        <p:spPr/>
        <p:txBody>
          <a:bodyPr>
            <a:normAutofit fontScale="62500" lnSpcReduction="20000"/>
          </a:bodyPr>
          <a:lstStyle/>
          <a:p>
            <a:r>
              <a:rPr lang="tr-TR" b="1" dirty="0"/>
              <a:t>Tercüme faaliyetlerinde </a:t>
            </a:r>
            <a:r>
              <a:rPr lang="tr-TR" b="1" dirty="0" err="1"/>
              <a:t>târihî</a:t>
            </a:r>
            <a:r>
              <a:rPr lang="tr-TR" b="1" dirty="0"/>
              <a:t> süreç</a:t>
            </a:r>
            <a:r>
              <a:rPr lang="tr-TR" dirty="0"/>
              <a:t>: Biraz önce de ifade edildiği gibi, medenî ve kültürel akımlardan hiçbirisi, kapalı bir muhitte ve kendi kendine oluşmamış, bilakis, kendi birikimlerine ve ürettiklerine ek olarak, dış temaslar sayesinde kendisinden önceki medeniyet ve kültürlerin üzerinde yükselmiştir. İslam medeniyeti de öyledir. Fetihler sonucu çok geniş bir alana yayılan </a:t>
            </a:r>
            <a:r>
              <a:rPr lang="tr-TR" dirty="0" err="1"/>
              <a:t>müslümanlar</a:t>
            </a:r>
            <a:r>
              <a:rPr lang="tr-TR" dirty="0"/>
              <a:t>, Helen, İran ve kısmen de Hint kültürüyle temasları sonucunda bunlara karşı büyük ilgi ve merak duymuşlardır. </a:t>
            </a:r>
          </a:p>
          <a:p>
            <a:r>
              <a:rPr lang="tr-TR" dirty="0"/>
              <a:t>Ayrıca bu farklı kültürler arasında ortaya çıkan birtakım tartışma ve sürtüşmelerde </a:t>
            </a:r>
            <a:r>
              <a:rPr lang="tr-TR" dirty="0" err="1"/>
              <a:t>müslümanlar</a:t>
            </a:r>
            <a:r>
              <a:rPr lang="tr-TR" dirty="0"/>
              <a:t> kendi inanç ve düşüncelerini tutarlı bir şekilde savunmak ve İslam'ın üstünlüğünü göstermek için bu kültürleri çok iyi tanımak zorunda kalmışlardır. O nedenle antik dünyanın ilmî ve felsefî eserlerini Arapçaya çevirme ihtiyacı duymuşlardır. Halifeler, Hıristiyanlığın ve </a:t>
            </a:r>
            <a:r>
              <a:rPr lang="tr-TR" dirty="0" err="1"/>
              <a:t>Maniheizmin</a:t>
            </a:r>
            <a:r>
              <a:rPr lang="tr-TR" dirty="0"/>
              <a:t> doktrinlerini reddetmek için, onların kullanmış oldukları delil ve metotları </a:t>
            </a:r>
            <a:r>
              <a:rPr lang="tr-TR" dirty="0" err="1"/>
              <a:t>müslüman</a:t>
            </a:r>
            <a:r>
              <a:rPr lang="tr-TR" dirty="0"/>
              <a:t> bilginlerin de öğrenmesinde beis görmemişlerdir. </a:t>
            </a:r>
          </a:p>
          <a:p>
            <a:r>
              <a:rPr lang="tr-TR" dirty="0"/>
              <a:t>Tercüme faaliyetleri </a:t>
            </a:r>
            <a:r>
              <a:rPr lang="tr-TR" dirty="0" err="1"/>
              <a:t>Memun</a:t>
            </a:r>
            <a:r>
              <a:rPr lang="tr-TR" dirty="0"/>
              <a:t> dönemine kadar fazla verimli olmamış, bazı şahsî teşebbüslerden ibaret kalmıştır. Tercüme faaliyetlerin ilk başlatan, yukarıda adı geçen </a:t>
            </a:r>
            <a:r>
              <a:rPr lang="tr-TR" dirty="0" err="1"/>
              <a:t>Emevî</a:t>
            </a:r>
            <a:r>
              <a:rPr lang="tr-TR" dirty="0"/>
              <a:t> prensi </a:t>
            </a:r>
            <a:r>
              <a:rPr lang="tr-TR" b="1" dirty="0" err="1"/>
              <a:t>Halid</a:t>
            </a:r>
            <a:r>
              <a:rPr lang="tr-TR" b="1" dirty="0"/>
              <a:t> b. </a:t>
            </a:r>
            <a:r>
              <a:rPr lang="tr-TR" b="1" dirty="0" err="1"/>
              <a:t>Yezid</a:t>
            </a:r>
            <a:r>
              <a:rPr lang="tr-TR" dirty="0" err="1"/>
              <a:t>'dir</a:t>
            </a:r>
            <a:r>
              <a:rPr lang="tr-TR" dirty="0"/>
              <a:t>. O, Grekçe ve </a:t>
            </a:r>
            <a:r>
              <a:rPr lang="tr-TR" dirty="0" err="1"/>
              <a:t>Koptça</a:t>
            </a:r>
            <a:r>
              <a:rPr lang="tr-TR" dirty="0"/>
              <a:t> eserleri İskenderiyeli birer rahip olan iki şahsa tercüme ettirmişti. Bu şekilde başlayan tercüme hareketi, </a:t>
            </a:r>
            <a:r>
              <a:rPr lang="tr-TR" dirty="0" err="1"/>
              <a:t>Emevî</a:t>
            </a:r>
            <a:r>
              <a:rPr lang="tr-TR" dirty="0"/>
              <a:t> halifelerinden Mervan b. Hakem ve Ömer b. Abdülaziz dönemlerinde tıp alanında devam etmiştir. Abdülmelik b. Mervan döneminde </a:t>
            </a:r>
            <a:r>
              <a:rPr lang="tr-TR" dirty="0" err="1"/>
              <a:t>mâlî</a:t>
            </a:r>
            <a:r>
              <a:rPr lang="tr-TR" dirty="0"/>
              <a:t> divanlar Arapçaya tercüme edilmiştir. </a:t>
            </a:r>
            <a:r>
              <a:rPr lang="tr-TR" dirty="0" err="1"/>
              <a:t>Abdülhamîd</a:t>
            </a:r>
            <a:r>
              <a:rPr lang="tr-TR" dirty="0"/>
              <a:t> el-Kâtib'in </a:t>
            </a:r>
            <a:r>
              <a:rPr lang="tr-TR" dirty="0" err="1"/>
              <a:t>Pehlevîceden</a:t>
            </a:r>
            <a:r>
              <a:rPr lang="tr-TR" dirty="0"/>
              <a:t> bazı tercümeler yaptığı kaynaklarda kaydedilir. </a:t>
            </a:r>
          </a:p>
          <a:p>
            <a:endParaRPr lang="tr-TR" dirty="0"/>
          </a:p>
        </p:txBody>
      </p:sp>
    </p:spTree>
    <p:extLst>
      <p:ext uri="{BB962C8B-B14F-4D97-AF65-F5344CB8AC3E}">
        <p14:creationId xmlns:p14="http://schemas.microsoft.com/office/powerpoint/2010/main" val="4025775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9BF2DA-5E27-4C51-B0DA-E59228F8C5F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2CE1684-9390-4247-A722-087FF722D2C0}"/>
              </a:ext>
            </a:extLst>
          </p:cNvPr>
          <p:cNvSpPr>
            <a:spLocks noGrp="1"/>
          </p:cNvSpPr>
          <p:nvPr>
            <p:ph idx="1"/>
          </p:nvPr>
        </p:nvSpPr>
        <p:spPr/>
        <p:txBody>
          <a:bodyPr>
            <a:normAutofit fontScale="92500" lnSpcReduction="20000"/>
          </a:bodyPr>
          <a:lstStyle/>
          <a:p>
            <a:r>
              <a:rPr lang="tr-TR" dirty="0"/>
              <a:t>Son olarak adı geçen birkaç teşebbüs dışında, </a:t>
            </a:r>
            <a:r>
              <a:rPr lang="tr-TR" dirty="0" err="1"/>
              <a:t>Emevîler</a:t>
            </a:r>
            <a:r>
              <a:rPr lang="tr-TR" dirty="0"/>
              <a:t> döneminde </a:t>
            </a:r>
            <a:r>
              <a:rPr lang="tr-TR" b="1" dirty="0"/>
              <a:t>tıp, kimya ve astronomi</a:t>
            </a:r>
            <a:r>
              <a:rPr lang="tr-TR" dirty="0"/>
              <a:t> alanına inhisar eden tercüme faaliyetleri Abbasi halifelerinden Mansur döneminde genişleyerek </a:t>
            </a:r>
            <a:r>
              <a:rPr lang="tr-TR" b="1" dirty="0"/>
              <a:t>matematik, mantık ve metafizik</a:t>
            </a:r>
            <a:r>
              <a:rPr lang="tr-TR" dirty="0"/>
              <a:t> alanını da içine almıştır. </a:t>
            </a:r>
            <a:r>
              <a:rPr lang="tr-TR" dirty="0" err="1"/>
              <a:t>Pehlevîceden</a:t>
            </a:r>
            <a:r>
              <a:rPr lang="tr-TR" dirty="0"/>
              <a:t> Arapçaya tercüme yapanlar arasında en önemli yeri Abdullah b. el-Mukaffa' (</a:t>
            </a:r>
            <a:r>
              <a:rPr lang="tr-TR" b="1" dirty="0"/>
              <a:t> </a:t>
            </a:r>
            <a:r>
              <a:rPr lang="tr-TR" dirty="0" err="1"/>
              <a:t>İbnü'l</a:t>
            </a:r>
            <a:r>
              <a:rPr lang="tr-TR" dirty="0"/>
              <a:t>-Mukaffa') alır. Onun </a:t>
            </a:r>
            <a:r>
              <a:rPr lang="tr-TR" dirty="0" err="1"/>
              <a:t>Pehlevîceden</a:t>
            </a:r>
            <a:r>
              <a:rPr lang="tr-TR" dirty="0"/>
              <a:t> Arapçaya çevirerek yeni bir şekil verdiği </a:t>
            </a:r>
            <a:r>
              <a:rPr lang="tr-TR" i="1" dirty="0" err="1"/>
              <a:t>Kelile</a:t>
            </a:r>
            <a:r>
              <a:rPr lang="tr-TR" i="1" dirty="0"/>
              <a:t> ve </a:t>
            </a:r>
            <a:r>
              <a:rPr lang="tr-TR" i="1" dirty="0" err="1"/>
              <a:t>Dimne</a:t>
            </a:r>
            <a:r>
              <a:rPr lang="tr-TR" dirty="0"/>
              <a:t> Arap nesrinin en güzel örneklerinden biri olmuştur. </a:t>
            </a:r>
            <a:r>
              <a:rPr lang="tr-TR" dirty="0" err="1"/>
              <a:t>İbnü'l</a:t>
            </a:r>
            <a:r>
              <a:rPr lang="tr-TR" dirty="0"/>
              <a:t>-Mukaffa' ayrıca Mani, </a:t>
            </a:r>
            <a:r>
              <a:rPr lang="tr-TR" dirty="0" err="1"/>
              <a:t>İbn</a:t>
            </a:r>
            <a:r>
              <a:rPr lang="tr-TR" dirty="0"/>
              <a:t> </a:t>
            </a:r>
            <a:r>
              <a:rPr lang="tr-TR" dirty="0" err="1"/>
              <a:t>Deysan</a:t>
            </a:r>
            <a:r>
              <a:rPr lang="tr-TR" dirty="0"/>
              <a:t> ve </a:t>
            </a:r>
            <a:r>
              <a:rPr lang="tr-TR" dirty="0" err="1"/>
              <a:t>Markios'un</a:t>
            </a:r>
            <a:r>
              <a:rPr lang="tr-TR" dirty="0"/>
              <a:t> kitaplarıyla </a:t>
            </a:r>
            <a:r>
              <a:rPr lang="tr-TR" i="1" dirty="0" err="1"/>
              <a:t>Hüdaynâme</a:t>
            </a:r>
            <a:r>
              <a:rPr lang="tr-TR" dirty="0"/>
              <a:t>, </a:t>
            </a:r>
            <a:r>
              <a:rPr lang="tr-TR" i="1" dirty="0" err="1"/>
              <a:t>Kitâb</a:t>
            </a:r>
            <a:r>
              <a:rPr lang="tr-TR" i="1" dirty="0"/>
              <a:t>-ı </a:t>
            </a:r>
            <a:r>
              <a:rPr lang="tr-TR" i="1" dirty="0" err="1"/>
              <a:t>Mezdek</a:t>
            </a:r>
            <a:r>
              <a:rPr lang="tr-TR" dirty="0"/>
              <a:t>, </a:t>
            </a:r>
            <a:r>
              <a:rPr lang="tr-TR" i="1" dirty="0" err="1"/>
              <a:t>Kitâbü't-Tâc</a:t>
            </a:r>
            <a:r>
              <a:rPr lang="tr-TR" dirty="0"/>
              <a:t> ve </a:t>
            </a:r>
            <a:r>
              <a:rPr lang="tr-TR" i="1" dirty="0"/>
              <a:t>el-</a:t>
            </a:r>
            <a:r>
              <a:rPr lang="tr-TR" i="1" dirty="0" err="1"/>
              <a:t>Edebü'l</a:t>
            </a:r>
            <a:r>
              <a:rPr lang="tr-TR" i="1" dirty="0"/>
              <a:t>-</a:t>
            </a:r>
            <a:r>
              <a:rPr lang="tr-TR" i="1" dirty="0" err="1"/>
              <a:t>Kebîr</a:t>
            </a:r>
            <a:r>
              <a:rPr lang="tr-TR" dirty="0"/>
              <a:t> gibi eserleri Arapçaya çevirmiştir. </a:t>
            </a:r>
          </a:p>
          <a:p>
            <a:r>
              <a:rPr lang="tr-TR" dirty="0"/>
              <a:t>Halife Mansur ve </a:t>
            </a:r>
            <a:r>
              <a:rPr lang="tr-TR" dirty="0" err="1"/>
              <a:t>Bermekîler</a:t>
            </a:r>
            <a:r>
              <a:rPr lang="tr-TR" dirty="0"/>
              <a:t> devrinden itibaren </a:t>
            </a:r>
            <a:r>
              <a:rPr lang="tr-TR" b="1" dirty="0" err="1"/>
              <a:t>Cündişâpûr</a:t>
            </a:r>
            <a:r>
              <a:rPr lang="tr-TR" dirty="0"/>
              <a:t> akademisindeki </a:t>
            </a:r>
            <a:r>
              <a:rPr lang="tr-TR" dirty="0" err="1"/>
              <a:t>Süryânîler</a:t>
            </a:r>
            <a:r>
              <a:rPr lang="tr-TR" dirty="0"/>
              <a:t>, Hintliler, </a:t>
            </a:r>
            <a:r>
              <a:rPr lang="tr-TR" dirty="0" err="1"/>
              <a:t>Harrânîler</a:t>
            </a:r>
            <a:r>
              <a:rPr lang="tr-TR" dirty="0"/>
              <a:t> ve </a:t>
            </a:r>
            <a:r>
              <a:rPr lang="tr-TR" dirty="0" err="1"/>
              <a:t>Nabatîler</a:t>
            </a:r>
            <a:r>
              <a:rPr lang="tr-TR" dirty="0"/>
              <a:t> de tercüme faaliyetlerine katılmışlardır. Bazı kişilerin Hindistan'dan getirdikleri eserler, İranlı bilginlerin yardımıyla Arapçaya kazandırılmış olup, bunlar arasında </a:t>
            </a:r>
            <a:r>
              <a:rPr lang="tr-TR" i="1" dirty="0" err="1"/>
              <a:t>Sind-Hind</a:t>
            </a:r>
            <a:r>
              <a:rPr lang="tr-TR" dirty="0"/>
              <a:t> adıyla meşhur astronomi ve matematik kitabı vardır.</a:t>
            </a:r>
          </a:p>
          <a:p>
            <a:endParaRPr lang="tr-TR" dirty="0"/>
          </a:p>
        </p:txBody>
      </p:sp>
    </p:spTree>
    <p:extLst>
      <p:ext uri="{BB962C8B-B14F-4D97-AF65-F5344CB8AC3E}">
        <p14:creationId xmlns:p14="http://schemas.microsoft.com/office/powerpoint/2010/main" val="24997533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2527</Words>
  <Application>Microsoft Office PowerPoint</Application>
  <PresentationFormat>Geniş ekran</PresentationFormat>
  <Paragraphs>37</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İSLAM MEDENİYETİNİN KAYNAKLARI, GELİŞİM AŞAMALARI VE TEMEL ÖZELLİKLERİ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MEDENİYETİNİN KAYNAKLARI, GELİŞİM AŞAMALARI VE TEMEL ÖZELLİKLERİ</dc:title>
  <dc:creator>canan verep</dc:creator>
  <cp:lastModifiedBy>canan verep</cp:lastModifiedBy>
  <cp:revision>1</cp:revision>
  <dcterms:created xsi:type="dcterms:W3CDTF">2020-04-17T16:57:58Z</dcterms:created>
  <dcterms:modified xsi:type="dcterms:W3CDTF">2020-04-17T17:05:27Z</dcterms:modified>
</cp:coreProperties>
</file>