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0" y="1"/>
            <a:ext cx="9144000" cy="2769989"/>
          </a:xfrm>
          <a:prstGeom prst="rect">
            <a:avLst/>
          </a:prstGeom>
        </p:spPr>
        <p:txBody>
          <a:bodyPr wrap="square">
            <a:spAutoFit/>
          </a:bodyPr>
          <a:lstStyle/>
          <a:p>
            <a:pPr algn="ctr"/>
            <a:r>
              <a:rPr lang="tr-TR" sz="6000" b="1" dirty="0" err="1" smtClean="0">
                <a:solidFill>
                  <a:srgbClr val="7030A0"/>
                </a:solidFill>
                <a:latin typeface="Chiller" pitchFamily="82" charset="0"/>
                <a:cs typeface="Times New Roman" pitchFamily="18" charset="0"/>
              </a:rPr>
              <a:t>Etnofarmasi</a:t>
            </a:r>
            <a:r>
              <a:rPr lang="tr-TR" sz="6000" b="1" dirty="0" smtClean="0">
                <a:solidFill>
                  <a:srgbClr val="7030A0"/>
                </a:solidFill>
                <a:latin typeface="Chiller" pitchFamily="82" charset="0"/>
                <a:cs typeface="Times New Roman" pitchFamily="18" charset="0"/>
              </a:rPr>
              <a:t> ve Alternatif Tedavi Yöntemleri</a:t>
            </a:r>
            <a:r>
              <a:rPr lang="tr-TR" sz="5400" dirty="0" smtClean="0">
                <a:latin typeface="Times New Roman" pitchFamily="18" charset="0"/>
                <a:cs typeface="Times New Roman" pitchFamily="18" charset="0"/>
              </a:rPr>
              <a:t/>
            </a:r>
            <a:br>
              <a:rPr lang="tr-TR" sz="5400" dirty="0" smtClean="0">
                <a:latin typeface="Times New Roman" pitchFamily="18" charset="0"/>
                <a:cs typeface="Times New Roman" pitchFamily="18" charset="0"/>
              </a:rPr>
            </a:br>
            <a:endParaRPr lang="tr-TR" sz="5400" dirty="0">
              <a:latin typeface="Times New Roman" pitchFamily="18" charset="0"/>
              <a:cs typeface="Times New Roman" pitchFamily="18" charset="0"/>
            </a:endParaRPr>
          </a:p>
        </p:txBody>
      </p:sp>
      <p:sp>
        <p:nvSpPr>
          <p:cNvPr id="20483" name="Rectangle 3"/>
          <p:cNvSpPr>
            <a:spLocks noChangeArrowheads="1"/>
          </p:cNvSpPr>
          <p:nvPr/>
        </p:nvSpPr>
        <p:spPr bwMode="auto">
          <a:xfrm>
            <a:off x="0" y="5450330"/>
            <a:ext cx="9358282" cy="14157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5400" b="1" i="0" u="none" strike="noStrike" cap="none" normalizeH="0" baseline="0" dirty="0" smtClean="0">
                <a:ln>
                  <a:noFill/>
                </a:ln>
                <a:solidFill>
                  <a:srgbClr val="7030A0"/>
                </a:solidFill>
                <a:effectLst/>
                <a:latin typeface="Chiller" pitchFamily="82" charset="0"/>
                <a:ea typeface="Times New Roman" pitchFamily="18" charset="0"/>
              </a:rPr>
              <a:t>Prof. Dr. Ayşegül KÖROĞLU</a:t>
            </a:r>
            <a:endParaRPr kumimoji="0" lang="tr-TR" sz="5400" b="1" i="0" u="none" strike="noStrike" cap="none" normalizeH="0" baseline="0" dirty="0" smtClean="0">
              <a:ln>
                <a:noFill/>
              </a:ln>
              <a:solidFill>
                <a:srgbClr val="7030A0"/>
              </a:solidFill>
              <a:effectLst/>
              <a:latin typeface="Chiller" pitchFamily="8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3200" b="1" i="0" u="none" strike="noStrike" cap="none" normalizeH="0" baseline="0" smtClean="0">
                <a:ln>
                  <a:noFill/>
                </a:ln>
                <a:solidFill>
                  <a:srgbClr val="7030A0"/>
                </a:solidFill>
                <a:effectLst/>
                <a:latin typeface="Chiller" pitchFamily="82" charset="0"/>
                <a:ea typeface="Times New Roman" pitchFamily="18" charset="0"/>
              </a:rPr>
              <a:t>2015</a:t>
            </a:r>
            <a:endParaRPr kumimoji="0" lang="tr-TR" sz="3200" b="1" i="0" u="none" strike="noStrike" cap="none" normalizeH="0" baseline="0" dirty="0" smtClean="0">
              <a:ln>
                <a:noFill/>
              </a:ln>
              <a:solidFill>
                <a:srgbClr val="7030A0"/>
              </a:solidFill>
              <a:effectLst/>
              <a:latin typeface="Chiller" pitchFamily="82" charset="0"/>
            </a:endParaRPr>
          </a:p>
        </p:txBody>
      </p:sp>
      <p:pic>
        <p:nvPicPr>
          <p:cNvPr id="1026" name="Picture 2" descr="D:\Resimlerim\Bitki Resimlerim\mersin-2008\IMG_2546.JPG"/>
          <p:cNvPicPr>
            <a:picLocks noChangeAspect="1" noChangeArrowheads="1"/>
          </p:cNvPicPr>
          <p:nvPr/>
        </p:nvPicPr>
        <p:blipFill>
          <a:blip r:embed="rId2" cstate="print"/>
          <a:srcRect/>
          <a:stretch>
            <a:fillRect/>
          </a:stretch>
        </p:blipFill>
        <p:spPr bwMode="auto">
          <a:xfrm>
            <a:off x="2339751" y="1916832"/>
            <a:ext cx="4512139" cy="3384376"/>
          </a:xfrm>
          <a:prstGeom prst="rect">
            <a:avLst/>
          </a:prstGeom>
          <a:noFill/>
        </p:spPr>
      </p:pic>
    </p:spTree>
    <p:extLst>
      <p:ext uri="{BB962C8B-B14F-4D97-AF65-F5344CB8AC3E}">
        <p14:creationId xmlns:p14="http://schemas.microsoft.com/office/powerpoint/2010/main" val="357528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0"/>
            <a:ext cx="9144000" cy="6858000"/>
          </a:xfrm>
        </p:spPr>
        <p:txBody>
          <a:bodyPr>
            <a:normAutofit fontScale="70000" lnSpcReduction="20000"/>
          </a:bodyPr>
          <a:lstStyle/>
          <a:p>
            <a:pPr algn="just"/>
            <a:r>
              <a:rPr lang="tr-TR" dirty="0">
                <a:solidFill>
                  <a:schemeClr val="tx1"/>
                </a:solidFill>
                <a:latin typeface="Times New Roman" pitchFamily="18" charset="0"/>
                <a:cs typeface="Times New Roman" pitchFamily="18" charset="0"/>
              </a:rPr>
              <a:t>Hakkari’nin 40 km güneyinde, Kuzey Irak’ta arkeolojik bir alan olan ve M.Ö. 60 000 yıl öncesine tarihlenen </a:t>
            </a:r>
            <a:r>
              <a:rPr lang="tr-TR" dirty="0" err="1">
                <a:solidFill>
                  <a:schemeClr val="tx1"/>
                </a:solidFill>
                <a:latin typeface="Times New Roman" pitchFamily="18" charset="0"/>
                <a:cs typeface="Times New Roman" pitchFamily="18" charset="0"/>
              </a:rPr>
              <a:t>Neanderthal</a:t>
            </a:r>
            <a:r>
              <a:rPr lang="tr-TR" dirty="0">
                <a:solidFill>
                  <a:schemeClr val="tx1"/>
                </a:solidFill>
                <a:latin typeface="Times New Roman" pitchFamily="18" charset="0"/>
                <a:cs typeface="Times New Roman" pitchFamily="18" charset="0"/>
              </a:rPr>
              <a:t> insanının gömüldüğü </a:t>
            </a:r>
            <a:r>
              <a:rPr lang="tr-TR" dirty="0" err="1">
                <a:solidFill>
                  <a:schemeClr val="tx1"/>
                </a:solidFill>
                <a:latin typeface="Times New Roman" pitchFamily="18" charset="0"/>
                <a:cs typeface="Times New Roman" pitchFamily="18" charset="0"/>
              </a:rPr>
              <a:t>Şanidar</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Mağarasın’da</a:t>
            </a:r>
            <a:r>
              <a:rPr lang="tr-TR" dirty="0">
                <a:solidFill>
                  <a:schemeClr val="tx1"/>
                </a:solidFill>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muhtemelen </a:t>
            </a:r>
            <a:r>
              <a:rPr lang="tr-TR" dirty="0">
                <a:solidFill>
                  <a:schemeClr val="tx1"/>
                </a:solidFill>
                <a:latin typeface="Times New Roman" pitchFamily="18" charset="0"/>
                <a:cs typeface="Times New Roman" pitchFamily="18" charset="0"/>
              </a:rPr>
              <a:t>tıbbi amaçla kullanılan, çeşitli bitki türlerine ait polenler keşfedilmiştir. Bu bitki türleri:</a:t>
            </a:r>
          </a:p>
          <a:p>
            <a:r>
              <a:rPr lang="tr-TR"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Centaurea</a:t>
            </a:r>
            <a:r>
              <a:rPr lang="tr-TR" i="1"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solstitialis</a:t>
            </a:r>
            <a:r>
              <a:rPr lang="tr-TR" dirty="0">
                <a:solidFill>
                  <a:schemeClr val="tx1"/>
                </a:solidFill>
                <a:latin typeface="Times New Roman" pitchFamily="18" charset="0"/>
                <a:cs typeface="Times New Roman" pitchFamily="18" charset="0"/>
              </a:rPr>
              <a:t> L. (</a:t>
            </a:r>
            <a:r>
              <a:rPr lang="tr-TR" dirty="0" err="1">
                <a:solidFill>
                  <a:schemeClr val="tx1"/>
                </a:solidFill>
                <a:latin typeface="Times New Roman" pitchFamily="18" charset="0"/>
                <a:cs typeface="Times New Roman" pitchFamily="18" charset="0"/>
              </a:rPr>
              <a:t>Asteracea</a:t>
            </a:r>
            <a:r>
              <a:rPr lang="tr-TR" dirty="0">
                <a:solidFill>
                  <a:schemeClr val="tx1"/>
                </a:solidFill>
                <a:latin typeface="Times New Roman" pitchFamily="18" charset="0"/>
                <a:cs typeface="Times New Roman" pitchFamily="18" charset="0"/>
              </a:rPr>
              <a:t>)</a:t>
            </a:r>
          </a:p>
          <a:p>
            <a:r>
              <a:rPr lang="tr-TR"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Ephedra</a:t>
            </a:r>
            <a:r>
              <a:rPr lang="tr-TR" i="1"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altissima</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Ephedraceae</a:t>
            </a:r>
            <a:r>
              <a:rPr lang="tr-TR" dirty="0">
                <a:solidFill>
                  <a:schemeClr val="tx1"/>
                </a:solidFill>
                <a:latin typeface="Times New Roman" pitchFamily="18" charset="0"/>
                <a:cs typeface="Times New Roman" pitchFamily="18" charset="0"/>
              </a:rPr>
              <a:t>)</a:t>
            </a:r>
          </a:p>
          <a:p>
            <a:r>
              <a:rPr lang="tr-TR"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Achillea</a:t>
            </a:r>
            <a:r>
              <a:rPr lang="tr-TR" i="1"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sp</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Asteracea</a:t>
            </a:r>
            <a:r>
              <a:rPr lang="tr-TR" dirty="0">
                <a:solidFill>
                  <a:schemeClr val="tx1"/>
                </a:solidFill>
                <a:latin typeface="Times New Roman" pitchFamily="18" charset="0"/>
                <a:cs typeface="Times New Roman" pitchFamily="18" charset="0"/>
              </a:rPr>
              <a:t>)</a:t>
            </a:r>
          </a:p>
          <a:p>
            <a:r>
              <a:rPr lang="tr-TR"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Althea</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sp</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Malvaceae</a:t>
            </a:r>
            <a:r>
              <a:rPr lang="tr-TR" dirty="0">
                <a:solidFill>
                  <a:schemeClr val="tx1"/>
                </a:solidFill>
                <a:latin typeface="Times New Roman" pitchFamily="18" charset="0"/>
                <a:cs typeface="Times New Roman" pitchFamily="18" charset="0"/>
              </a:rPr>
              <a:t>)</a:t>
            </a:r>
          </a:p>
          <a:p>
            <a:r>
              <a:rPr lang="tr-TR"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Muscari</a:t>
            </a:r>
            <a:r>
              <a:rPr lang="tr-TR" i="1"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sp</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Liliaceae</a:t>
            </a:r>
            <a:r>
              <a:rPr lang="tr-TR" dirty="0">
                <a:solidFill>
                  <a:schemeClr val="tx1"/>
                </a:solidFill>
                <a:latin typeface="Times New Roman" pitchFamily="18" charset="0"/>
                <a:cs typeface="Times New Roman" pitchFamily="18" charset="0"/>
              </a:rPr>
              <a:t>)</a:t>
            </a:r>
          </a:p>
          <a:p>
            <a:r>
              <a:rPr lang="tr-TR" dirty="0">
                <a:solidFill>
                  <a:schemeClr val="tx1"/>
                </a:solidFill>
                <a:latin typeface="Times New Roman" pitchFamily="18" charset="0"/>
                <a:cs typeface="Times New Roman" pitchFamily="18" charset="0"/>
              </a:rPr>
              <a:t>	</a:t>
            </a:r>
            <a:r>
              <a:rPr lang="tr-TR" i="1" dirty="0" err="1">
                <a:solidFill>
                  <a:schemeClr val="tx1"/>
                </a:solidFill>
                <a:latin typeface="Times New Roman" pitchFamily="18" charset="0"/>
                <a:cs typeface="Times New Roman" pitchFamily="18" charset="0"/>
              </a:rPr>
              <a:t>Senecio</a:t>
            </a:r>
            <a:r>
              <a:rPr lang="tr-TR" i="1"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sp</a:t>
            </a:r>
            <a:r>
              <a:rPr lang="tr-TR" dirty="0">
                <a:solidFill>
                  <a:schemeClr val="tx1"/>
                </a:solidFill>
                <a:latin typeface="Times New Roman" pitchFamily="18" charset="0"/>
                <a:cs typeface="Times New Roman" pitchFamily="18" charset="0"/>
              </a:rPr>
              <a:t>. (</a:t>
            </a:r>
            <a:r>
              <a:rPr lang="tr-TR" dirty="0" err="1">
                <a:solidFill>
                  <a:schemeClr val="tx1"/>
                </a:solidFill>
                <a:latin typeface="Times New Roman" pitchFamily="18" charset="0"/>
                <a:cs typeface="Times New Roman" pitchFamily="18" charset="0"/>
              </a:rPr>
              <a:t>Asteracea</a:t>
            </a:r>
            <a:r>
              <a:rPr lang="tr-TR" dirty="0" smtClean="0">
                <a:solidFill>
                  <a:schemeClr val="tx1"/>
                </a:solidFill>
                <a:latin typeface="Times New Roman" pitchFamily="18" charset="0"/>
                <a:cs typeface="Times New Roman" pitchFamily="18" charset="0"/>
              </a:rPr>
              <a:t>)</a:t>
            </a:r>
          </a:p>
          <a:p>
            <a:pPr algn="just"/>
            <a:r>
              <a:rPr lang="tr-TR" dirty="0" smtClean="0">
                <a:solidFill>
                  <a:schemeClr val="tx1"/>
                </a:solidFill>
                <a:latin typeface="Times New Roman" pitchFamily="18" charset="0"/>
                <a:cs typeface="Times New Roman" pitchFamily="18" charset="0"/>
              </a:rPr>
              <a:t>Bu </a:t>
            </a:r>
            <a:r>
              <a:rPr lang="tr-TR" dirty="0">
                <a:solidFill>
                  <a:schemeClr val="tx1"/>
                </a:solidFill>
                <a:latin typeface="Times New Roman" pitchFamily="18" charset="0"/>
                <a:cs typeface="Times New Roman" pitchFamily="18" charset="0"/>
              </a:rPr>
              <a:t>bitkiler, </a:t>
            </a:r>
            <a:r>
              <a:rPr lang="tr-TR" dirty="0" err="1">
                <a:solidFill>
                  <a:schemeClr val="tx1"/>
                </a:solidFill>
                <a:latin typeface="Times New Roman" pitchFamily="18" charset="0"/>
                <a:cs typeface="Times New Roman" pitchFamily="18" charset="0"/>
              </a:rPr>
              <a:t>Şanidar</a:t>
            </a:r>
            <a:r>
              <a:rPr lang="tr-TR" dirty="0">
                <a:solidFill>
                  <a:schemeClr val="tx1"/>
                </a:solidFill>
                <a:latin typeface="Times New Roman" pitchFamily="18" charset="0"/>
                <a:cs typeface="Times New Roman" pitchFamily="18" charset="0"/>
              </a:rPr>
              <a:t> insanlarının kültüründe muhtemelen önemli bir yer tutuyordu. Bu türlerden hazırlanan bir yatak üzerinde ölü sonsuz yolculuğuna uğurlanmıştı. Civanperçemi ve gülhatmi gibi çiçeklerin atkuyruğu dallarıyla örülmesiyle oluşturulan bu yatağın rengarenk ve simgesel bir görünüm sergilemesi gerekiyordu; çünkü çiçekler yalnızca görünüşleri nedeniyle değil, aynı zamanda iyileştirici özellikleri nedeniyle de seçilmişlerdi. </a:t>
            </a:r>
            <a:r>
              <a:rPr lang="tr-TR" smtClean="0">
                <a:solidFill>
                  <a:schemeClr val="tx1"/>
                </a:solidFill>
                <a:latin typeface="Times New Roman" pitchFamily="18" charset="0"/>
                <a:cs typeface="Times New Roman" pitchFamily="18" charset="0"/>
              </a:rPr>
              <a:t>Elbette ki </a:t>
            </a:r>
            <a:r>
              <a:rPr lang="tr-TR" dirty="0">
                <a:solidFill>
                  <a:schemeClr val="tx1"/>
                </a:solidFill>
                <a:latin typeface="Times New Roman" pitchFamily="18" charset="0"/>
                <a:cs typeface="Times New Roman" pitchFamily="18" charset="0"/>
              </a:rPr>
              <a:t>bu bitkilerin tıbbi amaçla kullanıldıkları kesin olarak söylenemez fakat elde edilen bulgular, günümüzde de bu türlerin bölge halkı ve diğer yerel kültürler tarafından tıbbi amaçla kullanılmakta olması nedeniyle dikkat çekicidir. </a:t>
            </a:r>
            <a:r>
              <a:rPr lang="tr-TR" dirty="0" err="1">
                <a:solidFill>
                  <a:schemeClr val="tx1"/>
                </a:solidFill>
                <a:latin typeface="Times New Roman" pitchFamily="18" charset="0"/>
                <a:cs typeface="Times New Roman" pitchFamily="18" charset="0"/>
              </a:rPr>
              <a:t>Neanderthal</a:t>
            </a:r>
            <a:r>
              <a:rPr lang="tr-TR" dirty="0">
                <a:solidFill>
                  <a:schemeClr val="tx1"/>
                </a:solidFill>
                <a:latin typeface="Times New Roman" pitchFamily="18" charset="0"/>
                <a:cs typeface="Times New Roman" pitchFamily="18" charset="0"/>
              </a:rPr>
              <a:t> insanı için bu bitkiler önemliydi ve </a:t>
            </a:r>
            <a:r>
              <a:rPr lang="tr-TR" b="1" dirty="0" err="1">
                <a:solidFill>
                  <a:srgbClr val="7030A0"/>
                </a:solidFill>
                <a:latin typeface="Comic Sans MS" pitchFamily="66" charset="0"/>
                <a:cs typeface="Times New Roman" pitchFamily="18" charset="0"/>
              </a:rPr>
              <a:t>Şanidar</a:t>
            </a:r>
            <a:r>
              <a:rPr lang="tr-TR" b="1" dirty="0">
                <a:solidFill>
                  <a:srgbClr val="7030A0"/>
                </a:solidFill>
                <a:latin typeface="Comic Sans MS" pitchFamily="66" charset="0"/>
                <a:cs typeface="Times New Roman" pitchFamily="18" charset="0"/>
              </a:rPr>
              <a:t> Mağarası bulguları geleneksel bitki kullanımı konusunda elde edilen ilk kayıtlar olması açısından da önemlidir. </a:t>
            </a:r>
          </a:p>
          <a:p>
            <a:endParaRPr lang="tr-TR" dirty="0"/>
          </a:p>
        </p:txBody>
      </p:sp>
    </p:spTree>
    <p:extLst>
      <p:ext uri="{BB962C8B-B14F-4D97-AF65-F5344CB8AC3E}">
        <p14:creationId xmlns:p14="http://schemas.microsoft.com/office/powerpoint/2010/main" val="480296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715148"/>
          </a:xfrm>
        </p:spPr>
        <p:txBody>
          <a:bodyPr>
            <a:normAutofit lnSpcReduction="10000"/>
          </a:bodyPr>
          <a:lstStyle/>
          <a:p>
            <a:pPr algn="just"/>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kelimesinin kökü olan </a:t>
            </a:r>
            <a:endParaRPr lang="tr-TR" dirty="0" smtClean="0">
              <a:latin typeface="Times New Roman" pitchFamily="18" charset="0"/>
              <a:cs typeface="Times New Roman" pitchFamily="18" charset="0"/>
            </a:endParaRPr>
          </a:p>
          <a:p>
            <a:pPr algn="just"/>
            <a:r>
              <a:rPr lang="tr-TR" b="1" dirty="0" err="1" smtClean="0">
                <a:solidFill>
                  <a:srgbClr val="7030A0"/>
                </a:solidFill>
                <a:latin typeface="Times New Roman" pitchFamily="18" charset="0"/>
                <a:cs typeface="Times New Roman" pitchFamily="18" charset="0"/>
              </a:rPr>
              <a:t>etno</a:t>
            </a:r>
            <a:r>
              <a:rPr lang="tr-TR" b="1" dirty="0" smtClean="0">
                <a:solidFill>
                  <a:srgbClr val="7030A0"/>
                </a:solidFill>
                <a:latin typeface="Times New Roman" pitchFamily="18" charset="0"/>
                <a:cs typeface="Times New Roman" pitchFamily="18" charset="0"/>
              </a:rPr>
              <a:t>- </a:t>
            </a:r>
            <a:r>
              <a:rPr lang="tr-TR" dirty="0">
                <a:latin typeface="Times New Roman" pitchFamily="18" charset="0"/>
                <a:cs typeface="Times New Roman" pitchFamily="18" charset="0"/>
              </a:rPr>
              <a:t>insanların çalışılması, </a:t>
            </a:r>
            <a:endParaRPr lang="tr-TR" dirty="0" smtClean="0">
              <a:latin typeface="Times New Roman" pitchFamily="18" charset="0"/>
              <a:cs typeface="Times New Roman" pitchFamily="18" charset="0"/>
            </a:endParaRPr>
          </a:p>
          <a:p>
            <a:pPr algn="just"/>
            <a:r>
              <a:rPr lang="tr-TR" b="1" dirty="0" smtClean="0">
                <a:solidFill>
                  <a:srgbClr val="7030A0"/>
                </a:solidFill>
                <a:latin typeface="Times New Roman" pitchFamily="18" charset="0"/>
                <a:cs typeface="Times New Roman" pitchFamily="18" charset="0"/>
              </a:rPr>
              <a:t>botanik</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de bitkilerin çalışılması ya da bitki bilimi anlamına gelir. </a:t>
            </a:r>
            <a:endParaRPr lang="tr-TR" dirty="0" smtClean="0">
              <a:latin typeface="Times New Roman" pitchFamily="18" charset="0"/>
              <a:cs typeface="Times New Roman" pitchFamily="18" charset="0"/>
            </a:endParaRPr>
          </a:p>
          <a:p>
            <a:pPr algn="just"/>
            <a:r>
              <a:rPr lang="tr-TR" b="1" i="1" dirty="0" err="1" smtClean="0">
                <a:solidFill>
                  <a:srgbClr val="7030A0"/>
                </a:solidFill>
                <a:latin typeface="Times New Roman" pitchFamily="18" charset="0"/>
                <a:cs typeface="Times New Roman" pitchFamily="18" charset="0"/>
              </a:rPr>
              <a:t>Etnobotanik</a:t>
            </a:r>
            <a:r>
              <a:rPr lang="tr-TR" dirty="0">
                <a:latin typeface="Times New Roman" pitchFamily="18" charset="0"/>
                <a:cs typeface="Times New Roman" pitchFamily="18" charset="0"/>
              </a:rPr>
              <a:t>, geniş anlamda, farklı insan topluluklarındaki bitki-insan ilişkilerini ifade </a:t>
            </a:r>
            <a:r>
              <a:rPr lang="tr-TR" dirty="0" smtClean="0">
                <a:latin typeface="Times New Roman" pitchFamily="18" charset="0"/>
                <a:cs typeface="Times New Roman" pitchFamily="18" charset="0"/>
              </a:rPr>
              <a:t>etmektedir. </a:t>
            </a:r>
          </a:p>
          <a:p>
            <a:pPr algn="just"/>
            <a:r>
              <a:rPr lang="tr-TR" dirty="0" err="1" smtClean="0">
                <a:latin typeface="Times New Roman" pitchFamily="18" charset="0"/>
                <a:cs typeface="Times New Roman" pitchFamily="18" charset="0"/>
              </a:rPr>
              <a:t>Etnobotanik</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terimi, ilk kez 1896 yılında, Amerikalı bir botanikçi olan John W. </a:t>
            </a:r>
            <a:r>
              <a:rPr lang="tr-TR" dirty="0" err="1">
                <a:latin typeface="Times New Roman" pitchFamily="18" charset="0"/>
                <a:cs typeface="Times New Roman" pitchFamily="18" charset="0"/>
              </a:rPr>
              <a:t>Harshberger</a:t>
            </a:r>
            <a:r>
              <a:rPr lang="tr-TR" dirty="0">
                <a:latin typeface="Times New Roman" pitchFamily="18" charset="0"/>
                <a:cs typeface="Times New Roman" pitchFamily="18" charset="0"/>
              </a:rPr>
              <a:t> tarafından kullanılmaya başlanmış olup, basitçe “</a:t>
            </a:r>
            <a:r>
              <a:rPr lang="tr-TR" b="1" i="1" dirty="0">
                <a:solidFill>
                  <a:srgbClr val="CC0099"/>
                </a:solidFill>
                <a:latin typeface="Times New Roman" pitchFamily="18" charset="0"/>
                <a:cs typeface="Times New Roman" pitchFamily="18" charset="0"/>
              </a:rPr>
              <a:t>bitkilerin yerel halk tarafından kullanımı</a:t>
            </a:r>
            <a:r>
              <a:rPr lang="tr-TR" dirty="0">
                <a:latin typeface="Times New Roman" pitchFamily="18" charset="0"/>
                <a:cs typeface="Times New Roman" pitchFamily="18" charset="0"/>
              </a:rPr>
              <a:t>” olarak tanımlanmıştır. Ayrıca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teriminin ilk geçtiği yer olan, </a:t>
            </a:r>
            <a:r>
              <a:rPr lang="tr-TR" dirty="0" err="1">
                <a:latin typeface="Times New Roman" pitchFamily="18" charset="0"/>
                <a:cs typeface="Times New Roman" pitchFamily="18" charset="0"/>
              </a:rPr>
              <a:t>Harshberger’in</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The</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Purposes</a:t>
            </a:r>
            <a:r>
              <a:rPr lang="tr-TR" i="1" dirty="0">
                <a:latin typeface="Times New Roman" pitchFamily="18" charset="0"/>
                <a:cs typeface="Times New Roman" pitchFamily="18" charset="0"/>
              </a:rPr>
              <a:t> of </a:t>
            </a:r>
            <a:r>
              <a:rPr lang="tr-TR" i="1" dirty="0" err="1">
                <a:latin typeface="Times New Roman" pitchFamily="18" charset="0"/>
                <a:cs typeface="Times New Roman" pitchFamily="18" charset="0"/>
              </a:rPr>
              <a:t>Etnobotany</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adlı eseri bu konuda bilinen ilk yayındır. </a:t>
            </a:r>
          </a:p>
        </p:txBody>
      </p:sp>
    </p:spTree>
    <p:extLst>
      <p:ext uri="{BB962C8B-B14F-4D97-AF65-F5344CB8AC3E}">
        <p14:creationId xmlns:p14="http://schemas.microsoft.com/office/powerpoint/2010/main" val="3810758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lnSpcReduction="10000"/>
          </a:bodyPr>
          <a:lstStyle/>
          <a:p>
            <a:pPr algn="just"/>
            <a:r>
              <a:rPr lang="tr-TR" dirty="0">
                <a:latin typeface="Times New Roman" pitchFamily="18" charset="0"/>
                <a:cs typeface="Times New Roman" pitchFamily="18" charset="0"/>
              </a:rPr>
              <a:t>Çalışmalar sadece </a:t>
            </a:r>
            <a:r>
              <a:rPr lang="tr-TR" b="1" dirty="0">
                <a:solidFill>
                  <a:srgbClr val="7030A0"/>
                </a:solidFill>
                <a:latin typeface="Times New Roman" pitchFamily="18" charset="0"/>
                <a:cs typeface="Times New Roman" pitchFamily="18" charset="0"/>
              </a:rPr>
              <a:t>tıbbi bitkiler </a:t>
            </a:r>
            <a:r>
              <a:rPr lang="tr-TR" dirty="0">
                <a:latin typeface="Times New Roman" pitchFamily="18" charset="0"/>
                <a:cs typeface="Times New Roman" pitchFamily="18" charset="0"/>
              </a:rPr>
              <a:t>üzerinde odaklanmamış, aynı zamanda doğadan elde edilen gıda,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lif </a:t>
            </a:r>
            <a:r>
              <a:rPr lang="tr-TR" dirty="0">
                <a:latin typeface="Times New Roman" pitchFamily="18" charset="0"/>
                <a:cs typeface="Times New Roman" pitchFamily="18" charset="0"/>
              </a:rPr>
              <a:t>bitkileri,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yağ </a:t>
            </a:r>
            <a:r>
              <a:rPr lang="tr-TR" dirty="0">
                <a:latin typeface="Times New Roman" pitchFamily="18" charset="0"/>
                <a:cs typeface="Times New Roman" pitchFamily="18" charset="0"/>
              </a:rPr>
              <a:t>bitkileri,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zehirli </a:t>
            </a:r>
            <a:r>
              <a:rPr lang="tr-TR" dirty="0">
                <a:latin typeface="Times New Roman" pitchFamily="18" charset="0"/>
                <a:cs typeface="Times New Roman" pitchFamily="18" charset="0"/>
              </a:rPr>
              <a:t>bitkiler,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ev</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kayık </a:t>
            </a:r>
            <a:r>
              <a:rPr lang="tr-TR" dirty="0">
                <a:latin typeface="Times New Roman" pitchFamily="18" charset="0"/>
                <a:cs typeface="Times New Roman" pitchFamily="18" charset="0"/>
              </a:rPr>
              <a:t>vb. inşasında kullanılan bitkiler,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boya </a:t>
            </a:r>
            <a:r>
              <a:rPr lang="tr-TR" dirty="0">
                <a:latin typeface="Times New Roman" pitchFamily="18" charset="0"/>
                <a:cs typeface="Times New Roman" pitchFamily="18" charset="0"/>
              </a:rPr>
              <a:t>bitkileri,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süslemecilikte</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dini </a:t>
            </a:r>
            <a:r>
              <a:rPr lang="tr-TR" dirty="0">
                <a:latin typeface="Times New Roman" pitchFamily="18" charset="0"/>
                <a:cs typeface="Times New Roman" pitchFamily="18" charset="0"/>
              </a:rPr>
              <a:t>ayinlerde kullanılan bütün bitkileri de içermiştir. Bu nedenle konu hakkında çalışan her</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kesim bu bilim dalına yeni bir teknik ve bilgi katmıştır. </a:t>
            </a:r>
          </a:p>
        </p:txBody>
      </p:sp>
    </p:spTree>
    <p:extLst>
      <p:ext uri="{BB962C8B-B14F-4D97-AF65-F5344CB8AC3E}">
        <p14:creationId xmlns:p14="http://schemas.microsoft.com/office/powerpoint/2010/main" val="385604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14290"/>
            <a:ext cx="9144000" cy="6643710"/>
          </a:xfrm>
        </p:spPr>
        <p:txBody>
          <a:bodyPr>
            <a:normAutofit fontScale="92500" lnSpcReduction="10000"/>
          </a:bodyPr>
          <a:lstStyle/>
          <a:p>
            <a:pPr algn="just"/>
            <a:r>
              <a:rPr lang="tr-TR" dirty="0"/>
              <a:t>Yapılan birçok çalışmadan sonra, 1993’te Yen, bu tanımı tekrar gözden geçirmiş ve tam olmasa da yeni bir </a:t>
            </a:r>
            <a:r>
              <a:rPr lang="tr-TR" dirty="0" err="1"/>
              <a:t>etnobotanik</a:t>
            </a:r>
            <a:r>
              <a:rPr lang="tr-TR" dirty="0"/>
              <a:t> tanımı ortaya koymuştur. Yen’e göre </a:t>
            </a:r>
            <a:r>
              <a:rPr lang="tr-TR" dirty="0" err="1"/>
              <a:t>etnobotanik</a:t>
            </a:r>
            <a:r>
              <a:rPr lang="tr-TR" dirty="0"/>
              <a:t>,  “bitkiler ve yerli halk arasındaki her türlü karşılıklı ilişkidir”. Ancak biz bugün </a:t>
            </a:r>
            <a:r>
              <a:rPr lang="tr-TR" dirty="0" err="1"/>
              <a:t>etnobotanik</a:t>
            </a:r>
            <a:r>
              <a:rPr lang="tr-TR" dirty="0"/>
              <a:t> için geniş anlamda “</a:t>
            </a:r>
            <a:r>
              <a:rPr lang="tr-TR" b="1" dirty="0">
                <a:solidFill>
                  <a:srgbClr val="7030A0"/>
                </a:solidFill>
                <a:latin typeface="Comic Sans MS" pitchFamily="66" charset="0"/>
              </a:rPr>
              <a:t>evrim süreci içinde insan-bitki ilişkileri</a:t>
            </a:r>
            <a:r>
              <a:rPr lang="tr-TR" dirty="0"/>
              <a:t>” diyebiliriz. Daha dar anlamda ise “</a:t>
            </a:r>
            <a:r>
              <a:rPr lang="tr-TR" b="1" dirty="0">
                <a:solidFill>
                  <a:srgbClr val="CC0099"/>
                </a:solidFill>
              </a:rPr>
              <a:t>bir yörede yaşayan halkın, yakın çevresinde bulunan bitkilerden çeşitli gereksinimlerini karşılamak üzere yararlanma bilgisi ve bitkiler üzerine etkileri</a:t>
            </a:r>
            <a:r>
              <a:rPr lang="tr-TR" dirty="0"/>
              <a:t>” olarak özetleyebiliriz. Günümüzde sadece bitkilerin niçin kullanıldığı değil, aynı zamanda bitkilerin yetiştiği ortam şartlarının belirlenmesi konularına da odaklanmış olan </a:t>
            </a:r>
            <a:r>
              <a:rPr lang="tr-TR" dirty="0" err="1"/>
              <a:t>etnobotanik</a:t>
            </a:r>
            <a:r>
              <a:rPr lang="tr-TR" dirty="0"/>
              <a:t> terimi, sürekli tanımlanmaktadır ve tanımı üzerinde kesin bir fikir birliği yoktur </a:t>
            </a:r>
          </a:p>
        </p:txBody>
      </p:sp>
    </p:spTree>
    <p:extLst>
      <p:ext uri="{BB962C8B-B14F-4D97-AF65-F5344CB8AC3E}">
        <p14:creationId xmlns:p14="http://schemas.microsoft.com/office/powerpoint/2010/main" val="2343012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77500" lnSpcReduction="20000"/>
          </a:bodyPr>
          <a:lstStyle/>
          <a:p>
            <a:pPr algn="just"/>
            <a:r>
              <a:rPr lang="tr-TR" b="1" i="1" dirty="0" err="1">
                <a:solidFill>
                  <a:srgbClr val="CC0099"/>
                </a:solidFill>
              </a:rPr>
              <a:t>Etnobotaniğin</a:t>
            </a:r>
            <a:r>
              <a:rPr lang="tr-TR" b="1" i="1" dirty="0">
                <a:solidFill>
                  <a:srgbClr val="CC0099"/>
                </a:solidFill>
              </a:rPr>
              <a:t> ortaya çıkışında, çeşitli hastalıkların tedavi edilmesi amacıyla binlerce yıldan beri tıbbi bitkilerin kullanılması büyük rol oynamıştır. </a:t>
            </a:r>
            <a:r>
              <a:rPr lang="tr-TR" dirty="0"/>
              <a:t>Eski çağlardan günümüze gelen </a:t>
            </a:r>
            <a:r>
              <a:rPr lang="tr-TR" dirty="0" err="1"/>
              <a:t>etnobotanik</a:t>
            </a:r>
            <a:r>
              <a:rPr lang="tr-TR" dirty="0"/>
              <a:t> kitapları veya belgeleri tıbbi bitkilerin kullanımı üzerinedir. Örneğin Hitit yazıtlarında, Mısır papirüslerinde, ilkçağlardan kalan kitaplarda hep tıbbi bitkilerin yerel adları ve kullanım şekilleri verilmiştir</a:t>
            </a:r>
            <a:r>
              <a:rPr lang="tr-TR" dirty="0" smtClean="0"/>
              <a:t>.</a:t>
            </a:r>
          </a:p>
          <a:p>
            <a:pPr algn="just"/>
            <a:r>
              <a:rPr lang="tr-TR" dirty="0" smtClean="0">
                <a:latin typeface="Times New Roman" pitchFamily="18" charset="0"/>
                <a:cs typeface="Times New Roman" pitchFamily="18" charset="0"/>
              </a:rPr>
              <a:t>Yine “Botanik Bahçeleri”nin kurulmasında da bitkilerin tıbbi amaçla kullanılmasının büyük önemi vardır. İtalya’nın </a:t>
            </a:r>
            <a:r>
              <a:rPr lang="tr-TR" dirty="0" err="1" smtClean="0">
                <a:latin typeface="Times New Roman" pitchFamily="18" charset="0"/>
                <a:cs typeface="Times New Roman" pitchFamily="18" charset="0"/>
              </a:rPr>
              <a:t>Padova</a:t>
            </a:r>
            <a:r>
              <a:rPr lang="tr-TR" dirty="0" smtClean="0">
                <a:latin typeface="Times New Roman" pitchFamily="18" charset="0"/>
                <a:cs typeface="Times New Roman" pitchFamily="18" charset="0"/>
              </a:rPr>
              <a:t> kentinde “</a:t>
            </a:r>
            <a:r>
              <a:rPr lang="tr-TR" dirty="0" err="1" smtClean="0">
                <a:latin typeface="Times New Roman" pitchFamily="18" charset="0"/>
                <a:cs typeface="Times New Roman" pitchFamily="18" charset="0"/>
              </a:rPr>
              <a:t>Padova</a:t>
            </a:r>
            <a:r>
              <a:rPr lang="tr-TR" dirty="0" smtClean="0">
                <a:latin typeface="Times New Roman" pitchFamily="18" charset="0"/>
                <a:cs typeface="Times New Roman" pitchFamily="18" charset="0"/>
              </a:rPr>
              <a:t> Botanik Bahçesi” içerisinde yer alan “Tıbbi Bitkiler Bahçesi” bu konudaki en önemli örneklerden birisidir. 1545 yılında doğal ve egzotik tıbbi bitkilere yer verilen bahçe, </a:t>
            </a:r>
            <a:r>
              <a:rPr lang="tr-TR" dirty="0" err="1" smtClean="0">
                <a:latin typeface="Times New Roman" pitchFamily="18" charset="0"/>
                <a:cs typeface="Times New Roman" pitchFamily="18" charset="0"/>
              </a:rPr>
              <a:t>Padova</a:t>
            </a:r>
            <a:r>
              <a:rPr lang="tr-TR" dirty="0" smtClean="0">
                <a:latin typeface="Times New Roman" pitchFamily="18" charset="0"/>
                <a:cs typeface="Times New Roman" pitchFamily="18" charset="0"/>
              </a:rPr>
              <a:t> Üniversitesi’nde bu konudaki çalışmalara ve eğitime öncü olmuştur. 16. yüzyılda </a:t>
            </a:r>
            <a:r>
              <a:rPr lang="tr-TR" dirty="0" err="1" smtClean="0">
                <a:latin typeface="Times New Roman" pitchFamily="18" charset="0"/>
                <a:cs typeface="Times New Roman" pitchFamily="18" charset="0"/>
              </a:rPr>
              <a:t>Padova</a:t>
            </a:r>
            <a:r>
              <a:rPr lang="tr-TR" dirty="0" smtClean="0">
                <a:latin typeface="Times New Roman" pitchFamily="18" charset="0"/>
                <a:cs typeface="Times New Roman" pitchFamily="18" charset="0"/>
              </a:rPr>
              <a:t> Botanik Bahçesi İtalya ve Avrupa kentlerinde bilim dünyasında etkili olmuş, İtalya ve Avrupa’nın diğer üniversitelerinden gelen öğrenci ve araştırmacılara esin kaynağı olarak yeni tıbbi bitki bahçelerinin oluşumunu sağlamıştır. Bu nedenle bahçe dünyadaki botanik bahçelerinin anası olarak adlandırılır. Aralık 1997 tarihinde UNESCO söz konusu botanik bahçesini Dünya Miras listesine dâhil etmiştir.</a:t>
            </a:r>
            <a:endParaRPr lang="tr-TR" dirty="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 </a:t>
            </a:r>
          </a:p>
        </p:txBody>
      </p:sp>
    </p:spTree>
    <p:extLst>
      <p:ext uri="{BB962C8B-B14F-4D97-AF65-F5344CB8AC3E}">
        <p14:creationId xmlns:p14="http://schemas.microsoft.com/office/powerpoint/2010/main" val="2335360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481</Words>
  <Application>Microsoft Office PowerPoint</Application>
  <PresentationFormat>Ekran Gösterisi (4:3)</PresentationFormat>
  <Paragraphs>29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2018-06-08T11:46:19Z</dcterms:created>
  <dcterms:modified xsi:type="dcterms:W3CDTF">2018-06-08T11:46:40Z</dcterms:modified>
</cp:coreProperties>
</file>