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İkizkenar Üçgen"/>
          <p:cNvSpPr/>
          <p:nvPr/>
        </p:nvSpPr>
        <p:spPr>
          <a:xfrm rot="16200000">
            <a:off x="10387963" y="5038579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720726" y="776289"/>
            <a:ext cx="10750549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720726" y="2250280"/>
            <a:ext cx="10750549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>
          <a:xfrm>
            <a:off x="1828800" y="6012657"/>
            <a:ext cx="77216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>
          <a:xfrm>
            <a:off x="1828800" y="5650705"/>
            <a:ext cx="77216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189663" y="5752308"/>
            <a:ext cx="67056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8020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677494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9042400" y="381000"/>
            <a:ext cx="2540000" cy="5486400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381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32075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609600" y="1882808"/>
            <a:ext cx="10972800" cy="4572000"/>
          </a:xfrm>
        </p:spPr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048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919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Dik Üçgen"/>
          <p:cNvSpPr/>
          <p:nvPr/>
        </p:nvSpPr>
        <p:spPr>
          <a:xfrm flipV="1">
            <a:off x="9379" y="7035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İkizkenar Üçgen"/>
          <p:cNvSpPr/>
          <p:nvPr/>
        </p:nvSpPr>
        <p:spPr>
          <a:xfrm rot="5400000" flipV="1">
            <a:off x="10387963" y="93786"/>
            <a:ext cx="1892949" cy="1725637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>
          <a:xfrm>
            <a:off x="9274176" y="6477000"/>
            <a:ext cx="2844800" cy="3048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3492501" y="6480970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68075" y="809625"/>
            <a:ext cx="670560" cy="300831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10 Düz Bağlayıcı"/>
          <p:cNvCxnSpPr/>
          <p:nvPr/>
        </p:nvCxnSpPr>
        <p:spPr>
          <a:xfrm rot="10800000">
            <a:off x="8625059" y="9381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Düz Bağlayıcı"/>
          <p:cNvCxnSpPr/>
          <p:nvPr/>
        </p:nvCxnSpPr>
        <p:spPr>
          <a:xfrm flipV="1"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8000" y="271465"/>
            <a:ext cx="9652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08000" y="1633536"/>
            <a:ext cx="51816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</p:spTree>
    <p:extLst>
      <p:ext uri="{BB962C8B-B14F-4D97-AF65-F5344CB8AC3E}">
        <p14:creationId xmlns:p14="http://schemas.microsoft.com/office/powerpoint/2010/main" val="249697405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609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197600" y="1722438"/>
            <a:ext cx="53848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0075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756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30931" y="290732"/>
            <a:ext cx="14224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1820008" y="290732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1820008" y="3427124"/>
            <a:ext cx="774699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2696307" y="290732"/>
            <a:ext cx="9144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2696307" y="3427124"/>
            <a:ext cx="9144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0736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0969"/>
            <a:ext cx="5681472" cy="301752"/>
          </a:xfrm>
        </p:spPr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3096"/>
            <a:ext cx="670560" cy="301752"/>
          </a:xfrm>
        </p:spPr>
        <p:txBody>
          <a:bodyPr/>
          <a:lstStyle>
            <a:lvl1pPr algn="ctr">
              <a:defRPr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461827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2252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>
          <a:xfrm>
            <a:off x="6388608" y="6480969"/>
            <a:ext cx="2844800" cy="301752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>
          <a:xfrm>
            <a:off x="609600" y="6481891"/>
            <a:ext cx="5680075" cy="300831"/>
          </a:xfrm>
        </p:spPr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119360" y="6480969"/>
            <a:ext cx="670560" cy="301752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7614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367664"/>
            <a:ext cx="12192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1514475" y="367664"/>
            <a:ext cx="32512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4868333" y="320040"/>
            <a:ext cx="7034784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371968" y="6556248"/>
            <a:ext cx="284480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14475" y="6556248"/>
            <a:ext cx="6857493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1214101" y="6556248"/>
            <a:ext cx="670560" cy="301752"/>
          </a:xfrm>
        </p:spPr>
        <p:txBody>
          <a:bodyPr/>
          <a:lstStyle>
            <a:lvl1pPr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165478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92608" y="150896"/>
            <a:ext cx="12192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517649" y="373966"/>
            <a:ext cx="9777984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524000" y="5867400"/>
            <a:ext cx="9777984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8144256" y="6556248"/>
            <a:ext cx="2804160" cy="301752"/>
          </a:xfrm>
        </p:spPr>
        <p:txBody>
          <a:bodyPr/>
          <a:lstStyle>
            <a:lvl1pPr>
              <a:defRPr sz="900"/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1560576" y="6557169"/>
            <a:ext cx="6597429" cy="301752"/>
          </a:xfrm>
        </p:spPr>
        <p:txBody>
          <a:bodyPr/>
          <a:lstStyle>
            <a:lvl1pPr>
              <a:defRPr sz="9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10956256" y="6556248"/>
            <a:ext cx="48768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784249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Dik Üçgen"/>
          <p:cNvSpPr/>
          <p:nvPr/>
        </p:nvSpPr>
        <p:spPr>
          <a:xfrm>
            <a:off x="9379" y="14069"/>
            <a:ext cx="12173243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cxnSp>
        <p:nvCxnSpPr>
          <p:cNvPr id="8" name="7 Düz Bağlayıcı"/>
          <p:cNvCxnSpPr/>
          <p:nvPr/>
        </p:nvCxnSpPr>
        <p:spPr>
          <a:xfrm>
            <a:off x="0" y="7035"/>
            <a:ext cx="12182621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Düz Bağlayıcı"/>
          <p:cNvCxnSpPr/>
          <p:nvPr/>
        </p:nvCxnSpPr>
        <p:spPr>
          <a:xfrm rot="10800000" flipV="1">
            <a:off x="8625059" y="4948410"/>
            <a:ext cx="3563815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609600" y="267494"/>
            <a:ext cx="109728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609600" y="1882808"/>
            <a:ext cx="109728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388608" y="6480969"/>
            <a:ext cx="28448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7.01.2020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609600" y="6481891"/>
            <a:ext cx="5680075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10119360" y="6480969"/>
            <a:ext cx="67056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554014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Rickettsia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Bir istisna hariç, tümü zorunlu hücre-içi</a:t>
            </a:r>
            <a:r>
              <a:rPr lang="tr-TR" i="1" dirty="0" smtClean="0"/>
              <a:t> </a:t>
            </a:r>
            <a:r>
              <a:rPr lang="tr-TR" dirty="0" smtClean="0"/>
              <a:t>paraziti</a:t>
            </a:r>
            <a:r>
              <a:rPr lang="tr-TR" i="1" dirty="0" smtClean="0"/>
              <a:t> </a:t>
            </a:r>
            <a:r>
              <a:rPr lang="tr-TR" dirty="0" smtClean="0"/>
              <a:t>olup, konakçı hücreleri olmadan üretilmeleri mümkün olmamıştır. </a:t>
            </a:r>
          </a:p>
          <a:p>
            <a:r>
              <a:rPr lang="tr-TR" dirty="0"/>
              <a:t>T</a:t>
            </a:r>
            <a:r>
              <a:rPr lang="tr-TR" dirty="0" smtClean="0"/>
              <a:t>ifüs, </a:t>
            </a:r>
            <a:r>
              <a:rPr lang="tr-TR" dirty="0" err="1" smtClean="0"/>
              <a:t>Rocky</a:t>
            </a:r>
            <a:r>
              <a:rPr lang="tr-TR" dirty="0" smtClean="0"/>
              <a:t> </a:t>
            </a:r>
            <a:r>
              <a:rPr lang="tr-TR" dirty="0" err="1" smtClean="0"/>
              <a:t>Mountain</a:t>
            </a:r>
            <a:r>
              <a:rPr lang="tr-TR" dirty="0" smtClean="0"/>
              <a:t> lekeli ateşi ve Q ateşi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512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Wolbachia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Birçok böcek ailesinde hücre içi parazit</a:t>
            </a:r>
          </a:p>
          <a:p>
            <a:r>
              <a:rPr lang="tr-TR" dirty="0" err="1" smtClean="0"/>
              <a:t>Filogenetik</a:t>
            </a:r>
            <a:r>
              <a:rPr lang="tr-TR" dirty="0" smtClean="0"/>
              <a:t> olarak </a:t>
            </a:r>
            <a:r>
              <a:rPr lang="tr-TR" dirty="0" err="1" smtClean="0"/>
              <a:t>Riketsiyalara</a:t>
            </a:r>
            <a:r>
              <a:rPr lang="tr-TR" dirty="0" smtClean="0"/>
              <a:t> çok yakın</a:t>
            </a:r>
          </a:p>
        </p:txBody>
      </p:sp>
    </p:spTree>
    <p:extLst>
      <p:ext uri="{BB962C8B-B14F-4D97-AF65-F5344CB8AC3E}">
        <p14:creationId xmlns:p14="http://schemas.microsoft.com/office/powerpoint/2010/main" val="1751994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Morfolojileri Olağandışı Özellikte olan </a:t>
            </a:r>
            <a:r>
              <a:rPr lang="tr-TR" dirty="0" err="1" smtClean="0"/>
              <a:t>Proteobacteria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Spirilla</a:t>
            </a:r>
            <a:r>
              <a:rPr lang="tr-TR" dirty="0" smtClean="0"/>
              <a:t> cinsleri</a:t>
            </a:r>
          </a:p>
          <a:p>
            <a:r>
              <a:rPr lang="tr-TR" dirty="0" smtClean="0"/>
              <a:t>Örneğin, </a:t>
            </a:r>
            <a:r>
              <a:rPr lang="tr-TR" dirty="0" err="1" smtClean="0"/>
              <a:t>Spirillum</a:t>
            </a:r>
            <a:r>
              <a:rPr lang="tr-TR" dirty="0" smtClean="0"/>
              <a:t>, </a:t>
            </a:r>
            <a:r>
              <a:rPr lang="tr-TR" dirty="0" err="1" smtClean="0"/>
              <a:t>Magnetospirillum</a:t>
            </a:r>
            <a:r>
              <a:rPr lang="tr-TR" dirty="0" smtClean="0"/>
              <a:t>, </a:t>
            </a:r>
            <a:r>
              <a:rPr lang="tr-TR" dirty="0" err="1" smtClean="0"/>
              <a:t>Bdellovibrio</a:t>
            </a:r>
            <a:endParaRPr lang="tr-TR" dirty="0" smtClean="0"/>
          </a:p>
          <a:p>
            <a:r>
              <a:rPr lang="tr-TR" dirty="0" smtClean="0"/>
              <a:t>Sarmal kıvrımlı basiller</a:t>
            </a:r>
          </a:p>
          <a:p>
            <a:r>
              <a:rPr lang="tr-TR" dirty="0" err="1" smtClean="0"/>
              <a:t>Magnetotaksik</a:t>
            </a:r>
            <a:r>
              <a:rPr lang="tr-TR" dirty="0" smtClean="0"/>
              <a:t> özellikte olanlar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372495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i="1" dirty="0" err="1" smtClean="0"/>
              <a:t>Bdellovibrio</a:t>
            </a:r>
            <a:endParaRPr lang="tr-TR" i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Gram negatif bakterilere etki gösterirler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75106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Kılıflı </a:t>
            </a:r>
            <a:r>
              <a:rPr lang="tr-TR" b="1" dirty="0" err="1" smtClean="0"/>
              <a:t>Proteobacteria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b="1" i="1" dirty="0" err="1" smtClean="0"/>
              <a:t>Sphaerotilus</a:t>
            </a:r>
            <a:r>
              <a:rPr lang="tr-TR" b="1" dirty="0" smtClean="0"/>
              <a:t> ve </a:t>
            </a:r>
            <a:r>
              <a:rPr lang="tr-TR" b="1" i="1" dirty="0" err="1" smtClean="0"/>
              <a:t>Leptothrix</a:t>
            </a:r>
            <a:endParaRPr lang="tr-TR" b="1" i="1" dirty="0" smtClean="0"/>
          </a:p>
          <a:p>
            <a:r>
              <a:rPr lang="tr-TR" dirty="0" smtClean="0"/>
              <a:t>Kılıflı bakteriler, kamçılı hücrelerin kümeler halinde dizilmesiyle oluşan ve kendilerine özgü hayat döngüsü olan </a:t>
            </a:r>
            <a:r>
              <a:rPr lang="tr-TR" dirty="0" err="1" smtClean="0"/>
              <a:t>filamentöz</a:t>
            </a:r>
            <a:r>
              <a:rPr lang="tr-TR" dirty="0" smtClean="0"/>
              <a:t> bakterilerdir. </a:t>
            </a:r>
            <a:endParaRPr lang="tr-TR" i="1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2401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981200" y="476672"/>
            <a:ext cx="8229600" cy="5978136"/>
          </a:xfrm>
        </p:spPr>
        <p:txBody>
          <a:bodyPr>
            <a:normAutofit/>
          </a:bodyPr>
          <a:lstStyle/>
          <a:p>
            <a:r>
              <a:rPr lang="tr-TR" dirty="0" smtClean="0"/>
              <a:t>Kılıflı bakteriler, </a:t>
            </a:r>
            <a:r>
              <a:rPr lang="tr-TR" dirty="0" err="1" smtClean="0"/>
              <a:t>atıksu</a:t>
            </a:r>
            <a:r>
              <a:rPr lang="tr-TR" dirty="0" smtClean="0"/>
              <a:t> ve kirlenmiş akarsular gibi habitatlarda yaygındır.  Ayrıca, </a:t>
            </a:r>
            <a:r>
              <a:rPr lang="tr-TR" dirty="0" err="1" smtClean="0"/>
              <a:t>atıksu</a:t>
            </a:r>
            <a:r>
              <a:rPr lang="tr-TR" dirty="0" smtClean="0"/>
              <a:t> arıtım tesislerinin damla filtrelerinde ve aktif çamur tanklarında da bol miktarda bulunmaktadır.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9237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981200" y="373784"/>
            <a:ext cx="8229600" cy="1399032"/>
          </a:xfrm>
        </p:spPr>
        <p:txBody>
          <a:bodyPr>
            <a:normAutofit fontScale="90000"/>
          </a:bodyPr>
          <a:lstStyle/>
          <a:p>
            <a:r>
              <a:rPr lang="tr-TR" b="1" dirty="0" err="1" smtClean="0"/>
              <a:t>Tomurkculanan</a:t>
            </a:r>
            <a:r>
              <a:rPr lang="tr-TR" b="1" dirty="0" smtClean="0"/>
              <a:t> ve  </a:t>
            </a:r>
            <a:r>
              <a:rPr lang="tr-TR" b="1" dirty="0" err="1" smtClean="0"/>
              <a:t>Prostekalı</a:t>
            </a:r>
            <a:r>
              <a:rPr lang="tr-TR" b="1" dirty="0" smtClean="0"/>
              <a:t>/ 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b="1" dirty="0" smtClean="0"/>
              <a:t>          Saplı </a:t>
            </a:r>
            <a:r>
              <a:rPr lang="tr-TR" b="1" i="1" dirty="0" err="1" smtClean="0"/>
              <a:t>Bacteria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 smtClean="0"/>
              <a:t>Hyphomicrobium</a:t>
            </a:r>
            <a:r>
              <a:rPr lang="tr-TR" i="1" dirty="0" smtClean="0"/>
              <a:t>, </a:t>
            </a:r>
            <a:r>
              <a:rPr lang="tr-TR" i="1" dirty="0" err="1" smtClean="0"/>
              <a:t>Caulobacter</a:t>
            </a:r>
            <a:endParaRPr lang="tr-TR" i="1" dirty="0" smtClean="0"/>
          </a:p>
          <a:p>
            <a:r>
              <a:rPr lang="tr-TR" i="1" dirty="0" smtClean="0"/>
              <a:t>Sap</a:t>
            </a:r>
            <a:r>
              <a:rPr lang="tr-TR" dirty="0" smtClean="0"/>
              <a:t>, </a:t>
            </a:r>
            <a:r>
              <a:rPr lang="tr-TR" i="1" dirty="0" err="1" smtClean="0"/>
              <a:t>hif</a:t>
            </a:r>
            <a:r>
              <a:rPr lang="tr-TR" i="1" dirty="0" smtClean="0"/>
              <a:t>  </a:t>
            </a:r>
            <a:r>
              <a:rPr lang="tr-TR" dirty="0" smtClean="0"/>
              <a:t>ya da </a:t>
            </a:r>
            <a:r>
              <a:rPr lang="tr-TR" i="1" dirty="0" smtClean="0"/>
              <a:t>uzantı  </a:t>
            </a:r>
            <a:r>
              <a:rPr lang="tr-TR" dirty="0" smtClean="0"/>
              <a:t>şeklinde çeşitli </a:t>
            </a:r>
            <a:r>
              <a:rPr lang="tr-TR" dirty="0" err="1" smtClean="0"/>
              <a:t>sitoplazmik</a:t>
            </a:r>
            <a:r>
              <a:rPr lang="tr-TR" dirty="0" smtClean="0"/>
              <a:t> çıkıntılar oluşturan organizmaları içermektedir.</a:t>
            </a:r>
          </a:p>
          <a:p>
            <a:r>
              <a:rPr lang="tr-TR" b="1" dirty="0" err="1" smtClean="0"/>
              <a:t>Prosteka</a:t>
            </a:r>
            <a:endParaRPr lang="tr-TR" b="1" dirty="0" smtClean="0"/>
          </a:p>
          <a:p>
            <a:r>
              <a:rPr lang="tr-TR" b="1" dirty="0"/>
              <a:t>Tomurcuklanarak </a:t>
            </a:r>
            <a:r>
              <a:rPr lang="tr-TR" b="1" dirty="0" smtClean="0"/>
              <a:t>Bölünme</a:t>
            </a:r>
          </a:p>
          <a:p>
            <a:r>
              <a:rPr lang="tr-TR" b="1" dirty="0"/>
              <a:t>Tomurcuklanan Bakteriler: </a:t>
            </a:r>
            <a:r>
              <a:rPr lang="tr-TR" b="1" i="1" dirty="0" err="1"/>
              <a:t>Hyphomicrobium</a:t>
            </a:r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2887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i="1" dirty="0">
                <a:solidFill>
                  <a:srgbClr val="FFC000"/>
                </a:solidFill>
                <a:effectLst/>
              </a:rPr>
              <a:t>Caulobacter</a:t>
            </a:r>
            <a:r>
              <a:rPr lang="de-DE" dirty="0">
                <a:solidFill>
                  <a:srgbClr val="FFC000"/>
                </a:solidFill>
                <a:effectLst/>
              </a:rPr>
              <a:t> </a:t>
            </a:r>
            <a:r>
              <a:rPr lang="de-DE" dirty="0" err="1">
                <a:solidFill>
                  <a:srgbClr val="FFC000"/>
                </a:solidFill>
                <a:effectLst/>
              </a:rPr>
              <a:t>Farklılaşması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B</a:t>
            </a:r>
            <a:r>
              <a:rPr lang="tr-TR" dirty="0"/>
              <a:t>ö</a:t>
            </a:r>
            <a:r>
              <a:rPr lang="de-DE" dirty="0" err="1"/>
              <a:t>lünmeyen</a:t>
            </a:r>
            <a:r>
              <a:rPr lang="de-DE" dirty="0"/>
              <a:t> </a:t>
            </a:r>
            <a:r>
              <a:rPr lang="de-DE" dirty="0" err="1"/>
              <a:t>hareketli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hücre</a:t>
            </a:r>
            <a:r>
              <a:rPr lang="de-DE" dirty="0"/>
              <a:t> </a:t>
            </a:r>
            <a:endParaRPr lang="tr-TR" dirty="0"/>
          </a:p>
          <a:p>
            <a:r>
              <a:rPr lang="tr-TR" dirty="0"/>
              <a:t>Ç</a:t>
            </a:r>
            <a:r>
              <a:rPr lang="de-DE" dirty="0" err="1"/>
              <a:t>oğalabilen</a:t>
            </a:r>
            <a:r>
              <a:rPr lang="de-DE" dirty="0"/>
              <a:t> </a:t>
            </a:r>
            <a:r>
              <a:rPr lang="de-DE" dirty="0" err="1"/>
              <a:t>hareketsiz</a:t>
            </a:r>
            <a:r>
              <a:rPr lang="de-DE" dirty="0"/>
              <a:t> </a:t>
            </a:r>
            <a:r>
              <a:rPr lang="de-DE" dirty="0" err="1"/>
              <a:t>saplı</a:t>
            </a:r>
            <a:r>
              <a:rPr lang="de-DE" dirty="0"/>
              <a:t> </a:t>
            </a:r>
            <a:r>
              <a:rPr lang="de-DE" dirty="0" err="1"/>
              <a:t>ikinci</a:t>
            </a:r>
            <a:r>
              <a:rPr lang="de-DE" dirty="0"/>
              <a:t> </a:t>
            </a:r>
            <a:r>
              <a:rPr lang="de-DE" dirty="0" err="1"/>
              <a:t>bir</a:t>
            </a:r>
            <a:r>
              <a:rPr lang="de-DE" dirty="0"/>
              <a:t> </a:t>
            </a:r>
            <a:r>
              <a:rPr lang="de-DE" dirty="0" err="1"/>
              <a:t>hücre</a:t>
            </a:r>
            <a:r>
              <a:rPr lang="de-DE" dirty="0"/>
              <a:t> </a:t>
            </a:r>
            <a:endParaRPr lang="tr-TR" dirty="0"/>
          </a:p>
          <a:p>
            <a:r>
              <a:rPr lang="de-DE" dirty="0" err="1"/>
              <a:t>Üç</a:t>
            </a:r>
            <a:r>
              <a:rPr lang="de-DE" dirty="0"/>
              <a:t> </a:t>
            </a:r>
            <a:r>
              <a:rPr lang="de-DE" dirty="0" err="1"/>
              <a:t>düzenleyici</a:t>
            </a:r>
            <a:r>
              <a:rPr lang="de-DE" dirty="0"/>
              <a:t> </a:t>
            </a:r>
            <a:r>
              <a:rPr lang="de-DE" dirty="0" err="1"/>
              <a:t>protein</a:t>
            </a:r>
            <a:r>
              <a:rPr lang="de-DE" dirty="0"/>
              <a:t> (</a:t>
            </a:r>
            <a:r>
              <a:rPr lang="de-DE" dirty="0" err="1"/>
              <a:t>GcrA</a:t>
            </a:r>
            <a:r>
              <a:rPr lang="de-DE" dirty="0"/>
              <a:t>, </a:t>
            </a:r>
            <a:r>
              <a:rPr lang="de-DE" dirty="0" err="1"/>
              <a:t>CtrA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DnaA</a:t>
            </a:r>
            <a:r>
              <a:rPr lang="de-DE" dirty="0"/>
              <a:t>) </a:t>
            </a:r>
            <a:r>
              <a:rPr lang="de-DE" dirty="0" err="1"/>
              <a:t>bu</a:t>
            </a:r>
            <a:r>
              <a:rPr lang="de-DE" dirty="0"/>
              <a:t> </a:t>
            </a:r>
            <a:r>
              <a:rPr lang="de-DE" dirty="0" err="1"/>
              <a:t>farklılaşmayı</a:t>
            </a:r>
            <a:r>
              <a:rPr lang="de-DE" dirty="0"/>
              <a:t> </a:t>
            </a:r>
            <a:r>
              <a:rPr lang="de-DE" dirty="0" err="1"/>
              <a:t>gerçekleştirir</a:t>
            </a:r>
            <a:r>
              <a:rPr lang="de-DE" dirty="0"/>
              <a:t>. </a:t>
            </a:r>
            <a:endParaRPr lang="tr-TR" dirty="0"/>
          </a:p>
          <a:p>
            <a:r>
              <a:rPr lang="de-DE" dirty="0" err="1"/>
              <a:t>Önce</a:t>
            </a:r>
            <a:r>
              <a:rPr lang="de-DE" dirty="0"/>
              <a:t> </a:t>
            </a:r>
            <a:r>
              <a:rPr lang="de-DE" dirty="0" err="1"/>
              <a:t>dış</a:t>
            </a:r>
            <a:r>
              <a:rPr lang="de-DE" dirty="0"/>
              <a:t> </a:t>
            </a:r>
            <a:r>
              <a:rPr lang="de-DE" dirty="0" err="1"/>
              <a:t>sinyallerle</a:t>
            </a:r>
            <a:r>
              <a:rPr lang="de-DE" dirty="0"/>
              <a:t> </a:t>
            </a:r>
            <a:r>
              <a:rPr lang="de-DE" dirty="0" err="1"/>
              <a:t>CtrA</a:t>
            </a:r>
            <a:r>
              <a:rPr lang="de-DE" dirty="0"/>
              <a:t> </a:t>
            </a:r>
            <a:r>
              <a:rPr lang="de-DE" dirty="0" err="1"/>
              <a:t>fosfatlanarak</a:t>
            </a:r>
            <a:r>
              <a:rPr lang="de-DE" dirty="0"/>
              <a:t> aktive </a:t>
            </a:r>
            <a:r>
              <a:rPr lang="de-DE" dirty="0" err="1"/>
              <a:t>edilir</a:t>
            </a:r>
            <a:r>
              <a:rPr lang="de-DE" dirty="0"/>
              <a:t>. </a:t>
            </a:r>
            <a:endParaRPr lang="tr-TR" dirty="0"/>
          </a:p>
          <a:p>
            <a:r>
              <a:rPr lang="de-DE" dirty="0" err="1"/>
              <a:t>Bu</a:t>
            </a:r>
            <a:r>
              <a:rPr lang="de-DE" dirty="0"/>
              <a:t> da </a:t>
            </a:r>
            <a:r>
              <a:rPr lang="de-DE" dirty="0" err="1"/>
              <a:t>flagella</a:t>
            </a:r>
            <a:r>
              <a:rPr lang="de-DE" dirty="0"/>
              <a:t> </a:t>
            </a:r>
            <a:r>
              <a:rPr lang="de-DE" dirty="0" err="1"/>
              <a:t>sentezi</a:t>
            </a:r>
            <a:r>
              <a:rPr lang="de-DE" dirty="0"/>
              <a:t> </a:t>
            </a:r>
            <a:r>
              <a:rPr lang="de-DE" dirty="0" err="1"/>
              <a:t>ve</a:t>
            </a:r>
            <a:r>
              <a:rPr lang="de-DE" dirty="0"/>
              <a:t> </a:t>
            </a:r>
            <a:r>
              <a:rPr lang="de-DE" dirty="0" err="1"/>
              <a:t>hareketli</a:t>
            </a:r>
            <a:r>
              <a:rPr lang="de-DE" dirty="0"/>
              <a:t> </a:t>
            </a:r>
            <a:r>
              <a:rPr lang="de-DE" dirty="0" err="1"/>
              <a:t>hücre</a:t>
            </a:r>
            <a:r>
              <a:rPr lang="de-DE" dirty="0"/>
              <a:t> </a:t>
            </a:r>
            <a:r>
              <a:rPr lang="de-DE" dirty="0" err="1"/>
              <a:t>oluşumu</a:t>
            </a:r>
            <a:r>
              <a:rPr lang="de-DE" dirty="0"/>
              <a:t> </a:t>
            </a:r>
            <a:r>
              <a:rPr lang="de-DE" dirty="0" err="1"/>
              <a:t>için</a:t>
            </a:r>
            <a:r>
              <a:rPr lang="de-DE" dirty="0"/>
              <a:t> </a:t>
            </a:r>
            <a:r>
              <a:rPr lang="de-DE" dirty="0" err="1"/>
              <a:t>gerekli</a:t>
            </a:r>
            <a:r>
              <a:rPr lang="de-DE" dirty="0"/>
              <a:t> </a:t>
            </a:r>
            <a:r>
              <a:rPr lang="de-DE" dirty="0" err="1"/>
              <a:t>genleri</a:t>
            </a:r>
            <a:r>
              <a:rPr lang="de-DE" dirty="0"/>
              <a:t> aktive </a:t>
            </a:r>
            <a:r>
              <a:rPr lang="de-DE" dirty="0" err="1"/>
              <a:t>eder</a:t>
            </a:r>
            <a:r>
              <a:rPr lang="de-DE" dirty="0"/>
              <a:t>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19243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anlı">
  <a:themeElements>
    <a:clrScheme name="Güven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Canlı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Canlı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Geniş ekran</PresentationFormat>
  <Paragraphs>29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3" baseType="lpstr">
      <vt:lpstr>Arial</vt:lpstr>
      <vt:lpstr>Century Gothic</vt:lpstr>
      <vt:lpstr>Verdana</vt:lpstr>
      <vt:lpstr>Wingdings 2</vt:lpstr>
      <vt:lpstr>Canlı</vt:lpstr>
      <vt:lpstr>Rickettsia</vt:lpstr>
      <vt:lpstr>Wolbachia</vt:lpstr>
      <vt:lpstr>Morfolojileri Olağandışı Özellikte olan Proteobacteria</vt:lpstr>
      <vt:lpstr>Bdellovibrio</vt:lpstr>
      <vt:lpstr>Kılıflı Proteobacteria</vt:lpstr>
      <vt:lpstr>PowerPoint Sunusu</vt:lpstr>
      <vt:lpstr>Tomurkculanan ve  Prostekalı/            Saplı Bacteria </vt:lpstr>
      <vt:lpstr>Caulobacter Farklılaşması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Rickettsia</dc:title>
  <dc:creator>sevgi</dc:creator>
  <cp:lastModifiedBy>sevgi</cp:lastModifiedBy>
  <cp:revision>1</cp:revision>
  <dcterms:created xsi:type="dcterms:W3CDTF">2020-01-07T09:32:21Z</dcterms:created>
  <dcterms:modified xsi:type="dcterms:W3CDTF">2020-01-07T09:32:35Z</dcterms:modified>
</cp:coreProperties>
</file>