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handoutMasterIdLst>
    <p:handoutMasterId r:id="rId13"/>
  </p:handoutMasterIdLst>
  <p:sldIdLst>
    <p:sldId id="455" r:id="rId2"/>
    <p:sldId id="454" r:id="rId3"/>
    <p:sldId id="466" r:id="rId4"/>
    <p:sldId id="467" r:id="rId5"/>
    <p:sldId id="469" r:id="rId6"/>
    <p:sldId id="470" r:id="rId7"/>
    <p:sldId id="471" r:id="rId8"/>
    <p:sldId id="472" r:id="rId9"/>
    <p:sldId id="475" r:id="rId10"/>
    <p:sldId id="474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4.01.2021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4.01.2021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1/4/2021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1/4/2021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b="1" smtClean="0">
                <a:effectLst/>
              </a:rPr>
              <a:t>ANKARA </a:t>
            </a:r>
            <a:r>
              <a:rPr lang="tr-TR" b="1" dirty="0" smtClean="0">
                <a:effectLst/>
              </a:rPr>
              <a:t>Güz dönemi</a:t>
            </a: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95533"/>
            <a:ext cx="7756263" cy="2152813"/>
          </a:xfrm>
        </p:spPr>
        <p:txBody>
          <a:bodyPr/>
          <a:lstStyle/>
          <a:p>
            <a:r>
              <a:rPr lang="ar-SA" sz="3000" u="sng" dirty="0" smtClean="0">
                <a:solidFill>
                  <a:srgbClr val="002060"/>
                </a:solidFill>
              </a:rPr>
              <a:t>نظام </a:t>
            </a:r>
            <a:r>
              <a:rPr lang="ar-SA" sz="3000" u="sng" dirty="0">
                <a:solidFill>
                  <a:srgbClr val="002060"/>
                </a:solidFill>
              </a:rPr>
              <a:t>داخلي للقرآن</a:t>
            </a:r>
            <a:r>
              <a:rPr lang="tr-TR" sz="3000" u="sng" dirty="0"/>
              <a:t/>
            </a:r>
            <a:br>
              <a:rPr lang="tr-TR" sz="3000" u="sng" dirty="0"/>
            </a:br>
            <a:r>
              <a:rPr lang="tr-TR" sz="1500" dirty="0">
                <a:solidFill>
                  <a:srgbClr val="002060"/>
                </a:solidFill>
              </a:rPr>
              <a:t>s.96</a:t>
            </a:r>
            <a:r>
              <a:rPr lang="tr-TR" sz="3000" u="sng" dirty="0" smtClean="0"/>
              <a:t/>
            </a:r>
            <a:br>
              <a:rPr lang="tr-TR" sz="3000" u="sng" dirty="0" smtClean="0"/>
            </a:br>
            <a:r>
              <a:rPr lang="ar-SA" sz="3000" dirty="0" smtClean="0">
                <a:solidFill>
                  <a:srgbClr val="7030A0"/>
                </a:solidFill>
              </a:rPr>
              <a:t>نظم القران</a:t>
            </a:r>
            <a:r>
              <a:rPr lang="tr-TR" sz="3000" dirty="0">
                <a:solidFill>
                  <a:srgbClr val="7030A0"/>
                </a:solidFill>
              </a:rPr>
              <a:t/>
            </a:r>
            <a:br>
              <a:rPr lang="tr-TR" sz="3000" dirty="0">
                <a:solidFill>
                  <a:srgbClr val="7030A0"/>
                </a:solidFill>
              </a:rPr>
            </a:br>
            <a:r>
              <a:rPr lang="ar-SA" sz="3000" dirty="0">
                <a:solidFill>
                  <a:srgbClr val="7030A0"/>
                </a:solidFill>
              </a:rPr>
              <a:t>ترتيب آيات القرآن الكريم وسوره</a:t>
            </a:r>
            <a:r>
              <a:rPr lang="tr-TR" sz="3000" dirty="0">
                <a:solidFill>
                  <a:srgbClr val="7030A0"/>
                </a:solidFill>
              </a:rPr>
              <a:t/>
            </a:r>
            <a:br>
              <a:rPr lang="tr-TR" sz="3000" dirty="0">
                <a:solidFill>
                  <a:srgbClr val="7030A0"/>
                </a:solidFill>
              </a:rPr>
            </a:br>
            <a:r>
              <a:rPr lang="ar-SA" sz="3000" dirty="0">
                <a:solidFill>
                  <a:srgbClr val="7030A0"/>
                </a:solidFill>
              </a:rPr>
              <a:t>محتوى القرآن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82182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2857500"/>
          </a:xfrm>
        </p:spPr>
        <p:txBody>
          <a:bodyPr/>
          <a:lstStyle/>
          <a:p>
            <a:r>
              <a:rPr lang="tr-TR" sz="3000" u="sng" dirty="0" smtClean="0"/>
              <a:t>13. </a:t>
            </a:r>
            <a:r>
              <a:rPr lang="tr-TR" sz="3000" u="sng" dirty="0"/>
              <a:t>Hafta</a:t>
            </a:r>
            <a:r>
              <a:rPr lang="tr-TR" sz="3000" u="sng" dirty="0" smtClean="0"/>
              <a:t>: </a:t>
            </a:r>
            <a:r>
              <a:rPr lang="ar-SA" sz="3000" u="sng" dirty="0"/>
              <a:t>الاسبوع </a:t>
            </a:r>
            <a:r>
              <a:rPr lang="ar-SA" sz="3200" u="sng" dirty="0"/>
              <a:t>الثالث</a:t>
            </a:r>
            <a:r>
              <a:rPr lang="ar-SA" sz="3000" u="sng" dirty="0" smtClean="0"/>
              <a:t> عشر</a:t>
            </a:r>
            <a:r>
              <a:rPr lang="tr-TR" sz="3000" u="sng" dirty="0"/>
              <a:t/>
            </a:r>
            <a:br>
              <a:rPr lang="tr-TR" sz="3000" u="sng" dirty="0"/>
            </a:br>
            <a:r>
              <a:rPr lang="ar-SA" sz="4000" dirty="0" smtClean="0">
                <a:solidFill>
                  <a:srgbClr val="002060"/>
                </a:solidFill>
              </a:rPr>
              <a:t>أمثال </a:t>
            </a:r>
            <a:r>
              <a:rPr lang="ar-SA" sz="4000" dirty="0">
                <a:solidFill>
                  <a:srgbClr val="002060"/>
                </a:solidFill>
              </a:rPr>
              <a:t>القرأن</a:t>
            </a:r>
            <a:r>
              <a:rPr lang="tr-TR" sz="4000" dirty="0" smtClean="0">
                <a:solidFill>
                  <a:srgbClr val="002060"/>
                </a:solidFill>
              </a:rPr>
              <a:t/>
            </a:r>
            <a:br>
              <a:rPr lang="tr-TR" sz="4000" dirty="0" smtClean="0">
                <a:solidFill>
                  <a:srgbClr val="002060"/>
                </a:solidFill>
              </a:rPr>
            </a:br>
            <a:r>
              <a:rPr lang="ar-SA" sz="4000" dirty="0" smtClean="0">
                <a:solidFill>
                  <a:srgbClr val="002060"/>
                </a:solidFill>
              </a:rPr>
              <a:t>تناسب </a:t>
            </a:r>
            <a:r>
              <a:rPr lang="ar-SA" sz="4000" dirty="0">
                <a:solidFill>
                  <a:srgbClr val="002060"/>
                </a:solidFill>
              </a:rPr>
              <a:t>الأي </a:t>
            </a:r>
            <a:r>
              <a:rPr lang="ar-SA" sz="4000" dirty="0" smtClean="0">
                <a:solidFill>
                  <a:srgbClr val="002060"/>
                </a:solidFill>
              </a:rPr>
              <a:t>والسور</a:t>
            </a:r>
            <a:r>
              <a:rPr lang="tr-TR" sz="4000" dirty="0" smtClean="0">
                <a:solidFill>
                  <a:srgbClr val="002060"/>
                </a:solidFill>
              </a:rPr>
              <a:t/>
            </a:r>
            <a:br>
              <a:rPr lang="tr-TR" sz="4000" dirty="0" smtClean="0">
                <a:solidFill>
                  <a:srgbClr val="002060"/>
                </a:solidFill>
              </a:rPr>
            </a:br>
            <a:r>
              <a:rPr lang="ar-SA" sz="3200" u="sng" dirty="0">
                <a:solidFill>
                  <a:srgbClr val="7030A0"/>
                </a:solidFill>
              </a:rPr>
              <a:t>نظام داخلي </a:t>
            </a:r>
            <a:r>
              <a:rPr lang="ar-SA" sz="3200" u="sng" dirty="0" smtClean="0">
                <a:solidFill>
                  <a:srgbClr val="7030A0"/>
                </a:solidFill>
              </a:rPr>
              <a:t>للقرآن</a:t>
            </a:r>
            <a:endParaRPr lang="tr-TR" sz="1300" b="1" dirty="0">
              <a:solidFill>
                <a:srgbClr val="00206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101334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r-SA" sz="4000" dirty="0">
                <a:solidFill>
                  <a:srgbClr val="002060"/>
                </a:solidFill>
              </a:rPr>
              <a:t>أمثال القرأن</a:t>
            </a:r>
            <a:r>
              <a:rPr lang="tr-TR" sz="3800" b="1" dirty="0" smtClean="0">
                <a:solidFill>
                  <a:srgbClr val="002060"/>
                </a:solidFill>
              </a:rPr>
              <a:t/>
            </a:r>
            <a:br>
              <a:rPr lang="tr-TR" sz="3800" b="1" dirty="0" smtClean="0">
                <a:solidFill>
                  <a:srgbClr val="002060"/>
                </a:solidFill>
              </a:rPr>
            </a:br>
            <a:r>
              <a:rPr lang="tr-TR" sz="1200" dirty="0" smtClean="0">
                <a:solidFill>
                  <a:srgbClr val="002060"/>
                </a:solidFill>
              </a:rPr>
              <a:t>s.96</a:t>
            </a:r>
            <a:endParaRPr lang="tr-TR" sz="3800" b="1" dirty="0">
              <a:solidFill>
                <a:srgbClr val="00206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78689" y="5413829"/>
            <a:ext cx="7553467" cy="1205334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-Bakara 17-20 (münafıklar)</a:t>
            </a:r>
          </a:p>
        </p:txBody>
      </p:sp>
      <p:pic>
        <p:nvPicPr>
          <p:cNvPr id="1026" name="Picture 2" descr="C:\Users\tdv\Downloads\image_123923953 (1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1946"/>
            <a:ext cx="9144000" cy="3974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22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2857500"/>
          </a:xfrm>
        </p:spPr>
        <p:txBody>
          <a:bodyPr/>
          <a:lstStyle/>
          <a:p>
            <a:r>
              <a:rPr lang="ar-SA" sz="4000" dirty="0" smtClean="0">
                <a:solidFill>
                  <a:srgbClr val="002060"/>
                </a:solidFill>
              </a:rPr>
              <a:t>تناسب </a:t>
            </a:r>
            <a:r>
              <a:rPr lang="ar-SA" sz="4000" dirty="0">
                <a:solidFill>
                  <a:srgbClr val="002060"/>
                </a:solidFill>
              </a:rPr>
              <a:t>الأي </a:t>
            </a:r>
            <a:r>
              <a:rPr lang="ar-SA" sz="4000" dirty="0" smtClean="0">
                <a:solidFill>
                  <a:srgbClr val="002060"/>
                </a:solidFill>
              </a:rPr>
              <a:t>والسور</a:t>
            </a:r>
            <a:endParaRPr lang="tr-TR" sz="1300" b="1" dirty="0">
              <a:solidFill>
                <a:srgbClr val="00206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r"/>
            <a:r>
              <a:rPr lang="ar-SA" sz="5400" dirty="0"/>
              <a:t>السيوطي : هي علم تعرف منه علل ترتيب أجزاء القرآن</a:t>
            </a:r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80972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0" y="2101755"/>
            <a:ext cx="9143999" cy="4756245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ar-SA" sz="2800" dirty="0" smtClean="0"/>
              <a:t>علم </a:t>
            </a:r>
            <a:r>
              <a:rPr lang="ar-SA" sz="2800" dirty="0"/>
              <a:t>المناسبات علم جليل القدر وقد نبه إلى أهميته </a:t>
            </a:r>
            <a:r>
              <a:rPr lang="ar-SA" sz="2800" dirty="0" smtClean="0"/>
              <a:t>العلماء </a:t>
            </a:r>
            <a:r>
              <a:rPr lang="ar-SA" sz="2800" dirty="0"/>
              <a:t>من أبرزهم الفخر الرازي حيث قال:«أكثر لطائف القرآن مودعة في الترتيبات والروابط</a:t>
            </a:r>
            <a:r>
              <a:rPr lang="ar-SA" sz="2800" dirty="0" smtClean="0"/>
              <a:t>».</a:t>
            </a:r>
            <a:endParaRPr lang="tr-TR" sz="2800" dirty="0" smtClean="0"/>
          </a:p>
          <a:p>
            <a:pPr marL="0" indent="0" algn="r">
              <a:buNone/>
            </a:pPr>
            <a:r>
              <a:rPr lang="ar-SA" sz="2800" dirty="0" smtClean="0"/>
              <a:t>وقال </a:t>
            </a:r>
            <a:r>
              <a:rPr lang="ar-SA" sz="2800" dirty="0"/>
              <a:t>السيوطي في معترك الأقران:«علم المناسبة علم شريف قل اعتناء المفسرين به لدقته».</a:t>
            </a:r>
            <a:br>
              <a:rPr lang="ar-SA" sz="2800" dirty="0"/>
            </a:br>
            <a:r>
              <a:rPr lang="ar-SA" sz="2800" dirty="0"/>
              <a:t>وقال البقاعي في نظم الدرر:«وهو سر البلاغة ؛ لأدائه إلى تحقيق مطابقة المعاني لما اقتضاه من الحال ، وتتوقف الإجازة فيه على معرفة مقصود السورة المطلوب ذلك فيها ، ويفيد ذلك في معرفة المقصود من جميع جملها ، فلذلك كان هذا العلم في غاية النفاسة ، وكانت نسبته من علم التفسير كنسبة علم البيان من النحو</a:t>
            </a:r>
            <a:r>
              <a:rPr lang="ar-SA" sz="2800" dirty="0" smtClean="0"/>
              <a:t>».</a:t>
            </a:r>
            <a:endParaRPr lang="tr-TR" sz="2800" dirty="0" smtClean="0"/>
          </a:p>
          <a:p>
            <a:pPr marL="0" indent="0" algn="r">
              <a:buNone/>
            </a:pPr>
            <a:r>
              <a:rPr lang="ar-SA" sz="2800" dirty="0" smtClean="0"/>
              <a:t>وقال </a:t>
            </a:r>
            <a:r>
              <a:rPr lang="ar-SA" sz="2800" dirty="0"/>
              <a:t>العز بن عبدالسلام فيه :«المناسبة علم حسن ، لكن يشترط في حسن ارتباط الكلام </a:t>
            </a:r>
            <a:r>
              <a:rPr lang="ar-SA" sz="2800" dirty="0" smtClean="0"/>
              <a:t>أن يقع </a:t>
            </a:r>
            <a:r>
              <a:rPr lang="ar-SA" sz="2800" dirty="0"/>
              <a:t>في أمر متحد مرتبط أوله بآخره</a:t>
            </a:r>
            <a:r>
              <a:rPr lang="ar-SA" sz="2800" dirty="0" smtClean="0"/>
              <a:t>»</a:t>
            </a:r>
            <a:endParaRPr lang="tr-TR" sz="2800" dirty="0"/>
          </a:p>
        </p:txBody>
      </p:sp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أهميته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51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ar-SA" dirty="0"/>
              <a:t>1- أبو بكر </a:t>
            </a:r>
            <a:r>
              <a:rPr lang="ar-SA" dirty="0" smtClean="0"/>
              <a:t>النيسابوري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2- فخرالدين </a:t>
            </a:r>
            <a:r>
              <a:rPr lang="ar-SA" dirty="0" smtClean="0"/>
              <a:t>الرازي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3- أبو الحسن الحرالي </a:t>
            </a:r>
            <a:r>
              <a:rPr lang="ar-SA" dirty="0" smtClean="0"/>
              <a:t>المغربي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4-</a:t>
            </a:r>
            <a:r>
              <a:rPr lang="ar-SA" dirty="0"/>
              <a:t> أبو جعفر أحمد الغرناطي </a:t>
            </a:r>
            <a:r>
              <a:rPr lang="ar-SA" dirty="0" smtClean="0"/>
              <a:t>- البرهان </a:t>
            </a:r>
            <a:r>
              <a:rPr lang="ar-SA" dirty="0"/>
              <a:t>في ترتيب سور </a:t>
            </a:r>
            <a:r>
              <a:rPr lang="ar-SA" dirty="0" smtClean="0"/>
              <a:t>القرآن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5-</a:t>
            </a:r>
            <a:r>
              <a:rPr lang="ar-SA" dirty="0"/>
              <a:t> البقاعي </a:t>
            </a:r>
            <a:r>
              <a:rPr lang="ar-SA" dirty="0" smtClean="0"/>
              <a:t>- نظم </a:t>
            </a:r>
            <a:r>
              <a:rPr lang="ar-SA" dirty="0"/>
              <a:t>الدرر في تناسب الآيات </a:t>
            </a:r>
            <a:r>
              <a:rPr lang="ar-SA" dirty="0" smtClean="0"/>
              <a:t>والسور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6- ابن النقيب </a:t>
            </a:r>
            <a:r>
              <a:rPr lang="ar-SA" dirty="0" smtClean="0"/>
              <a:t>الحنفي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 smtClean="0"/>
              <a:t>7-</a:t>
            </a:r>
            <a:r>
              <a:rPr lang="ar-SA" dirty="0"/>
              <a:t> السيوطي </a:t>
            </a:r>
            <a:r>
              <a:rPr lang="ar-SA" dirty="0" smtClean="0"/>
              <a:t>- تناسق </a:t>
            </a:r>
            <a:r>
              <a:rPr lang="ar-SA" dirty="0"/>
              <a:t>الدرر في تناسب </a:t>
            </a:r>
            <a:r>
              <a:rPr lang="ar-SA" dirty="0" smtClean="0"/>
              <a:t>السور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8- الشيخ محمد </a:t>
            </a:r>
            <a:r>
              <a:rPr lang="ar-SA" dirty="0" smtClean="0"/>
              <a:t>عبده</a:t>
            </a:r>
            <a:r>
              <a:rPr lang="ar-SA" dirty="0"/>
              <a:t> </a:t>
            </a:r>
            <a:r>
              <a:rPr lang="ar-SA" dirty="0" smtClean="0"/>
              <a:t>- </a:t>
            </a:r>
            <a:r>
              <a:rPr lang="ar-SA" dirty="0"/>
              <a:t>رشيد رضا</a:t>
            </a:r>
            <a:r>
              <a:rPr lang="ar-SA" dirty="0" smtClean="0"/>
              <a:t>  - تفسير المنار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9 </a:t>
            </a:r>
            <a:r>
              <a:rPr lang="ar-SA" dirty="0" smtClean="0"/>
              <a:t>-</a:t>
            </a:r>
            <a:r>
              <a:rPr lang="ar-SA" dirty="0"/>
              <a:t> سيد قطب</a:t>
            </a:r>
            <a:r>
              <a:rPr lang="ar-SA" dirty="0" smtClean="0"/>
              <a:t> «</a:t>
            </a:r>
            <a:r>
              <a:rPr lang="ar-SA" dirty="0"/>
              <a:t>في ظلال القرآن» ، </a:t>
            </a:r>
            <a:r>
              <a:rPr lang="ar-SA" dirty="0" smtClean="0"/>
              <a:t>«</a:t>
            </a:r>
            <a:r>
              <a:rPr lang="ar-SA" dirty="0"/>
              <a:t>التصوير الفني في القرآن</a:t>
            </a:r>
            <a:r>
              <a:rPr lang="ar-SA" dirty="0" smtClean="0"/>
              <a:t>»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10- الشيخ مصطفى </a:t>
            </a:r>
            <a:r>
              <a:rPr lang="ar-SA" dirty="0" smtClean="0"/>
              <a:t>المراغي</a:t>
            </a:r>
            <a:endParaRPr lang="tr-TR" dirty="0" smtClean="0"/>
          </a:p>
          <a:p>
            <a:pPr marL="0" indent="0" algn="r">
              <a:buNone/>
            </a:pPr>
            <a:r>
              <a:rPr lang="ar-SA" dirty="0"/>
              <a:t>11- الشيخ عبدالله بن الصديق الغماري </a:t>
            </a:r>
            <a:r>
              <a:rPr lang="ar-SA" dirty="0" smtClean="0"/>
              <a:t>«</a:t>
            </a:r>
            <a:r>
              <a:rPr lang="ar-SA" dirty="0"/>
              <a:t>جواهر البيان في تناسب سور القرآن</a:t>
            </a:r>
            <a:r>
              <a:rPr lang="ar-SA" dirty="0" smtClean="0"/>
              <a:t>»</a:t>
            </a:r>
            <a:br>
              <a:rPr lang="ar-SA" dirty="0" smtClean="0"/>
            </a:br>
            <a:r>
              <a:rPr lang="ar-SA" dirty="0" smtClean="0"/>
              <a:t>12- </a:t>
            </a:r>
            <a:r>
              <a:rPr lang="ar-SA" dirty="0"/>
              <a:t>الشيخ طاهر </a:t>
            </a:r>
            <a:r>
              <a:rPr lang="ar-SA" dirty="0" smtClean="0"/>
              <a:t>الجزائري</a:t>
            </a: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13-</a:t>
            </a:r>
            <a:r>
              <a:rPr lang="ar-SA" dirty="0"/>
              <a:t> الفراهي </a:t>
            </a:r>
            <a:r>
              <a:rPr lang="ar-SA" dirty="0" smtClean="0"/>
              <a:t>- نظام الفرقان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من اعتنى بعلم المناسبة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492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71951" y="2248347"/>
            <a:ext cx="7745505" cy="387781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dirty="0"/>
              <a:t>القراءة الكثيرة - التكرار 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ar-SA" dirty="0"/>
              <a:t>تحديد الغرض الذي سيقت له السورة </a:t>
            </a:r>
            <a:r>
              <a:rPr lang="tr-TR" dirty="0" smtClean="0"/>
              <a:t>-</a:t>
            </a:r>
            <a:endParaRPr lang="ar-SA" dirty="0"/>
          </a:p>
          <a:p>
            <a:pPr marL="0" indent="0" algn="r">
              <a:buNone/>
            </a:pPr>
            <a:r>
              <a:rPr lang="tr-TR" dirty="0" smtClean="0"/>
              <a:t> </a:t>
            </a:r>
            <a:r>
              <a:rPr lang="ar-SA" dirty="0"/>
              <a:t>تحديد المفاهيم الرئيسية 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ar-SA" dirty="0" smtClean="0"/>
              <a:t>تصنيف </a:t>
            </a:r>
            <a:r>
              <a:rPr lang="ar-SA" dirty="0"/>
              <a:t>ايات السورة 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ar-SA" dirty="0" smtClean="0"/>
              <a:t>تحديد </a:t>
            </a:r>
            <a:r>
              <a:rPr lang="ar-SA" dirty="0"/>
              <a:t>الموضوع او </a:t>
            </a:r>
            <a:r>
              <a:rPr lang="ar-SA" dirty="0" smtClean="0"/>
              <a:t>الموادع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tr-TR" dirty="0" smtClean="0"/>
              <a:t> </a:t>
            </a:r>
            <a:r>
              <a:rPr lang="ar-SA" dirty="0"/>
              <a:t>اسئلة مختلفة </a:t>
            </a:r>
            <a:r>
              <a:rPr lang="tr-TR" dirty="0" smtClean="0"/>
              <a:t>-</a:t>
            </a:r>
          </a:p>
          <a:p>
            <a:pPr marL="0" indent="0" algn="r">
              <a:buNone/>
            </a:pPr>
            <a:r>
              <a:rPr lang="ar-SA" dirty="0"/>
              <a:t>التفكير </a:t>
            </a:r>
            <a:r>
              <a:rPr lang="ar-SA" dirty="0" smtClean="0"/>
              <a:t>المستمر</a:t>
            </a:r>
            <a:r>
              <a:rPr lang="tr-TR" dirty="0" smtClean="0"/>
              <a:t>-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4406"/>
          </a:xfrm>
        </p:spPr>
        <p:txBody>
          <a:bodyPr/>
          <a:lstStyle/>
          <a:p>
            <a:r>
              <a:rPr lang="ar-SA" sz="3500" u="sng" dirty="0"/>
              <a:t>خطوات </a:t>
            </a:r>
            <a:r>
              <a:rPr lang="ar-SA" sz="3500" u="sng" dirty="0" smtClean="0"/>
              <a:t>مفيدة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ar-SA" sz="3500" dirty="0">
                <a:solidFill>
                  <a:srgbClr val="0070C0"/>
                </a:solidFill>
              </a:rPr>
              <a:t>خطوات مفيدة في طريقة معرفة المناسبة و تثبيت المناسبات بين السور  وبين الآيات في جميع القرآن</a:t>
            </a:r>
            <a:endParaRPr lang="tr-TR" sz="3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1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4764"/>
            <a:ext cx="8229600" cy="667932"/>
          </a:xfrm>
        </p:spPr>
        <p:txBody>
          <a:bodyPr>
            <a:noAutofit/>
          </a:bodyPr>
          <a:lstStyle/>
          <a:p>
            <a:r>
              <a:rPr lang="tr-TR" sz="2800" b="1" dirty="0" err="1" smtClean="0">
                <a:solidFill>
                  <a:srgbClr val="0070C0"/>
                </a:solidFill>
              </a:rPr>
              <a:t>İnfitâr</a:t>
            </a:r>
            <a:r>
              <a:rPr lang="tr-TR" sz="2800" b="1" dirty="0" smtClean="0">
                <a:solidFill>
                  <a:srgbClr val="0070C0"/>
                </a:solidFill>
              </a:rPr>
              <a:t> suresi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02326"/>
            <a:ext cx="8964488" cy="54390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ar-SA" sz="4400" dirty="0">
                <a:solidFill>
                  <a:srgbClr val="FF0000"/>
                </a:solidFill>
              </a:rPr>
              <a:t>اِذَا السَّمَٓاءُ </a:t>
            </a:r>
            <a:r>
              <a:rPr lang="ar-SA" sz="4400" dirty="0" smtClean="0">
                <a:solidFill>
                  <a:srgbClr val="FF0000"/>
                </a:solidFill>
              </a:rPr>
              <a:t>انْفَطَرَتْ </a:t>
            </a:r>
            <a:r>
              <a:rPr lang="ar-SA" dirty="0">
                <a:solidFill>
                  <a:srgbClr val="FF0000"/>
                </a:solidFill>
              </a:rPr>
              <a:t>﴿1﴾</a:t>
            </a:r>
            <a:r>
              <a:rPr lang="ar-SA" sz="2400" dirty="0">
                <a:solidFill>
                  <a:srgbClr val="FF0000"/>
                </a:solidFill>
              </a:rPr>
              <a:t> </a:t>
            </a:r>
            <a:r>
              <a:rPr lang="ar-SA" sz="4400" dirty="0">
                <a:solidFill>
                  <a:srgbClr val="FF0000"/>
                </a:solidFill>
              </a:rPr>
              <a:t>وَاِذَا الْكَوَاكِبُ </a:t>
            </a:r>
            <a:r>
              <a:rPr lang="ar-SA" sz="4400" dirty="0" smtClean="0">
                <a:solidFill>
                  <a:srgbClr val="FF0000"/>
                </a:solidFill>
              </a:rPr>
              <a:t>انْتَثَرَتْ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>
                <a:solidFill>
                  <a:srgbClr val="FF0000"/>
                </a:solidFill>
              </a:rPr>
              <a:t>﴿2﴾ </a:t>
            </a:r>
            <a:r>
              <a:rPr lang="ar-SA" sz="4400" dirty="0">
                <a:solidFill>
                  <a:srgbClr val="FF0000"/>
                </a:solidFill>
              </a:rPr>
              <a:t>وَاِذَا الْبِحَارُ فُجِّرَتْۙ</a:t>
            </a:r>
            <a:r>
              <a:rPr lang="ar-SA" dirty="0">
                <a:solidFill>
                  <a:srgbClr val="FF0000"/>
                </a:solidFill>
              </a:rPr>
              <a:t> ﴿3﴾ </a:t>
            </a:r>
            <a:r>
              <a:rPr lang="ar-SA" sz="4400" dirty="0">
                <a:solidFill>
                  <a:srgbClr val="FF0000"/>
                </a:solidFill>
              </a:rPr>
              <a:t>وَاِذَا الْقُبُورُ </a:t>
            </a:r>
            <a:r>
              <a:rPr lang="ar-SA" sz="4400" dirty="0" smtClean="0">
                <a:solidFill>
                  <a:srgbClr val="FF0000"/>
                </a:solidFill>
              </a:rPr>
              <a:t>بُعْثِرَتْ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>
                <a:solidFill>
                  <a:srgbClr val="FF0000"/>
                </a:solidFill>
              </a:rPr>
              <a:t>﴿4﴾ </a:t>
            </a:r>
            <a:r>
              <a:rPr lang="ar-SA" sz="4400" dirty="0">
                <a:solidFill>
                  <a:srgbClr val="0070C0"/>
                </a:solidFill>
              </a:rPr>
              <a:t>عَلِمَتْ نَفْسٌ مَا قَدَّمَتْ وَاَخَّرَتْۜ</a:t>
            </a:r>
            <a:r>
              <a:rPr lang="ar-SA" dirty="0">
                <a:solidFill>
                  <a:srgbClr val="0070C0"/>
                </a:solidFill>
              </a:rPr>
              <a:t> ﴿5﴾ </a:t>
            </a:r>
            <a:r>
              <a:rPr lang="ar-SA" sz="4400" dirty="0">
                <a:solidFill>
                  <a:srgbClr val="002060"/>
                </a:solidFill>
              </a:rPr>
              <a:t>يَٓا اَيُّهَا الْاِنْسَانُ مَا غَرَّكَ بِرَبِّكَ </a:t>
            </a:r>
            <a:r>
              <a:rPr lang="ar-SA" sz="4400" dirty="0" smtClean="0">
                <a:solidFill>
                  <a:srgbClr val="002060"/>
                </a:solidFill>
              </a:rPr>
              <a:t>الْكَر۪يمِ </a:t>
            </a:r>
            <a:r>
              <a:rPr lang="ar-SA" dirty="0">
                <a:solidFill>
                  <a:srgbClr val="002060"/>
                </a:solidFill>
              </a:rPr>
              <a:t>﴿6﴾ </a:t>
            </a:r>
            <a:r>
              <a:rPr lang="ar-SA" sz="4400" dirty="0">
                <a:solidFill>
                  <a:srgbClr val="002060"/>
                </a:solidFill>
              </a:rPr>
              <a:t>اَلَّذ۪ي خَلَقَكَ فَسَوّٰيكَ </a:t>
            </a:r>
            <a:r>
              <a:rPr lang="ar-SA" sz="4400" dirty="0" smtClean="0">
                <a:solidFill>
                  <a:srgbClr val="002060"/>
                </a:solidFill>
              </a:rPr>
              <a:t>فَعَدَلَكَ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>
                <a:solidFill>
                  <a:srgbClr val="002060"/>
                </a:solidFill>
              </a:rPr>
              <a:t>﴿7﴾ </a:t>
            </a:r>
            <a:r>
              <a:rPr lang="ar-SA" sz="4400" dirty="0">
                <a:solidFill>
                  <a:srgbClr val="002060"/>
                </a:solidFill>
              </a:rPr>
              <a:t>ف۪ٓي اَيِّ صُورَةٍ مَا شَٓاءَ </a:t>
            </a:r>
            <a:r>
              <a:rPr lang="ar-SA" sz="4400" dirty="0" smtClean="0">
                <a:solidFill>
                  <a:srgbClr val="002060"/>
                </a:solidFill>
              </a:rPr>
              <a:t>رَكَّبَكَ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>
                <a:solidFill>
                  <a:srgbClr val="002060"/>
                </a:solidFill>
              </a:rPr>
              <a:t>﴿8﴾ </a:t>
            </a:r>
            <a:r>
              <a:rPr lang="ar-SA" sz="4400" dirty="0">
                <a:solidFill>
                  <a:srgbClr val="C00000"/>
                </a:solidFill>
              </a:rPr>
              <a:t>كَلَّا بَلْ تُكَذِّبُونَ </a:t>
            </a:r>
            <a:r>
              <a:rPr lang="ar-SA" sz="4400" dirty="0" smtClean="0">
                <a:solidFill>
                  <a:srgbClr val="C00000"/>
                </a:solidFill>
              </a:rPr>
              <a:t>بِالدّ۪ينِ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ar-SA" dirty="0">
                <a:solidFill>
                  <a:srgbClr val="C00000"/>
                </a:solidFill>
              </a:rPr>
              <a:t>﴿9﴾ </a:t>
            </a:r>
            <a:r>
              <a:rPr lang="ar-SA" sz="4400" dirty="0">
                <a:solidFill>
                  <a:srgbClr val="C00000"/>
                </a:solidFill>
              </a:rPr>
              <a:t>وَاِنَّ عَلَيْكُمْ </a:t>
            </a:r>
            <a:r>
              <a:rPr lang="ar-SA" sz="4400" dirty="0" smtClean="0">
                <a:solidFill>
                  <a:srgbClr val="C00000"/>
                </a:solidFill>
              </a:rPr>
              <a:t>لَحَافِظ۪ينَ </a:t>
            </a:r>
            <a:r>
              <a:rPr lang="ar-SA" dirty="0">
                <a:solidFill>
                  <a:srgbClr val="C00000"/>
                </a:solidFill>
              </a:rPr>
              <a:t>﴿10﴾ </a:t>
            </a:r>
            <a:r>
              <a:rPr lang="ar-SA" sz="4400" dirty="0">
                <a:solidFill>
                  <a:srgbClr val="C00000"/>
                </a:solidFill>
              </a:rPr>
              <a:t>كِرَامًا كَاتِب۪ينَۙ</a:t>
            </a:r>
            <a:r>
              <a:rPr lang="ar-SA" dirty="0">
                <a:solidFill>
                  <a:srgbClr val="C00000"/>
                </a:solidFill>
              </a:rPr>
              <a:t> ﴿11﴾ </a:t>
            </a:r>
            <a:r>
              <a:rPr lang="ar-SA" sz="4400" dirty="0">
                <a:solidFill>
                  <a:srgbClr val="C00000"/>
                </a:solidFill>
              </a:rPr>
              <a:t>يَعْلَمُونَ مَا تَفْعَلُونَ</a:t>
            </a:r>
            <a:r>
              <a:rPr lang="ar-SA" dirty="0">
                <a:solidFill>
                  <a:srgbClr val="C00000"/>
                </a:solidFill>
              </a:rPr>
              <a:t> ﴿12﴾</a:t>
            </a:r>
            <a:r>
              <a:rPr lang="ar-SA" dirty="0">
                <a:solidFill>
                  <a:srgbClr val="FFC000"/>
                </a:solidFill>
              </a:rPr>
              <a:t> </a:t>
            </a:r>
            <a:r>
              <a:rPr lang="ar-SA" sz="4400" dirty="0">
                <a:solidFill>
                  <a:srgbClr val="FFC000"/>
                </a:solidFill>
              </a:rPr>
              <a:t>اِنَّ الْاَبْرَارَ لَف۪ي </a:t>
            </a:r>
            <a:r>
              <a:rPr lang="ar-SA" sz="4400" dirty="0" smtClean="0">
                <a:solidFill>
                  <a:srgbClr val="FFC000"/>
                </a:solidFill>
              </a:rPr>
              <a:t>نَع۪يمٍ</a:t>
            </a:r>
            <a:r>
              <a:rPr lang="ar-SA" dirty="0" smtClean="0">
                <a:solidFill>
                  <a:srgbClr val="FFC000"/>
                </a:solidFill>
              </a:rPr>
              <a:t> </a:t>
            </a:r>
            <a:r>
              <a:rPr lang="ar-SA" dirty="0">
                <a:solidFill>
                  <a:srgbClr val="FFC000"/>
                </a:solidFill>
              </a:rPr>
              <a:t>﴿13﴾ </a:t>
            </a:r>
            <a:r>
              <a:rPr lang="ar-SA" sz="4400" dirty="0">
                <a:solidFill>
                  <a:srgbClr val="FFC000"/>
                </a:solidFill>
              </a:rPr>
              <a:t>وَاِنَّ الْفُجَّارَ لَف۪ي </a:t>
            </a:r>
            <a:r>
              <a:rPr lang="ar-SA" sz="4400" dirty="0" smtClean="0">
                <a:solidFill>
                  <a:srgbClr val="FFC000"/>
                </a:solidFill>
              </a:rPr>
              <a:t>جَح۪يمٍ</a:t>
            </a:r>
            <a:r>
              <a:rPr lang="ar-SA" dirty="0" smtClean="0">
                <a:solidFill>
                  <a:srgbClr val="FFC000"/>
                </a:solidFill>
              </a:rPr>
              <a:t> </a:t>
            </a:r>
            <a:r>
              <a:rPr lang="ar-SA" dirty="0">
                <a:solidFill>
                  <a:srgbClr val="FFC000"/>
                </a:solidFill>
              </a:rPr>
              <a:t>﴿14﴾ </a:t>
            </a:r>
            <a:r>
              <a:rPr lang="ar-SA" sz="4400" dirty="0">
                <a:solidFill>
                  <a:srgbClr val="FFC000"/>
                </a:solidFill>
              </a:rPr>
              <a:t>يَصْلَوْنَهَا يَوْمَ الدّ۪ينِ </a:t>
            </a:r>
            <a:r>
              <a:rPr lang="ar-SA" dirty="0">
                <a:solidFill>
                  <a:srgbClr val="FFC000"/>
                </a:solidFill>
              </a:rPr>
              <a:t>﴿15﴾ </a:t>
            </a:r>
            <a:r>
              <a:rPr lang="ar-SA" sz="4400" dirty="0">
                <a:solidFill>
                  <a:srgbClr val="C00000"/>
                </a:solidFill>
              </a:rPr>
              <a:t>وَمَا هُمْ عَنْهَا </a:t>
            </a:r>
            <a:r>
              <a:rPr lang="ar-SA" sz="4400" dirty="0" smtClean="0">
                <a:solidFill>
                  <a:srgbClr val="C00000"/>
                </a:solidFill>
              </a:rPr>
              <a:t>بِغَٓائِب۪ينَ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ar-SA" dirty="0">
                <a:solidFill>
                  <a:srgbClr val="C00000"/>
                </a:solidFill>
              </a:rPr>
              <a:t>﴿16﴾</a:t>
            </a:r>
            <a:r>
              <a:rPr lang="ar-SA" dirty="0"/>
              <a:t> </a:t>
            </a:r>
            <a:r>
              <a:rPr lang="ar-SA" sz="4400" dirty="0">
                <a:solidFill>
                  <a:srgbClr val="0070C0"/>
                </a:solidFill>
              </a:rPr>
              <a:t>وَمَٓا اَدْرٰيكَ مَا يَوْمُ </a:t>
            </a:r>
            <a:r>
              <a:rPr lang="ar-SA" sz="4400" dirty="0" smtClean="0">
                <a:solidFill>
                  <a:srgbClr val="0070C0"/>
                </a:solidFill>
              </a:rPr>
              <a:t>الدّ۪ينِ</a:t>
            </a:r>
            <a:r>
              <a:rPr lang="ar-SA" dirty="0" smtClean="0">
                <a:solidFill>
                  <a:srgbClr val="0070C0"/>
                </a:solidFill>
              </a:rPr>
              <a:t> </a:t>
            </a:r>
            <a:r>
              <a:rPr lang="ar-SA" dirty="0">
                <a:solidFill>
                  <a:srgbClr val="0070C0"/>
                </a:solidFill>
              </a:rPr>
              <a:t>﴿17﴾ </a:t>
            </a:r>
            <a:r>
              <a:rPr lang="ar-SA" sz="4400" dirty="0">
                <a:solidFill>
                  <a:srgbClr val="0070C0"/>
                </a:solidFill>
              </a:rPr>
              <a:t>ثُمَّ مَٓا اَدْرٰيكَ مَا يَوْمُ </a:t>
            </a:r>
            <a:r>
              <a:rPr lang="ar-SA" sz="4400" dirty="0" smtClean="0">
                <a:solidFill>
                  <a:srgbClr val="0070C0"/>
                </a:solidFill>
              </a:rPr>
              <a:t>الدّ۪ينِ</a:t>
            </a:r>
            <a:r>
              <a:rPr lang="ar-SA" dirty="0" smtClean="0">
                <a:solidFill>
                  <a:srgbClr val="0070C0"/>
                </a:solidFill>
              </a:rPr>
              <a:t> </a:t>
            </a:r>
            <a:r>
              <a:rPr lang="ar-SA" dirty="0">
                <a:solidFill>
                  <a:srgbClr val="0070C0"/>
                </a:solidFill>
              </a:rPr>
              <a:t>﴿18﴾ </a:t>
            </a:r>
            <a:r>
              <a:rPr lang="ar-SA" sz="4400" dirty="0">
                <a:solidFill>
                  <a:srgbClr val="0070C0"/>
                </a:solidFill>
              </a:rPr>
              <a:t>يَوْمَ لَا تَمْلِكُ نَفْسٌ لِنَفْسٍ شَيْـًٔاۜ وَالْاَمْرُ يَوْمَئِذٍ لِلّٰهِ </a:t>
            </a:r>
            <a:r>
              <a:rPr lang="ar-SA" dirty="0">
                <a:solidFill>
                  <a:srgbClr val="0070C0"/>
                </a:solidFill>
              </a:rPr>
              <a:t>﴿19﴾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162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sz="3000" dirty="0"/>
              <a:t>وَالَّيْلِ اِذَا </a:t>
            </a:r>
            <a:r>
              <a:rPr lang="ar-SA" sz="3000" dirty="0" smtClean="0"/>
              <a:t>يَغْشٰى </a:t>
            </a:r>
            <a:r>
              <a:rPr lang="ar-SA" sz="3000" dirty="0"/>
              <a:t>﴿1﴾ وَالنَّهَارِ اِذَا </a:t>
            </a:r>
            <a:r>
              <a:rPr lang="ar-SA" sz="3000" dirty="0" smtClean="0"/>
              <a:t>تَجَلّٰى </a:t>
            </a:r>
            <a:r>
              <a:rPr lang="ar-SA" sz="3000" dirty="0"/>
              <a:t>﴿2﴾ وَمَا خَلَقَ الذَّكَرَ </a:t>
            </a:r>
            <a:r>
              <a:rPr lang="ar-SA" sz="3000" dirty="0" smtClean="0"/>
              <a:t>وَالْاُنْثٰى </a:t>
            </a:r>
            <a:r>
              <a:rPr lang="ar-SA" sz="3000" dirty="0"/>
              <a:t>﴿3﴾ </a:t>
            </a:r>
            <a:r>
              <a:rPr lang="ar-SA" sz="3000" dirty="0">
                <a:solidFill>
                  <a:srgbClr val="0070C0"/>
                </a:solidFill>
              </a:rPr>
              <a:t>اِنَّ سَعْيَكُمْ </a:t>
            </a:r>
            <a:r>
              <a:rPr lang="ar-SA" sz="3000" dirty="0" smtClean="0">
                <a:solidFill>
                  <a:srgbClr val="0070C0"/>
                </a:solidFill>
              </a:rPr>
              <a:t>لَشَتّٰى </a:t>
            </a:r>
            <a:r>
              <a:rPr lang="ar-SA" sz="3000" dirty="0">
                <a:solidFill>
                  <a:srgbClr val="0070C0"/>
                </a:solidFill>
              </a:rPr>
              <a:t>﴿4﴾ فَاَمَّا مَنْ اَعْطٰى </a:t>
            </a:r>
            <a:r>
              <a:rPr lang="ar-SA" sz="3000" dirty="0" smtClean="0">
                <a:solidFill>
                  <a:srgbClr val="0070C0"/>
                </a:solidFill>
              </a:rPr>
              <a:t>وَاتَّقٰى </a:t>
            </a:r>
            <a:r>
              <a:rPr lang="ar-SA" sz="3000" dirty="0">
                <a:solidFill>
                  <a:srgbClr val="0070C0"/>
                </a:solidFill>
              </a:rPr>
              <a:t>﴿5﴾ وَصَدَّقَ </a:t>
            </a:r>
            <a:r>
              <a:rPr lang="ar-SA" sz="3000" dirty="0" smtClean="0">
                <a:solidFill>
                  <a:srgbClr val="0070C0"/>
                </a:solidFill>
              </a:rPr>
              <a:t>بِالْحُسْنٰى </a:t>
            </a:r>
            <a:r>
              <a:rPr lang="ar-SA" sz="3000" dirty="0">
                <a:solidFill>
                  <a:srgbClr val="0070C0"/>
                </a:solidFill>
              </a:rPr>
              <a:t>﴿6﴾ فَسَنُيَسِّرُهُ </a:t>
            </a:r>
            <a:r>
              <a:rPr lang="ar-SA" sz="3000" dirty="0" smtClean="0">
                <a:solidFill>
                  <a:srgbClr val="0070C0"/>
                </a:solidFill>
              </a:rPr>
              <a:t>لِلْيُسْرٰى </a:t>
            </a:r>
            <a:r>
              <a:rPr lang="ar-SA" sz="3000" dirty="0">
                <a:solidFill>
                  <a:srgbClr val="0070C0"/>
                </a:solidFill>
              </a:rPr>
              <a:t>﴿7﴾ وَاَمَّا مَنْ بَخِلَ </a:t>
            </a:r>
            <a:r>
              <a:rPr lang="ar-SA" sz="3000" dirty="0" smtClean="0">
                <a:solidFill>
                  <a:srgbClr val="0070C0"/>
                </a:solidFill>
              </a:rPr>
              <a:t>وَاسْتَغْنٰى </a:t>
            </a:r>
            <a:r>
              <a:rPr lang="ar-SA" sz="3000" dirty="0">
                <a:solidFill>
                  <a:srgbClr val="0070C0"/>
                </a:solidFill>
              </a:rPr>
              <a:t>﴿8﴾ وَكَذَّبَ </a:t>
            </a:r>
            <a:r>
              <a:rPr lang="ar-SA" sz="3000" dirty="0" smtClean="0">
                <a:solidFill>
                  <a:srgbClr val="0070C0"/>
                </a:solidFill>
              </a:rPr>
              <a:t>بِالْحُسْنٰى </a:t>
            </a:r>
            <a:r>
              <a:rPr lang="ar-SA" sz="3000" dirty="0">
                <a:solidFill>
                  <a:srgbClr val="0070C0"/>
                </a:solidFill>
              </a:rPr>
              <a:t>﴿9﴾ فَسَنُيَسِّرُهُ </a:t>
            </a:r>
            <a:r>
              <a:rPr lang="ar-SA" sz="3000" dirty="0" smtClean="0">
                <a:solidFill>
                  <a:srgbClr val="0070C0"/>
                </a:solidFill>
              </a:rPr>
              <a:t>لِلْعُسْرٰى </a:t>
            </a:r>
            <a:r>
              <a:rPr lang="ar-SA" sz="3000" dirty="0">
                <a:solidFill>
                  <a:srgbClr val="0070C0"/>
                </a:solidFill>
              </a:rPr>
              <a:t>﴿10﴾</a:t>
            </a:r>
            <a:r>
              <a:rPr lang="ar-SA" sz="3000" dirty="0"/>
              <a:t> وَمَا يُغْن۪ي عَنْهُ مَالُهُٓ اِذَا تَرَدّٰى ﴿11﴾ اِنَّ عَلَيْنَا </a:t>
            </a:r>
            <a:r>
              <a:rPr lang="ar-SA" sz="3000" dirty="0" smtClean="0"/>
              <a:t>لَلْهُدٰى </a:t>
            </a:r>
            <a:r>
              <a:rPr lang="ar-SA" sz="3000" dirty="0"/>
              <a:t>﴿12﴾ وَاِنَّ لَنَا لَلْاٰخِرَةَ وَالْاُو۫لٰى ﴿13﴾ فَاَنْذَرْتُكُمْ نَارًا </a:t>
            </a:r>
            <a:r>
              <a:rPr lang="ar-SA" sz="3000" dirty="0" smtClean="0"/>
              <a:t>تَلَظّٰى </a:t>
            </a:r>
            <a:r>
              <a:rPr lang="ar-SA" sz="3000" dirty="0"/>
              <a:t>﴿14﴾ لَا </a:t>
            </a:r>
            <a:r>
              <a:rPr lang="ar-SA" sz="3000" dirty="0" smtClean="0"/>
              <a:t>يَصْلٰيهَا </a:t>
            </a:r>
            <a:r>
              <a:rPr lang="ar-SA" sz="3000" dirty="0"/>
              <a:t>اِلَّا </a:t>
            </a:r>
            <a:r>
              <a:rPr lang="ar-SA" sz="3000" dirty="0" smtClean="0"/>
              <a:t>الْاَشْقٰى </a:t>
            </a:r>
            <a:r>
              <a:rPr lang="ar-SA" sz="3000" dirty="0"/>
              <a:t>﴿15﴾ اَلَّذ۪ي كَذَّبَ </a:t>
            </a:r>
            <a:r>
              <a:rPr lang="ar-SA" sz="3000" dirty="0" smtClean="0"/>
              <a:t>وَتَوَلّٰى </a:t>
            </a:r>
            <a:r>
              <a:rPr lang="ar-SA" sz="3000" dirty="0"/>
              <a:t>﴿16﴾ وَسَيُجَنَّبُهَا </a:t>
            </a:r>
            <a:r>
              <a:rPr lang="ar-SA" sz="3000" dirty="0" smtClean="0"/>
              <a:t>الْاَتْقٰى </a:t>
            </a:r>
            <a:r>
              <a:rPr lang="ar-SA" sz="3000" dirty="0"/>
              <a:t>﴿17﴾ اَلَّذ۪ي يُؤْت۪ي مَالَهُ </a:t>
            </a:r>
            <a:r>
              <a:rPr lang="ar-SA" sz="3000" dirty="0" smtClean="0"/>
              <a:t>يَتَزَكّٰى </a:t>
            </a:r>
            <a:r>
              <a:rPr lang="ar-SA" sz="3000" dirty="0"/>
              <a:t>﴿18﴾ وَمَا لِاَحَدٍ عِنْدَهُ مِنْ نِعْمَةٍ </a:t>
            </a:r>
            <a:r>
              <a:rPr lang="ar-SA" sz="3000" dirty="0" smtClean="0"/>
              <a:t>تُجْزٰى </a:t>
            </a:r>
            <a:r>
              <a:rPr lang="ar-SA" sz="3000" dirty="0"/>
              <a:t>﴿19﴾ اِلَّا ابْتِغَٓاءَ وَجْهِ رَبِّهِ </a:t>
            </a:r>
            <a:r>
              <a:rPr lang="ar-SA" sz="3000" dirty="0" smtClean="0"/>
              <a:t>الْاَعْلٰى </a:t>
            </a:r>
            <a:r>
              <a:rPr lang="ar-SA" sz="3000" dirty="0"/>
              <a:t>﴿20﴾ وَلَسَوْفَ يَرْضٰى ﴿21﴾</a:t>
            </a:r>
            <a:endParaRPr lang="tr-TR" sz="3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dirty="0"/>
              <a:t>سُورَةُ الَّيْلِ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660670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10411</TotalTime>
  <Words>493</Words>
  <Application>Microsoft Office PowerPoint</Application>
  <PresentationFormat>Ekran Gösterisi (4:3)</PresentationFormat>
  <Paragraphs>40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2_Hardcover</vt:lpstr>
      <vt:lpstr>A.Ü. İlahiyat Fakültesi 1. Sınıf  Tefsir Tarihi ve Usulü  تاريخ التفسير وأصوله</vt:lpstr>
      <vt:lpstr>13. Hafta: الاسبوع الثالث عشر أمثال القرأن تناسب الأي والسور نظام داخلي للقرآن</vt:lpstr>
      <vt:lpstr>أمثال القرأن s.96</vt:lpstr>
      <vt:lpstr>تناسب الأي والسور</vt:lpstr>
      <vt:lpstr>أهميته</vt:lpstr>
      <vt:lpstr>من اعتنى بعلم المناسبة</vt:lpstr>
      <vt:lpstr>خطوات مفيدة خطوات مفيدة في طريقة معرفة المناسبة و تثبيت المناسبات بين السور  وبين الآيات في جميع القرآن</vt:lpstr>
      <vt:lpstr>İnfitâr suresi</vt:lpstr>
      <vt:lpstr>سُورَةُ الَّيْلِ</vt:lpstr>
      <vt:lpstr>نظام داخلي للقرآن s.96 نظم القران ترتيب آيات القرآن الكريم وسوره محتوى القرآن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540</cp:revision>
  <cp:lastPrinted>2016-03-08T11:30:58Z</cp:lastPrinted>
  <dcterms:created xsi:type="dcterms:W3CDTF">2014-10-29T07:48:48Z</dcterms:created>
  <dcterms:modified xsi:type="dcterms:W3CDTF">2021-01-04T11:47:08Z</dcterms:modified>
</cp:coreProperties>
</file>