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0" y="-243408"/>
            <a:ext cx="9144000" cy="2769989"/>
          </a:xfrm>
          <a:prstGeom prst="rect">
            <a:avLst/>
          </a:prstGeom>
        </p:spPr>
        <p:txBody>
          <a:bodyPr wrap="square">
            <a:spAutoFit/>
          </a:bodyPr>
          <a:lstStyle/>
          <a:p>
            <a:pPr algn="ctr"/>
            <a:endParaRPr lang="tr-TR" sz="6000" b="1" dirty="0" smtClean="0">
              <a:solidFill>
                <a:srgbClr val="7030A0"/>
              </a:solidFill>
              <a:latin typeface="Chiller" pitchFamily="82" charset="0"/>
              <a:cs typeface="Times New Roman" pitchFamily="18" charset="0"/>
            </a:endParaRPr>
          </a:p>
          <a:p>
            <a:pPr algn="ctr"/>
            <a:r>
              <a:rPr lang="tr-TR" sz="6000" b="1" dirty="0" smtClean="0">
                <a:solidFill>
                  <a:srgbClr val="7030A0"/>
                </a:solidFill>
                <a:latin typeface="Comic Sans MS" pitchFamily="66" charset="0"/>
                <a:cs typeface="Times New Roman" pitchFamily="18" charset="0"/>
              </a:rPr>
              <a:t>BİTKİ BİYOLOJİSİ</a:t>
            </a:r>
            <a:r>
              <a:rPr lang="tr-TR" sz="5400" dirty="0" smtClean="0">
                <a:latin typeface="Times New Roman" pitchFamily="18" charset="0"/>
                <a:cs typeface="Times New Roman" pitchFamily="18" charset="0"/>
              </a:rPr>
              <a:t/>
            </a:r>
            <a:br>
              <a:rPr lang="tr-TR" sz="5400" dirty="0" smtClean="0">
                <a:latin typeface="Times New Roman" pitchFamily="18" charset="0"/>
                <a:cs typeface="Times New Roman" pitchFamily="18" charset="0"/>
              </a:rPr>
            </a:br>
            <a:endParaRPr lang="tr-TR" sz="5400" dirty="0">
              <a:latin typeface="Times New Roman" pitchFamily="18" charset="0"/>
              <a:cs typeface="Times New Roman" pitchFamily="18" charset="0"/>
            </a:endParaRPr>
          </a:p>
        </p:txBody>
      </p:sp>
      <p:sp>
        <p:nvSpPr>
          <p:cNvPr id="20483" name="Rectangle 3"/>
          <p:cNvSpPr>
            <a:spLocks noChangeArrowheads="1"/>
          </p:cNvSpPr>
          <p:nvPr/>
        </p:nvSpPr>
        <p:spPr bwMode="auto">
          <a:xfrm>
            <a:off x="0" y="5157192"/>
            <a:ext cx="9358282"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tr-TR" sz="2400" b="1" dirty="0" smtClean="0">
                <a:solidFill>
                  <a:srgbClr val="C00000"/>
                </a:solidFill>
                <a:latin typeface="Comic Sans MS" pitchFamily="66" charset="0"/>
              </a:rPr>
              <a:t>Prof. Dr. Ayşegül Güvenç</a:t>
            </a:r>
            <a:endParaRPr lang="tr-TR" sz="2400" dirty="0" smtClean="0">
              <a:solidFill>
                <a:srgbClr val="C00000"/>
              </a:solidFill>
              <a:latin typeface="Comic Sans MS" pitchFamily="66" charset="0"/>
            </a:endParaRPr>
          </a:p>
          <a:p>
            <a:pPr algn="ctr"/>
            <a:r>
              <a:rPr lang="tr-TR" sz="2400" b="1" dirty="0" smtClean="0">
                <a:solidFill>
                  <a:srgbClr val="C00000"/>
                </a:solidFill>
                <a:latin typeface="Comic Sans MS" pitchFamily="66" charset="0"/>
              </a:rPr>
              <a:t>Ankara Üniversitesi Eczacılık Fakültesi </a:t>
            </a:r>
            <a:endParaRPr lang="tr-TR" sz="2400" dirty="0" smtClean="0">
              <a:solidFill>
                <a:srgbClr val="C00000"/>
              </a:solidFill>
              <a:latin typeface="Comic Sans MS" pitchFamily="66" charset="0"/>
            </a:endParaRPr>
          </a:p>
          <a:p>
            <a:pPr algn="ctr"/>
            <a:r>
              <a:rPr lang="tr-TR" sz="2400" b="1" dirty="0" err="1" smtClean="0">
                <a:solidFill>
                  <a:srgbClr val="C00000"/>
                </a:solidFill>
                <a:latin typeface="Comic Sans MS" pitchFamily="66" charset="0"/>
              </a:rPr>
              <a:t>Farmasötik</a:t>
            </a:r>
            <a:r>
              <a:rPr lang="tr-TR" sz="2400" b="1" dirty="0" smtClean="0">
                <a:solidFill>
                  <a:srgbClr val="C00000"/>
                </a:solidFill>
                <a:latin typeface="Comic Sans MS" pitchFamily="66" charset="0"/>
              </a:rPr>
              <a:t> Botanik Anabilim Dalı</a:t>
            </a:r>
            <a:endParaRPr lang="tr-TR" sz="2400" dirty="0" smtClean="0">
              <a:solidFill>
                <a:srgbClr val="C00000"/>
              </a:solidFill>
              <a:latin typeface="Comic Sans MS" pitchFamily="66" charset="0"/>
            </a:endParaRPr>
          </a:p>
          <a:p>
            <a:pPr algn="ctr"/>
            <a:r>
              <a:rPr lang="tr-TR" sz="2400" b="1" dirty="0" smtClean="0">
                <a:solidFill>
                  <a:srgbClr val="C00000"/>
                </a:solidFill>
                <a:latin typeface="Comic Sans MS" pitchFamily="66" charset="0"/>
              </a:rPr>
              <a:t> 2010</a:t>
            </a:r>
            <a:endParaRPr kumimoji="0" lang="tr-TR" sz="3200" b="1" i="0" u="none" strike="noStrike" cap="none" normalizeH="0" baseline="0" dirty="0" smtClean="0">
              <a:ln>
                <a:noFill/>
              </a:ln>
              <a:solidFill>
                <a:srgbClr val="7030A0"/>
              </a:solidFill>
              <a:effectLst/>
              <a:latin typeface="Chiller" pitchFamily="82" charset="0"/>
            </a:endParaRPr>
          </a:p>
        </p:txBody>
      </p:sp>
      <p:pic>
        <p:nvPicPr>
          <p:cNvPr id="2" name="Picture 2" descr="D:\Resimlerim\Resimlerim-eski\haziran2011\Resim 061.jpg"/>
          <p:cNvPicPr>
            <a:picLocks noChangeAspect="1" noChangeArrowheads="1"/>
          </p:cNvPicPr>
          <p:nvPr/>
        </p:nvPicPr>
        <p:blipFill>
          <a:blip r:embed="rId2" cstate="print"/>
          <a:srcRect/>
          <a:stretch>
            <a:fillRect/>
          </a:stretch>
        </p:blipFill>
        <p:spPr bwMode="auto">
          <a:xfrm>
            <a:off x="1979712" y="1556792"/>
            <a:ext cx="5400600" cy="3403118"/>
          </a:xfrm>
          <a:prstGeom prst="rect">
            <a:avLst/>
          </a:prstGeom>
          <a:noFill/>
        </p:spPr>
      </p:pic>
    </p:spTree>
    <p:extLst>
      <p:ext uri="{BB962C8B-B14F-4D97-AF65-F5344CB8AC3E}">
        <p14:creationId xmlns:p14="http://schemas.microsoft.com/office/powerpoint/2010/main" val="751321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143000"/>
          </a:xfrm>
        </p:spPr>
        <p:style>
          <a:lnRef idx="2">
            <a:schemeClr val="accent5">
              <a:shade val="50000"/>
            </a:schemeClr>
          </a:lnRef>
          <a:fillRef idx="1">
            <a:schemeClr val="accent5"/>
          </a:fillRef>
          <a:effectRef idx="0">
            <a:schemeClr val="accent5"/>
          </a:effectRef>
          <a:fontRef idx="minor">
            <a:schemeClr val="lt1"/>
          </a:fontRef>
        </p:style>
        <p:txBody>
          <a:bodyPr/>
          <a:lstStyle/>
          <a:p>
            <a:r>
              <a:rPr lang="tr-TR" b="1" dirty="0">
                <a:latin typeface="Comic Sans MS" pitchFamily="66" charset="0"/>
              </a:rPr>
              <a:t>TÜR</a:t>
            </a:r>
            <a:endParaRPr lang="tr-TR" dirty="0">
              <a:latin typeface="Comic Sans MS" pitchFamily="66" charset="0"/>
            </a:endParaRPr>
          </a:p>
        </p:txBody>
      </p:sp>
      <p:sp>
        <p:nvSpPr>
          <p:cNvPr id="3" name="2 İçerik Yer Tutucusu"/>
          <p:cNvSpPr>
            <a:spLocks noGrp="1"/>
          </p:cNvSpPr>
          <p:nvPr>
            <p:ph idx="1"/>
          </p:nvPr>
        </p:nvSpPr>
        <p:spPr>
          <a:xfrm>
            <a:off x="0" y="1340768"/>
            <a:ext cx="9144000" cy="5400600"/>
          </a:xfrm>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r>
              <a:rPr lang="tr-TR" dirty="0">
                <a:latin typeface="Times New Roman" pitchFamily="18" charset="0"/>
                <a:cs typeface="Times New Roman" pitchFamily="18" charset="0"/>
              </a:rPr>
              <a:t>Sistematikteki her bir birime “</a:t>
            </a:r>
            <a:r>
              <a:rPr lang="tr-TR" b="1" i="1" dirty="0" err="1">
                <a:solidFill>
                  <a:srgbClr val="C00000"/>
                </a:solidFill>
                <a:latin typeface="Jokerman" pitchFamily="82" charset="0"/>
                <a:cs typeface="Times New Roman" pitchFamily="18" charset="0"/>
              </a:rPr>
              <a:t>takson</a:t>
            </a:r>
            <a:r>
              <a:rPr lang="tr-TR" dirty="0">
                <a:latin typeface="Times New Roman" pitchFamily="18" charset="0"/>
                <a:cs typeface="Times New Roman" pitchFamily="18" charset="0"/>
              </a:rPr>
              <a:t>” denir. Sistematiğin temel </a:t>
            </a:r>
            <a:r>
              <a:rPr lang="tr-TR" dirty="0" err="1">
                <a:latin typeface="Times New Roman" pitchFamily="18" charset="0"/>
                <a:cs typeface="Times New Roman" pitchFamily="18" charset="0"/>
              </a:rPr>
              <a:t>taksonu</a:t>
            </a:r>
            <a:r>
              <a:rPr lang="tr-TR" dirty="0">
                <a:latin typeface="Times New Roman" pitchFamily="18" charset="0"/>
                <a:cs typeface="Times New Roman" pitchFamily="18" charset="0"/>
              </a:rPr>
              <a:t> yani temel birimi türdür. Türden büyük gruplar sınıflandırmada kolaylığı sağlamak için vardır. Hayvan ve bitki gruplarının tümü için geçerli olabilecek bir tür tanımı vermek oldukça zordur. Birçok araştırıcı arasında değerlendirme yöntemleri ve özelliklerin seçimi konusunda birçok fikir ayrılığı olmakla beraber modern anlamda bir </a:t>
            </a:r>
            <a:r>
              <a:rPr lang="tr-TR" b="1" i="1" dirty="0">
                <a:solidFill>
                  <a:srgbClr val="00B0F0"/>
                </a:solidFill>
                <a:latin typeface="Jokerman" pitchFamily="82" charset="0"/>
                <a:cs typeface="Times New Roman" pitchFamily="18" charset="0"/>
              </a:rPr>
              <a:t>tür</a:t>
            </a:r>
            <a:r>
              <a:rPr lang="tr-TR" b="1" i="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tr-TR" dirty="0">
                <a:solidFill>
                  <a:schemeClr val="tx2">
                    <a:lumMod val="75000"/>
                  </a:schemeClr>
                </a:solidFill>
                <a:latin typeface="Comic Sans MS" pitchFamily="66" charset="0"/>
                <a:cs typeface="Times New Roman" pitchFamily="18" charset="0"/>
              </a:rPr>
              <a:t>ortak gen havuzunu paylaşan ve üreme açısından diğer benzer gruplardan izole olan ve genetik olarak ayırt edilebilen doğal </a:t>
            </a:r>
            <a:r>
              <a:rPr lang="tr-TR" dirty="0" err="1">
                <a:solidFill>
                  <a:schemeClr val="tx2">
                    <a:lumMod val="75000"/>
                  </a:schemeClr>
                </a:solidFill>
                <a:latin typeface="Comic Sans MS" pitchFamily="66" charset="0"/>
                <a:cs typeface="Times New Roman" pitchFamily="18" charset="0"/>
              </a:rPr>
              <a:t>populasyonlar</a:t>
            </a:r>
            <a:r>
              <a:rPr lang="tr-TR" dirty="0">
                <a:solidFill>
                  <a:schemeClr val="tx2">
                    <a:lumMod val="75000"/>
                  </a:schemeClr>
                </a:solidFill>
                <a:latin typeface="Comic Sans MS" pitchFamily="66" charset="0"/>
                <a:cs typeface="Times New Roman" pitchFamily="18" charset="0"/>
              </a:rPr>
              <a:t> grubudur</a:t>
            </a:r>
            <a:r>
              <a:rPr lang="tr-TR" dirty="0">
                <a:latin typeface="Times New Roman" pitchFamily="18" charset="0"/>
                <a:cs typeface="Times New Roman" pitchFamily="18" charset="0"/>
              </a:rPr>
              <a:t>. Farklı bir şekilde söylersek </a:t>
            </a:r>
            <a:r>
              <a:rPr lang="tr-TR" dirty="0">
                <a:solidFill>
                  <a:srgbClr val="0070C0"/>
                </a:solidFill>
                <a:latin typeface="Comic Sans MS" pitchFamily="66" charset="0"/>
                <a:cs typeface="Times New Roman" pitchFamily="18" charset="0"/>
              </a:rPr>
              <a:t>tür içindeki etkili gen akışının (genetik madde alış verişinin) olduğu ya da olabildiği en geniş </a:t>
            </a:r>
            <a:r>
              <a:rPr lang="tr-TR" dirty="0" err="1">
                <a:solidFill>
                  <a:srgbClr val="0070C0"/>
                </a:solidFill>
                <a:latin typeface="Comic Sans MS" pitchFamily="66" charset="0"/>
                <a:cs typeface="Times New Roman" pitchFamily="18" charset="0"/>
              </a:rPr>
              <a:t>populasyon</a:t>
            </a:r>
            <a:r>
              <a:rPr lang="tr-TR" dirty="0">
                <a:solidFill>
                  <a:srgbClr val="0070C0"/>
                </a:solidFill>
                <a:latin typeface="Comic Sans MS" pitchFamily="66" charset="0"/>
                <a:cs typeface="Times New Roman" pitchFamily="18" charset="0"/>
              </a:rPr>
              <a:t> birimidir. </a:t>
            </a:r>
          </a:p>
          <a:p>
            <a:endParaRPr lang="tr-TR" dirty="0"/>
          </a:p>
        </p:txBody>
      </p:sp>
    </p:spTree>
    <p:extLst>
      <p:ext uri="{BB962C8B-B14F-4D97-AF65-F5344CB8AC3E}">
        <p14:creationId xmlns:p14="http://schemas.microsoft.com/office/powerpoint/2010/main" val="1172976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124744"/>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tr-TR" b="1" dirty="0" smtClean="0"/>
              <a:t/>
            </a:r>
            <a:br>
              <a:rPr lang="tr-TR" b="1" dirty="0" smtClean="0"/>
            </a:br>
            <a:r>
              <a:rPr lang="tr-TR" b="1" dirty="0" smtClean="0">
                <a:solidFill>
                  <a:srgbClr val="C00000"/>
                </a:solidFill>
                <a:latin typeface="Comic Sans MS" pitchFamily="66" charset="0"/>
              </a:rPr>
              <a:t>Yeni </a:t>
            </a:r>
            <a:r>
              <a:rPr lang="tr-TR" b="1" dirty="0">
                <a:solidFill>
                  <a:srgbClr val="C00000"/>
                </a:solidFill>
                <a:latin typeface="Comic Sans MS" pitchFamily="66" charset="0"/>
              </a:rPr>
              <a:t>türlerin meydana gelmesi</a:t>
            </a:r>
            <a:r>
              <a:rPr lang="tr-TR" dirty="0"/>
              <a:t/>
            </a:r>
            <a:br>
              <a:rPr lang="tr-TR" dirty="0"/>
            </a:br>
            <a:endParaRPr lang="tr-TR" dirty="0"/>
          </a:p>
        </p:txBody>
      </p:sp>
      <p:sp>
        <p:nvSpPr>
          <p:cNvPr id="3" name="2 İçerik Yer Tutucusu"/>
          <p:cNvSpPr>
            <a:spLocks noGrp="1"/>
          </p:cNvSpPr>
          <p:nvPr>
            <p:ph idx="1"/>
          </p:nvPr>
        </p:nvSpPr>
        <p:spPr>
          <a:xfrm>
            <a:off x="0" y="1268760"/>
            <a:ext cx="9144000" cy="5589240"/>
          </a:xfrm>
        </p:spPr>
        <p:style>
          <a:lnRef idx="1">
            <a:schemeClr val="accent5"/>
          </a:lnRef>
          <a:fillRef idx="2">
            <a:schemeClr val="accent5"/>
          </a:fillRef>
          <a:effectRef idx="1">
            <a:schemeClr val="accent5"/>
          </a:effectRef>
          <a:fontRef idx="minor">
            <a:schemeClr val="dk1"/>
          </a:fontRef>
        </p:style>
        <p:txBody>
          <a:bodyPr/>
          <a:lstStyle/>
          <a:p>
            <a:r>
              <a:rPr lang="tr-TR" dirty="0"/>
              <a:t>Yeni türlerin oluşumunda bilim adamlarının kabul ettiği dört kavram vardır</a:t>
            </a:r>
            <a:r>
              <a:rPr lang="tr-TR" dirty="0" smtClean="0"/>
              <a:t>:</a:t>
            </a:r>
          </a:p>
          <a:p>
            <a:pPr>
              <a:buNone/>
            </a:pPr>
            <a:endParaRPr lang="tr-TR" dirty="0"/>
          </a:p>
          <a:p>
            <a:r>
              <a:rPr lang="tr-TR" dirty="0"/>
              <a:t>	1- fazla üreme,</a:t>
            </a:r>
          </a:p>
          <a:p>
            <a:r>
              <a:rPr lang="tr-TR" dirty="0"/>
              <a:t>	2- mutasyon,</a:t>
            </a:r>
          </a:p>
          <a:p>
            <a:r>
              <a:rPr lang="tr-TR" dirty="0"/>
              <a:t>	3- doğal seçilim,</a:t>
            </a:r>
          </a:p>
          <a:p>
            <a:r>
              <a:rPr lang="tr-TR" dirty="0"/>
              <a:t>	4- eşeyli üremede izolasyon.</a:t>
            </a:r>
          </a:p>
          <a:p>
            <a:endParaRPr lang="tr-TR" dirty="0"/>
          </a:p>
        </p:txBody>
      </p:sp>
    </p:spTree>
    <p:extLst>
      <p:ext uri="{BB962C8B-B14F-4D97-AF65-F5344CB8AC3E}">
        <p14:creationId xmlns:p14="http://schemas.microsoft.com/office/powerpoint/2010/main" val="2663601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196752"/>
            <a:ext cx="9144000" cy="5661248"/>
          </a:xfrm>
        </p:spPr>
        <p:style>
          <a:lnRef idx="1">
            <a:schemeClr val="accent5"/>
          </a:lnRef>
          <a:fillRef idx="2">
            <a:schemeClr val="accent5"/>
          </a:fillRef>
          <a:effectRef idx="1">
            <a:schemeClr val="accent5"/>
          </a:effectRef>
          <a:fontRef idx="minor">
            <a:schemeClr val="dk1"/>
          </a:fontRef>
        </p:style>
        <p:txBody>
          <a:bodyPr>
            <a:normAutofit/>
          </a:bodyPr>
          <a:lstStyle/>
          <a:p>
            <a:r>
              <a:rPr lang="tr-TR" b="1" dirty="0"/>
              <a:t>1- fazla üreme:</a:t>
            </a:r>
            <a:r>
              <a:rPr lang="tr-TR" dirty="0"/>
              <a:t> Bir tür yaşayıp üreyebilecek evreye ulaşabilecek miktardan daha fazla sayıda döl verir. Örneğin: bir eğrelti türü on milyonlarca spor oluşturur, bir çam milyonlarca polen verir, ancak bu türlerin sayıları aynı oranda artmaz. Bu ölüm kalım savaşında varyasyonları sonraki kuşaklara aktaracak yavrular oluşturmak için yeterince uzun ömürleri olduğundan doğal olarak </a:t>
            </a:r>
            <a:r>
              <a:rPr lang="tr-TR" dirty="0" err="1"/>
              <a:t>kalıtılabilir</a:t>
            </a:r>
            <a:r>
              <a:rPr lang="tr-TR" dirty="0"/>
              <a:t> varyasyon oluşturabilen organizmaların varlığını sürdürebilme şansı daha yüksektir.</a:t>
            </a:r>
          </a:p>
          <a:p>
            <a:endParaRPr lang="tr-TR" dirty="0"/>
          </a:p>
        </p:txBody>
      </p:sp>
      <p:sp>
        <p:nvSpPr>
          <p:cNvPr id="4" name="3 Dikdörtgen"/>
          <p:cNvSpPr/>
          <p:nvPr/>
        </p:nvSpPr>
        <p:spPr>
          <a:xfrm>
            <a:off x="0" y="1"/>
            <a:ext cx="9144000" cy="107721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algn="ctr"/>
            <a:endParaRPr lang="tr-TR" sz="3200" b="1" dirty="0" smtClean="0">
              <a:solidFill>
                <a:prstClr val="black"/>
              </a:solidFill>
            </a:endParaRPr>
          </a:p>
          <a:p>
            <a:pPr algn="ctr"/>
            <a:r>
              <a:rPr lang="tr-TR" sz="3200" b="1" dirty="0" smtClean="0">
                <a:solidFill>
                  <a:prstClr val="black"/>
                </a:solidFill>
              </a:rPr>
              <a:t>1- </a:t>
            </a:r>
            <a:r>
              <a:rPr lang="tr-TR" sz="3200" b="1" dirty="0">
                <a:solidFill>
                  <a:prstClr val="black"/>
                </a:solidFill>
              </a:rPr>
              <a:t>fazla üreme:</a:t>
            </a:r>
            <a:r>
              <a:rPr lang="tr-TR" sz="3200" dirty="0">
                <a:solidFill>
                  <a:prstClr val="black"/>
                </a:solidFill>
              </a:rPr>
              <a:t> </a:t>
            </a:r>
            <a:endParaRPr lang="tr-TR" dirty="0"/>
          </a:p>
        </p:txBody>
      </p:sp>
    </p:spTree>
    <p:extLst>
      <p:ext uri="{BB962C8B-B14F-4D97-AF65-F5344CB8AC3E}">
        <p14:creationId xmlns:p14="http://schemas.microsoft.com/office/powerpoint/2010/main" val="4283950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268760"/>
          </a:xfrm>
        </p:spPr>
        <p:style>
          <a:lnRef idx="2">
            <a:schemeClr val="accent5">
              <a:shade val="50000"/>
            </a:schemeClr>
          </a:lnRef>
          <a:fillRef idx="1">
            <a:schemeClr val="accent5"/>
          </a:fillRef>
          <a:effectRef idx="0">
            <a:schemeClr val="accent5"/>
          </a:effectRef>
          <a:fontRef idx="minor">
            <a:schemeClr val="lt1"/>
          </a:fontRef>
        </p:style>
        <p:txBody>
          <a:bodyPr/>
          <a:lstStyle/>
          <a:p>
            <a:r>
              <a:rPr lang="tr-TR" b="1" dirty="0" smtClean="0"/>
              <a:t>2- mutasyon:</a:t>
            </a:r>
            <a:r>
              <a:rPr lang="tr-TR" dirty="0" smtClean="0"/>
              <a:t> </a:t>
            </a:r>
            <a:endParaRPr lang="tr-TR" dirty="0"/>
          </a:p>
        </p:txBody>
      </p:sp>
      <p:sp>
        <p:nvSpPr>
          <p:cNvPr id="3" name="2 İçerik Yer Tutucusu"/>
          <p:cNvSpPr>
            <a:spLocks noGrp="1"/>
          </p:cNvSpPr>
          <p:nvPr>
            <p:ph idx="1"/>
          </p:nvPr>
        </p:nvSpPr>
        <p:spPr>
          <a:xfrm>
            <a:off x="0" y="1340768"/>
            <a:ext cx="9144000" cy="5517232"/>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tr-TR" dirty="0" smtClean="0">
                <a:latin typeface="Times New Roman" pitchFamily="18" charset="0"/>
                <a:cs typeface="Times New Roman" pitchFamily="18" charset="0"/>
              </a:rPr>
              <a:t>Doğal </a:t>
            </a:r>
            <a:r>
              <a:rPr lang="tr-TR" dirty="0">
                <a:latin typeface="Times New Roman" pitchFamily="18" charset="0"/>
                <a:cs typeface="Times New Roman" pitchFamily="18" charset="0"/>
              </a:rPr>
              <a:t>seçilim ancak, seçilebilecek bir şey olduğu zaman yani mutasyonlar oluştuğunda etkisini gösterir. Oluşan mutasyonlar yeni düzenleme mekanizmaları da yaratacağı için büyük değişikliklere neden olabilir. Doğal ve yapay olarak meydana gelen mutasyonlar, tamamen rast geledir. Uyarıcının niteliğiyle ve canlının o andaki gereksinmeleriyle herhangi bir bağlantısı yoktur. Mutasyonların nedeni ne olursa olsun doğal seçilim için hammadde, evrimsel gelişmeler için de önemli bir faktör olarak kabul edilirler. Meydana gelen sayısız mutasyonlardan yararlı olanlar seçilip saklanır. Mutasyonların meydana getirdikleri özellikler bir yaşam ortamı için yararlı fakat bir başkası için yararsız olabilir.</a:t>
            </a:r>
          </a:p>
          <a:p>
            <a:pPr algn="just"/>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514709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692696"/>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tr-TR" b="1" dirty="0" smtClean="0"/>
              <a:t>3- doğal seçilim: </a:t>
            </a:r>
            <a:endParaRPr lang="tr-TR" dirty="0"/>
          </a:p>
        </p:txBody>
      </p:sp>
      <p:sp>
        <p:nvSpPr>
          <p:cNvPr id="3" name="2 İçerik Yer Tutucusu"/>
          <p:cNvSpPr>
            <a:spLocks noGrp="1"/>
          </p:cNvSpPr>
          <p:nvPr>
            <p:ph idx="1"/>
          </p:nvPr>
        </p:nvSpPr>
        <p:spPr>
          <a:xfrm>
            <a:off x="0" y="980728"/>
            <a:ext cx="9144000" cy="5877272"/>
          </a:xfrm>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r>
              <a:rPr lang="tr-TR" dirty="0" smtClean="0">
                <a:latin typeface="Times New Roman" pitchFamily="18" charset="0"/>
                <a:cs typeface="Times New Roman" pitchFamily="18" charset="0"/>
              </a:rPr>
              <a:t>Bir </a:t>
            </a:r>
            <a:r>
              <a:rPr lang="tr-TR" dirty="0" err="1">
                <a:latin typeface="Times New Roman" pitchFamily="18" charset="0"/>
                <a:cs typeface="Times New Roman" pitchFamily="18" charset="0"/>
              </a:rPr>
              <a:t>populasyon</a:t>
            </a:r>
            <a:r>
              <a:rPr lang="tr-TR" dirty="0">
                <a:latin typeface="Times New Roman" pitchFamily="18" charset="0"/>
                <a:cs typeface="Times New Roman" pitchFamily="18" charset="0"/>
              </a:rPr>
              <a:t> kalıtsal yapısı farklı olan birçok bireyden oluşur. Ayrıca oluşan mutasyonlarla, </a:t>
            </a:r>
            <a:r>
              <a:rPr lang="tr-TR" dirty="0" err="1">
                <a:latin typeface="Times New Roman" pitchFamily="18" charset="0"/>
                <a:cs typeface="Times New Roman" pitchFamily="18" charset="0"/>
              </a:rPr>
              <a:t>populasyondaki</a:t>
            </a:r>
            <a:r>
              <a:rPr lang="tr-TR" dirty="0">
                <a:latin typeface="Times New Roman" pitchFamily="18" charset="0"/>
                <a:cs typeface="Times New Roman" pitchFamily="18" charset="0"/>
              </a:rPr>
              <a:t> gen havuzuna yeni özellikler verebilecek genler eklenir. Bunun yanı sıra </a:t>
            </a:r>
            <a:r>
              <a:rPr lang="tr-TR" dirty="0" err="1">
                <a:latin typeface="Times New Roman" pitchFamily="18" charset="0"/>
                <a:cs typeface="Times New Roman" pitchFamily="18" charset="0"/>
              </a:rPr>
              <a:t>mayoz</a:t>
            </a:r>
            <a:r>
              <a:rPr lang="tr-TR" dirty="0">
                <a:latin typeface="Times New Roman" pitchFamily="18" charset="0"/>
                <a:cs typeface="Times New Roman" pitchFamily="18" charset="0"/>
              </a:rPr>
              <a:t> sırasında oluşan </a:t>
            </a:r>
            <a:r>
              <a:rPr lang="tr-TR" dirty="0" err="1">
                <a:latin typeface="Times New Roman" pitchFamily="18" charset="0"/>
                <a:cs typeface="Times New Roman" pitchFamily="18" charset="0"/>
              </a:rPr>
              <a:t>Crossing</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Over’lar</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rekombinasyonlar</a:t>
            </a:r>
            <a:r>
              <a:rPr lang="tr-TR" dirty="0">
                <a:latin typeface="Times New Roman" pitchFamily="18" charset="0"/>
                <a:cs typeface="Times New Roman" pitchFamily="18" charset="0"/>
              </a:rPr>
              <a:t> yeni özellikler taşıyan bireylerin ortaya çıkmasına neden olur. İşte bu bireyler taşıdıkları yeni özellikler nedeniyle çevre koşullarına daha iyi uyum sağlayabilme yeteneği kazanırlar. </a:t>
            </a:r>
            <a:r>
              <a:rPr lang="tr-TR" sz="3800" dirty="0">
                <a:solidFill>
                  <a:srgbClr val="C00000"/>
                </a:solidFill>
                <a:latin typeface="Brush Script MT" pitchFamily="66" charset="0"/>
                <a:cs typeface="Times New Roman" pitchFamily="18" charset="0"/>
              </a:rPr>
              <a:t>Yalnız çevre koşulları her yerde her zaman aynı değildir. Yani belirli özellikler taşıyan bireyler belirli çevre koşullarına sahip herhangi bir ortamda en başarılı tipleri oluşturmalarına karşın farklı özellikler gösteren başka bir ortamda ya da bulundukları ortamda zamanla çevre koşullarının değişmesi sonucunda uyum yeteneklerini kaybedebilirler. </a:t>
            </a:r>
            <a:endParaRPr lang="tr-TR" dirty="0"/>
          </a:p>
        </p:txBody>
      </p:sp>
    </p:spTree>
    <p:extLst>
      <p:ext uri="{BB962C8B-B14F-4D97-AF65-F5344CB8AC3E}">
        <p14:creationId xmlns:p14="http://schemas.microsoft.com/office/powerpoint/2010/main" val="2904694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196752"/>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tr-TR" sz="3600" b="1" dirty="0"/>
              <a:t>4- eşeyli üremede yalıtım (izolasyon):</a:t>
            </a:r>
            <a:endParaRPr lang="tr-TR" sz="3600" dirty="0"/>
          </a:p>
        </p:txBody>
      </p:sp>
      <p:sp>
        <p:nvSpPr>
          <p:cNvPr id="3" name="2 İçerik Yer Tutucusu"/>
          <p:cNvSpPr>
            <a:spLocks noGrp="1"/>
          </p:cNvSpPr>
          <p:nvPr>
            <p:ph idx="1"/>
          </p:nvPr>
        </p:nvSpPr>
        <p:spPr>
          <a:xfrm>
            <a:off x="0" y="1196752"/>
            <a:ext cx="9144000" cy="5661248"/>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tr-TR" dirty="0">
                <a:latin typeface="Times New Roman" pitchFamily="18" charset="0"/>
                <a:cs typeface="Times New Roman" pitchFamily="18" charset="0"/>
              </a:rPr>
              <a:t>Türlerin oluşumunda, yalıtım kural olarak zorunludur. Çünkü, gen akımı devam eden </a:t>
            </a:r>
            <a:r>
              <a:rPr lang="tr-TR" dirty="0" err="1">
                <a:latin typeface="Times New Roman" pitchFamily="18" charset="0"/>
                <a:cs typeface="Times New Roman" pitchFamily="18" charset="0"/>
              </a:rPr>
              <a:t>populasyonlarda</a:t>
            </a:r>
            <a:r>
              <a:rPr lang="tr-TR" dirty="0">
                <a:latin typeface="Times New Roman" pitchFamily="18" charset="0"/>
                <a:cs typeface="Times New Roman" pitchFamily="18" charset="0"/>
              </a:rPr>
              <a:t>, tür düzeyinde farklılaşma oluşamaz. Bir </a:t>
            </a:r>
            <a:r>
              <a:rPr lang="tr-TR" dirty="0" err="1">
                <a:latin typeface="Times New Roman" pitchFamily="18" charset="0"/>
                <a:cs typeface="Times New Roman" pitchFamily="18" charset="0"/>
              </a:rPr>
              <a:t>populasyon</a:t>
            </a:r>
            <a:r>
              <a:rPr lang="tr-TR" dirty="0">
                <a:latin typeface="Times New Roman" pitchFamily="18" charset="0"/>
                <a:cs typeface="Times New Roman" pitchFamily="18" charset="0"/>
              </a:rPr>
              <a:t> belirli bir süre, birbirinden coğrafik olarak yalıtılmış alt </a:t>
            </a:r>
            <a:r>
              <a:rPr lang="tr-TR" dirty="0" err="1">
                <a:latin typeface="Times New Roman" pitchFamily="18" charset="0"/>
                <a:cs typeface="Times New Roman" pitchFamily="18" charset="0"/>
              </a:rPr>
              <a:t>populayonlara</a:t>
            </a:r>
            <a:r>
              <a:rPr lang="tr-TR" dirty="0">
                <a:latin typeface="Times New Roman" pitchFamily="18" charset="0"/>
                <a:cs typeface="Times New Roman" pitchFamily="18" charset="0"/>
              </a:rPr>
              <a:t> bölünürse, bir zaman sonra kendi aralarında çiftleşme yeteneklerini kaybederek yeni tür özelliği kazanmaya başlarlar. Kalıtsal yapı açısından birleşme ve döl meydana getirme yeteneklerini koruyan birçok </a:t>
            </a:r>
            <a:r>
              <a:rPr lang="tr-TR" dirty="0" err="1">
                <a:latin typeface="Times New Roman" pitchFamily="18" charset="0"/>
                <a:cs typeface="Times New Roman" pitchFamily="18" charset="0"/>
              </a:rPr>
              <a:t>populasyon</a:t>
            </a:r>
            <a:r>
              <a:rPr lang="tr-TR" dirty="0">
                <a:latin typeface="Times New Roman" pitchFamily="18" charset="0"/>
                <a:cs typeface="Times New Roman" pitchFamily="18" charset="0"/>
              </a:rPr>
              <a:t> sadece çiftleşme davranışlarında meydana gelen farklılaşmadan dolayı yeni tür özelliği kazanmıştır. Üreme yalıtımının kökeninde çok defa en azından başlangıç evrelerinde coğrafik bir yalıtım vardır. Buna göre yalıtımı iki şekilde inceleyebiliriz:</a:t>
            </a:r>
          </a:p>
          <a:p>
            <a:endParaRPr lang="tr-TR" dirty="0"/>
          </a:p>
        </p:txBody>
      </p:sp>
    </p:spTree>
    <p:extLst>
      <p:ext uri="{BB962C8B-B14F-4D97-AF65-F5344CB8AC3E}">
        <p14:creationId xmlns:p14="http://schemas.microsoft.com/office/powerpoint/2010/main" val="3125392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just"/>
            <a:r>
              <a:rPr lang="tr-TR" dirty="0">
                <a:latin typeface="Times New Roman" pitchFamily="18" charset="0"/>
                <a:cs typeface="Times New Roman" pitchFamily="18" charset="0"/>
              </a:rPr>
              <a:t>Canlı ve cansız maddeleri karşılaştırarak belki bu soruya bir cevap bulabiliriz. Bakterilerden insanlara kadar tüm organizmalarda ortak bazı nitelikler bulunur.  Bu nitelikleri şu şekilde sıralayabiliriz:</a:t>
            </a:r>
          </a:p>
          <a:p>
            <a:pPr lvl="0" algn="just"/>
            <a:r>
              <a:rPr lang="tr-TR" b="1" dirty="0">
                <a:latin typeface="Times New Roman" pitchFamily="18" charset="0"/>
                <a:cs typeface="Times New Roman" pitchFamily="18" charset="0"/>
              </a:rPr>
              <a:t>Bireylilik:</a:t>
            </a:r>
            <a:r>
              <a:rPr lang="tr-TR" dirty="0">
                <a:latin typeface="Times New Roman" pitchFamily="18" charset="0"/>
                <a:cs typeface="Times New Roman" pitchFamily="18" charset="0"/>
              </a:rPr>
              <a:t> her canlının kendine özgü bir şekli vardır ve bu şekil değişmez.</a:t>
            </a:r>
          </a:p>
          <a:p>
            <a:pPr lvl="0" algn="just"/>
            <a:r>
              <a:rPr lang="tr-TR" b="1" dirty="0">
                <a:latin typeface="Times New Roman" pitchFamily="18" charset="0"/>
                <a:cs typeface="Times New Roman" pitchFamily="18" charset="0"/>
              </a:rPr>
              <a:t>Yapısal Özellikler:</a:t>
            </a:r>
            <a:r>
              <a:rPr lang="tr-TR" dirty="0">
                <a:latin typeface="Times New Roman" pitchFamily="18" charset="0"/>
                <a:cs typeface="Times New Roman" pitchFamily="18" charset="0"/>
              </a:rPr>
              <a:t> Bütün canlılar hücrelerden yapılmıştır. Hücre kendi kendine bağımsız bir birim olarak hayatiyetini devam ettirir.</a:t>
            </a:r>
          </a:p>
          <a:p>
            <a:pPr lvl="0" algn="just"/>
            <a:r>
              <a:rPr lang="tr-TR" b="1" dirty="0">
                <a:latin typeface="Times New Roman" pitchFamily="18" charset="0"/>
                <a:cs typeface="Times New Roman" pitchFamily="18" charset="0"/>
              </a:rPr>
              <a:t>Biyolojik Organizasyon:</a:t>
            </a:r>
            <a:r>
              <a:rPr lang="tr-TR" dirty="0">
                <a:latin typeface="Times New Roman" pitchFamily="18" charset="0"/>
                <a:cs typeface="Times New Roman" pitchFamily="18" charset="0"/>
              </a:rPr>
              <a:t> Canlı ve cansız varlıklar aynı partiküllerden oluşurlar. Bu partiküller her iki grupta da aynı fiziksel kanunlarla bir arada tutularak atomları oluştururlar. Ancak, DNA bu iki yapıyı birbirinden ayıran önemli bir yapıdır. Tüm canlı organizmalarda genlerde bulunan bir program ya da bilgi aktarımı sistemi vardır. Bu canlının metabolizmasını, organizasyonunu ve üremesini kontrol eden ayrıca evrimin hammaddesini oluşturan bir mekanizmadır.</a:t>
            </a:r>
          </a:p>
          <a:p>
            <a:endParaRPr lang="tr-TR" dirty="0"/>
          </a:p>
        </p:txBody>
      </p:sp>
    </p:spTree>
    <p:extLst>
      <p:ext uri="{BB962C8B-B14F-4D97-AF65-F5344CB8AC3E}">
        <p14:creationId xmlns:p14="http://schemas.microsoft.com/office/powerpoint/2010/main" val="2948980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r>
              <a:rPr lang="tr-TR" b="1" dirty="0" smtClean="0">
                <a:latin typeface="Times New Roman" pitchFamily="18" charset="0"/>
                <a:cs typeface="Times New Roman" pitchFamily="18" charset="0"/>
              </a:rPr>
              <a:t>Organizmalar arası dayanışma:</a:t>
            </a:r>
            <a:r>
              <a:rPr lang="tr-TR" dirty="0" smtClean="0">
                <a:latin typeface="Times New Roman" pitchFamily="18" charset="0"/>
                <a:cs typeface="Times New Roman" pitchFamily="18" charset="0"/>
              </a:rPr>
              <a:t> Bütün organizmalar tabiattaki organizasyonun bir parçası olup doğrudan veya dolaylı enerji ve hammadde açısından birbirine bağlıdır. </a:t>
            </a:r>
            <a:endParaRPr lang="tr-TR" b="1" dirty="0" smtClean="0">
              <a:latin typeface="Times New Roman" pitchFamily="18" charset="0"/>
              <a:cs typeface="Times New Roman" pitchFamily="18" charset="0"/>
            </a:endParaRPr>
          </a:p>
          <a:p>
            <a:pPr lvl="0" algn="just"/>
            <a:r>
              <a:rPr lang="tr-TR" b="1" dirty="0" smtClean="0">
                <a:latin typeface="Times New Roman" pitchFamily="18" charset="0"/>
                <a:cs typeface="Times New Roman" pitchFamily="18" charset="0"/>
              </a:rPr>
              <a:t>Metabolizma</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Hücrenin çevresinden enerji alma, dönüştürme ve kullanma kapasitesidir. Böylece hücrenin kendi kendisine büyümesi ve çoğalması sağlanır. Yani metabolizma hücre içindeki enerji dönüşümleridir. </a:t>
            </a:r>
          </a:p>
          <a:p>
            <a:pPr algn="just">
              <a:buNone/>
            </a:pPr>
            <a:r>
              <a:rPr lang="tr-TR" dirty="0" smtClean="0">
                <a:latin typeface="Times New Roman" pitchFamily="18" charset="0"/>
                <a:cs typeface="Times New Roman" pitchFamily="18" charset="0"/>
              </a:rPr>
              <a:t>	Bitkiler </a:t>
            </a:r>
            <a:r>
              <a:rPr lang="tr-TR" dirty="0">
                <a:latin typeface="Times New Roman" pitchFamily="18" charset="0"/>
                <a:cs typeface="Times New Roman" pitchFamily="18" charset="0"/>
              </a:rPr>
              <a:t>fotosentez yapar. Burada hücreler güneş enerjisini kimyasal enerjiye dönüştürerek çevredeki basit maddelerden şeker ve nişasta gibi daha kompleks bileşikler oluştururlar. Fotosentezde güneş enerjisi özel bir moleküle (ADP) bir fosfatın bağlanmasını sağlar. Böylece ATP oluşur. ATP canlılarda kimyasal enerjiyi diğer moleküllere taşıyarak enzimlerin çalışmasını, enerjinin depolanmasını ve yapısal birimlerin fonksiyonel olmasını sağlar</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89736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just"/>
            <a:r>
              <a:rPr lang="tr-TR" b="1" dirty="0" smtClean="0">
                <a:latin typeface="Times New Roman" pitchFamily="18" charset="0"/>
                <a:cs typeface="Times New Roman" pitchFamily="18" charset="0"/>
              </a:rPr>
              <a:t>İrkilme: </a:t>
            </a:r>
            <a:r>
              <a:rPr lang="tr-TR" dirty="0" smtClean="0">
                <a:latin typeface="Times New Roman" pitchFamily="18" charset="0"/>
                <a:cs typeface="Times New Roman" pitchFamily="18" charset="0"/>
              </a:rPr>
              <a:t>Dıştan veya içten gelen bir etkiye hareketle cevap verebilme özelliğidir (tehlikeden uzaklaşma, ışığa yönelme, acıkınca yemek yeme isteği gibi). Canlılarda bu özellik olmasaydı yaşayabilmek için yaptıkları savaşta yenilgiye uğrar ve hayatlarını yitirirlerdi. </a:t>
            </a:r>
            <a:endParaRPr lang="tr-TR" b="1" dirty="0" smtClean="0">
              <a:latin typeface="Times New Roman" pitchFamily="18" charset="0"/>
              <a:cs typeface="Times New Roman" pitchFamily="18" charset="0"/>
            </a:endParaRPr>
          </a:p>
          <a:p>
            <a:pPr lvl="0" algn="just"/>
            <a:r>
              <a:rPr lang="tr-TR" b="1" dirty="0" smtClean="0">
                <a:latin typeface="Times New Roman" pitchFamily="18" charset="0"/>
                <a:cs typeface="Times New Roman" pitchFamily="18" charset="0"/>
              </a:rPr>
              <a:t>Üreme</a:t>
            </a:r>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Belli bir büyüme sınırına ulaşan her canlı kendi gibi bir canlı varlık meydana getirebilme yeteneğine sahiptir. </a:t>
            </a:r>
          </a:p>
          <a:p>
            <a:pPr lvl="0" algn="just"/>
            <a:r>
              <a:rPr lang="tr-TR" b="1" dirty="0" smtClean="0">
                <a:latin typeface="Times New Roman" pitchFamily="18" charset="0"/>
                <a:cs typeface="Times New Roman" pitchFamily="18" charset="0"/>
              </a:rPr>
              <a:t>Kalıtım</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Her bir organizma yapısal ve fonksiyonel karakterlerini dölden döle aktarabilir. Hücrelerdeki kalıtım bilgileri DNA molekülünde saklıdır.</a:t>
            </a:r>
          </a:p>
          <a:p>
            <a:pPr lvl="0" algn="just"/>
            <a:r>
              <a:rPr lang="tr-TR" b="1" dirty="0">
                <a:latin typeface="Times New Roman" pitchFamily="18" charset="0"/>
                <a:cs typeface="Times New Roman" pitchFamily="18" charset="0"/>
              </a:rPr>
              <a:t>Evrim:</a:t>
            </a:r>
            <a:r>
              <a:rPr lang="tr-TR" dirty="0">
                <a:latin typeface="Times New Roman" pitchFamily="18" charset="0"/>
                <a:cs typeface="Times New Roman" pitchFamily="18" charset="0"/>
              </a:rPr>
              <a:t> Kuşaklar boyunca bütün canlılar değişime uğrar.</a:t>
            </a:r>
          </a:p>
          <a:p>
            <a:pPr lvl="0" algn="just"/>
            <a:r>
              <a:rPr lang="tr-TR" b="1" dirty="0">
                <a:latin typeface="Times New Roman" pitchFamily="18" charset="0"/>
                <a:cs typeface="Times New Roman" pitchFamily="18" charset="0"/>
              </a:rPr>
              <a:t>Ölüm:</a:t>
            </a:r>
            <a:r>
              <a:rPr lang="tr-TR" dirty="0">
                <a:latin typeface="Times New Roman" pitchFamily="18" charset="0"/>
                <a:cs typeface="Times New Roman" pitchFamily="18" charset="0"/>
              </a:rPr>
              <a:t> Yukarıdan beri sayılan özellikleri kaybeden canlı ölür ve cansız bir cisim haline gelir. Bu özellikler doğrultusunda </a:t>
            </a:r>
            <a:r>
              <a:rPr lang="tr-TR" sz="4700" b="1" dirty="0">
                <a:solidFill>
                  <a:srgbClr val="008000"/>
                </a:solidFill>
                <a:latin typeface="Script MT Bold" pitchFamily="66" charset="0"/>
                <a:cs typeface="Times New Roman" pitchFamily="18" charset="0"/>
              </a:rPr>
              <a:t>Canlı:</a:t>
            </a:r>
            <a:r>
              <a:rPr lang="tr-TR" dirty="0">
                <a:latin typeface="Times New Roman" pitchFamily="18" charset="0"/>
                <a:cs typeface="Times New Roman" pitchFamily="18" charset="0"/>
              </a:rPr>
              <a:t> doğan, beslenen, büyüme ve gelişme gösteren, uyarılabilen ve üreme özelliğine sahip olan varlıktır diye tanımlanabilir.</a:t>
            </a:r>
          </a:p>
          <a:p>
            <a:endParaRPr lang="tr-TR" dirty="0"/>
          </a:p>
        </p:txBody>
      </p:sp>
    </p:spTree>
    <p:extLst>
      <p:ext uri="{BB962C8B-B14F-4D97-AF65-F5344CB8AC3E}">
        <p14:creationId xmlns:p14="http://schemas.microsoft.com/office/powerpoint/2010/main" val="727504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124744"/>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tr-TR" b="1" dirty="0" smtClean="0"/>
              <a:t/>
            </a:r>
            <a:br>
              <a:rPr lang="tr-TR" b="1" dirty="0" smtClean="0"/>
            </a:br>
            <a:r>
              <a:rPr lang="tr-TR" b="1" dirty="0" smtClean="0">
                <a:solidFill>
                  <a:srgbClr val="C00000"/>
                </a:solidFill>
                <a:latin typeface="Comic Sans MS" pitchFamily="66" charset="0"/>
              </a:rPr>
              <a:t>Canlıların </a:t>
            </a:r>
            <a:r>
              <a:rPr lang="tr-TR" b="1" dirty="0">
                <a:solidFill>
                  <a:srgbClr val="C00000"/>
                </a:solidFill>
                <a:latin typeface="Comic Sans MS" pitchFamily="66" charset="0"/>
              </a:rPr>
              <a:t>sınıflandırılması</a:t>
            </a:r>
            <a:r>
              <a:rPr lang="tr-TR" dirty="0">
                <a:solidFill>
                  <a:srgbClr val="C00000"/>
                </a:solidFill>
                <a:latin typeface="Comic Sans MS" pitchFamily="66" charset="0"/>
              </a:rPr>
              <a:t/>
            </a:r>
            <a:br>
              <a:rPr lang="tr-TR" dirty="0">
                <a:solidFill>
                  <a:srgbClr val="C00000"/>
                </a:solidFill>
                <a:latin typeface="Comic Sans MS" pitchFamily="66" charset="0"/>
              </a:rPr>
            </a:br>
            <a:endParaRPr lang="tr-TR" dirty="0">
              <a:solidFill>
                <a:srgbClr val="C00000"/>
              </a:solidFill>
              <a:latin typeface="Comic Sans MS" pitchFamily="66" charset="0"/>
            </a:endParaRPr>
          </a:p>
        </p:txBody>
      </p:sp>
      <p:sp>
        <p:nvSpPr>
          <p:cNvPr id="3" name="2 İçerik Yer Tutucusu"/>
          <p:cNvSpPr>
            <a:spLocks noGrp="1"/>
          </p:cNvSpPr>
          <p:nvPr>
            <p:ph idx="1"/>
          </p:nvPr>
        </p:nvSpPr>
        <p:spPr>
          <a:xfrm>
            <a:off x="0" y="908720"/>
            <a:ext cx="9144000" cy="5949280"/>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Canlılar </a:t>
            </a:r>
            <a:r>
              <a:rPr lang="tr-TR" dirty="0">
                <a:latin typeface="Times New Roman" pitchFamily="18" charset="0"/>
                <a:cs typeface="Times New Roman" pitchFamily="18" charset="0"/>
              </a:rPr>
              <a:t>alemi önceden bitkiler ve hayvanlar alemi olmak üzere iki büyük bölüme ayrılmıştı ancak günümüzde bu ayrım artık kullanılmamaktadır. Bugün ise canlılar beş ayrı alemde toplanmaktadır.</a:t>
            </a:r>
          </a:p>
          <a:p>
            <a:pPr algn="just"/>
            <a:r>
              <a:rPr lang="tr-TR" dirty="0">
                <a:latin typeface="Times New Roman" pitchFamily="18" charset="0"/>
                <a:cs typeface="Times New Roman" pitchFamily="18" charset="0"/>
              </a:rPr>
              <a:t>	</a:t>
            </a:r>
            <a:r>
              <a:rPr lang="tr-TR" b="1" dirty="0" err="1">
                <a:latin typeface="Times New Roman" pitchFamily="18" charset="0"/>
                <a:cs typeface="Times New Roman" pitchFamily="18" charset="0"/>
              </a:rPr>
              <a:t>Monera</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Bakteriler bu alemde yer alır. </a:t>
            </a:r>
            <a:r>
              <a:rPr lang="tr-TR" dirty="0" err="1">
                <a:latin typeface="Times New Roman" pitchFamily="18" charset="0"/>
                <a:cs typeface="Times New Roman" pitchFamily="18" charset="0"/>
              </a:rPr>
              <a:t>Organellere</a:t>
            </a:r>
            <a:r>
              <a:rPr lang="tr-TR" dirty="0">
                <a:latin typeface="Times New Roman" pitchFamily="18" charset="0"/>
                <a:cs typeface="Times New Roman" pitchFamily="18" charset="0"/>
              </a:rPr>
              <a:t> sahip olmayan yani iç organizasyonu gelişmemiş olan tek hücreli organizmalar. Genellikle besin üreticisi ve parçalayıcısı olarak bilinirler.</a:t>
            </a:r>
          </a:p>
          <a:p>
            <a:pPr algn="just"/>
            <a:r>
              <a:rPr lang="tr-TR" dirty="0">
                <a:latin typeface="Times New Roman" pitchFamily="18" charset="0"/>
                <a:cs typeface="Times New Roman" pitchFamily="18" charset="0"/>
              </a:rPr>
              <a:t>	</a:t>
            </a:r>
            <a:r>
              <a:rPr lang="tr-TR" b="1" dirty="0" err="1">
                <a:latin typeface="Times New Roman" pitchFamily="18" charset="0"/>
                <a:cs typeface="Times New Roman" pitchFamily="18" charset="0"/>
              </a:rPr>
              <a:t>Protista</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Organelleşme</a:t>
            </a:r>
            <a:r>
              <a:rPr lang="tr-TR" dirty="0">
                <a:latin typeface="Times New Roman" pitchFamily="18" charset="0"/>
                <a:cs typeface="Times New Roman" pitchFamily="18" charset="0"/>
              </a:rPr>
              <a:t> gösteren yani iç organizasyonu gelişmiş olan tek hücreli organizmalar. Besin üreticisi ve tüketicisidirler.</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Mantarlar:</a:t>
            </a:r>
            <a:r>
              <a:rPr lang="tr-TR" dirty="0">
                <a:latin typeface="Times New Roman" pitchFamily="18" charset="0"/>
                <a:cs typeface="Times New Roman" pitchFamily="18" charset="0"/>
              </a:rPr>
              <a:t> Klorofil taşımadıkları için fotosentez yapma yeteneğine sahip olmayan, hücre duvarları kitinden yapılmış çok hücreli organizmalar. Besinleri parçalayıcı özelliğe sahiptirler.</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Bitkiler:</a:t>
            </a:r>
            <a:r>
              <a:rPr lang="tr-TR" dirty="0">
                <a:latin typeface="Times New Roman" pitchFamily="18" charset="0"/>
                <a:cs typeface="Times New Roman" pitchFamily="18" charset="0"/>
              </a:rPr>
              <a:t> Çok hücreli, selüloz yönünden zengin hücre duvarlarına sahip, klorofil içeren ve bu yüzden fotosentez yapabilen, karasal yaşama farklı şekillerde uyum sağlamış olan (sucul olmaları durumunda karasal yaşama uyum sağlamış atalardan türemiş) organizmalar olarak tanımlanırlar. Besin üreticisidirler.</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Hayvanlar: </a:t>
            </a:r>
            <a:r>
              <a:rPr lang="tr-TR" dirty="0">
                <a:latin typeface="Times New Roman" pitchFamily="18" charset="0"/>
                <a:cs typeface="Times New Roman" pitchFamily="18" charset="0"/>
              </a:rPr>
              <a:t>Çok hücreli hayvanların hepsinin yer aldığı gruptur. Tüketicidirler.</a:t>
            </a:r>
          </a:p>
          <a:p>
            <a:pPr algn="just"/>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723196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143000"/>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tr-TR" b="1" dirty="0" smtClean="0"/>
              <a:t/>
            </a:r>
            <a:br>
              <a:rPr lang="tr-TR" b="1" dirty="0" smtClean="0"/>
            </a:br>
            <a:r>
              <a:rPr lang="tr-TR" b="1" dirty="0" smtClean="0">
                <a:solidFill>
                  <a:srgbClr val="C00000"/>
                </a:solidFill>
                <a:latin typeface="Comic Sans MS" pitchFamily="66" charset="0"/>
              </a:rPr>
              <a:t>İnsan </a:t>
            </a:r>
            <a:r>
              <a:rPr lang="tr-TR" b="1" dirty="0">
                <a:solidFill>
                  <a:srgbClr val="C00000"/>
                </a:solidFill>
                <a:latin typeface="Comic Sans MS" pitchFamily="66" charset="0"/>
              </a:rPr>
              <a:t>ve Bitki ilişkileri</a:t>
            </a:r>
            <a:r>
              <a:rPr lang="tr-TR" dirty="0">
                <a:solidFill>
                  <a:srgbClr val="C00000"/>
                </a:solidFill>
                <a:latin typeface="Comic Sans MS" pitchFamily="66" charset="0"/>
              </a:rPr>
              <a:t/>
            </a:r>
            <a:br>
              <a:rPr lang="tr-TR" dirty="0">
                <a:solidFill>
                  <a:srgbClr val="C00000"/>
                </a:solidFill>
                <a:latin typeface="Comic Sans MS" pitchFamily="66" charset="0"/>
              </a:rPr>
            </a:br>
            <a:endParaRPr lang="tr-TR" dirty="0">
              <a:solidFill>
                <a:srgbClr val="C00000"/>
              </a:solidFill>
              <a:latin typeface="Comic Sans MS" pitchFamily="66" charset="0"/>
            </a:endParaRPr>
          </a:p>
        </p:txBody>
      </p:sp>
      <p:sp>
        <p:nvSpPr>
          <p:cNvPr id="3" name="2 İçerik Yer Tutucusu"/>
          <p:cNvSpPr>
            <a:spLocks noGrp="1"/>
          </p:cNvSpPr>
          <p:nvPr>
            <p:ph idx="1"/>
          </p:nvPr>
        </p:nvSpPr>
        <p:spPr>
          <a:xfrm>
            <a:off x="0" y="1052736"/>
            <a:ext cx="9144000" cy="5805264"/>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tr-TR" b="1" dirty="0">
                <a:solidFill>
                  <a:srgbClr val="C00000"/>
                </a:solidFill>
              </a:rPr>
              <a:t>☺</a:t>
            </a:r>
            <a:r>
              <a:rPr lang="tr-TR" dirty="0"/>
              <a:t> </a:t>
            </a:r>
            <a:r>
              <a:rPr lang="tr-TR" dirty="0">
                <a:latin typeface="Times New Roman" pitchFamily="18" charset="0"/>
                <a:cs typeface="Times New Roman" pitchFamily="18" charset="0"/>
              </a:rPr>
              <a:t>duygusallığın ifadesinde (çiçek/ mektup),</a:t>
            </a:r>
          </a:p>
          <a:p>
            <a:r>
              <a:rPr lang="tr-TR" b="1" dirty="0">
                <a:solidFill>
                  <a:srgbClr val="C00000"/>
                </a:solidFill>
                <a:latin typeface="Times New Roman" pitchFamily="18" charset="0"/>
                <a:cs typeface="Times New Roman" pitchFamily="18" charset="0"/>
              </a:rPr>
              <a:t>☺</a:t>
            </a:r>
            <a:r>
              <a:rPr lang="tr-TR" dirty="0">
                <a:latin typeface="Times New Roman" pitchFamily="18" charset="0"/>
                <a:cs typeface="Times New Roman" pitchFamily="18" charset="0"/>
              </a:rPr>
              <a:t> huzur arayışında (ormanda gezmek/ bahçe işleriyle </a:t>
            </a:r>
            <a:r>
              <a:rPr lang="tr-TR" dirty="0" smtClean="0">
                <a:latin typeface="Times New Roman" pitchFamily="18" charset="0"/>
                <a:cs typeface="Times New Roman" pitchFamily="18" charset="0"/>
              </a:rPr>
              <a:t>   </a:t>
            </a:r>
          </a:p>
          <a:p>
            <a:pPr>
              <a:buNone/>
            </a:pPr>
            <a:r>
              <a:rPr lang="tr-TR" dirty="0" smtClean="0">
                <a:latin typeface="Times New Roman" pitchFamily="18" charset="0"/>
                <a:cs typeface="Times New Roman" pitchFamily="18" charset="0"/>
              </a:rPr>
              <a:t>          uğraşmak</a:t>
            </a:r>
            <a:r>
              <a:rPr lang="tr-TR" dirty="0">
                <a:latin typeface="Times New Roman" pitchFamily="18" charset="0"/>
                <a:cs typeface="Times New Roman" pitchFamily="18" charset="0"/>
              </a:rPr>
              <a:t>)</a:t>
            </a:r>
          </a:p>
          <a:p>
            <a:r>
              <a:rPr lang="tr-TR" b="1" dirty="0">
                <a:solidFill>
                  <a:srgbClr val="C00000"/>
                </a:solidFill>
                <a:latin typeface="Times New Roman" pitchFamily="18" charset="0"/>
                <a:cs typeface="Times New Roman" pitchFamily="18" charset="0"/>
              </a:rPr>
              <a:t>☺</a:t>
            </a:r>
            <a:r>
              <a:rPr lang="tr-TR" dirty="0">
                <a:latin typeface="Times New Roman" pitchFamily="18" charset="0"/>
                <a:cs typeface="Times New Roman" pitchFamily="18" charset="0"/>
              </a:rPr>
              <a:t> çıkar kaygısında (ürün haline geldiğinde)</a:t>
            </a:r>
          </a:p>
          <a:p>
            <a:r>
              <a:rPr lang="tr-TR" b="1" dirty="0">
                <a:solidFill>
                  <a:srgbClr val="C00000"/>
                </a:solidFill>
                <a:latin typeface="Times New Roman" pitchFamily="18" charset="0"/>
                <a:cs typeface="Times New Roman" pitchFamily="18" charset="0"/>
              </a:rPr>
              <a:t>☺</a:t>
            </a:r>
            <a:r>
              <a:rPr lang="tr-TR" dirty="0">
                <a:latin typeface="Times New Roman" pitchFamily="18" charset="0"/>
                <a:cs typeface="Times New Roman" pitchFamily="18" charset="0"/>
              </a:rPr>
              <a:t> sağlığın devam ettirilmesinde (dengeli beslenme/ ilaç </a:t>
            </a:r>
            <a:endParaRPr lang="tr-TR" dirty="0" smtClean="0">
              <a:latin typeface="Times New Roman" pitchFamily="18" charset="0"/>
              <a:cs typeface="Times New Roman" pitchFamily="18" charset="0"/>
            </a:endParaRPr>
          </a:p>
          <a:p>
            <a:pPr>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şeklinde </a:t>
            </a:r>
            <a:r>
              <a:rPr lang="tr-TR" dirty="0">
                <a:latin typeface="Times New Roman" pitchFamily="18" charset="0"/>
                <a:cs typeface="Times New Roman" pitchFamily="18" charset="0"/>
              </a:rPr>
              <a:t>kullanma)</a:t>
            </a:r>
          </a:p>
          <a:p>
            <a:r>
              <a:rPr lang="tr-TR" b="1" dirty="0">
                <a:solidFill>
                  <a:srgbClr val="C00000"/>
                </a:solidFill>
                <a:latin typeface="Times New Roman" pitchFamily="18" charset="0"/>
                <a:cs typeface="Times New Roman" pitchFamily="18" charset="0"/>
              </a:rPr>
              <a:t>☺</a:t>
            </a:r>
            <a:r>
              <a:rPr lang="tr-TR" dirty="0">
                <a:latin typeface="Times New Roman" pitchFamily="18" charset="0"/>
                <a:cs typeface="Times New Roman" pitchFamily="18" charset="0"/>
              </a:rPr>
              <a:t> yakıt elde etmede (fosil yakıt/ odun şeklinde)</a:t>
            </a:r>
          </a:p>
          <a:p>
            <a:r>
              <a:rPr lang="tr-TR" b="1" dirty="0">
                <a:solidFill>
                  <a:srgbClr val="C00000"/>
                </a:solidFill>
                <a:latin typeface="Times New Roman" pitchFamily="18" charset="0"/>
                <a:cs typeface="Times New Roman" pitchFamily="18" charset="0"/>
              </a:rPr>
              <a:t>☺</a:t>
            </a:r>
            <a:r>
              <a:rPr lang="tr-TR" dirty="0">
                <a:latin typeface="Times New Roman" pitchFamily="18" charset="0"/>
                <a:cs typeface="Times New Roman" pitchFamily="18" charset="0"/>
              </a:rPr>
              <a:t> dokumacılıkta (keten/ pamuk)</a:t>
            </a:r>
          </a:p>
          <a:p>
            <a:r>
              <a:rPr lang="tr-TR" b="1" dirty="0">
                <a:solidFill>
                  <a:srgbClr val="C00000"/>
                </a:solidFill>
                <a:latin typeface="Times New Roman" pitchFamily="18" charset="0"/>
                <a:cs typeface="Times New Roman" pitchFamily="18" charset="0"/>
              </a:rPr>
              <a:t>☺</a:t>
            </a:r>
            <a:r>
              <a:rPr lang="tr-TR" dirty="0">
                <a:latin typeface="Times New Roman" pitchFamily="18" charset="0"/>
                <a:cs typeface="Times New Roman" pitchFamily="18" charset="0"/>
              </a:rPr>
              <a:t> kozmetik ürünlerin hazırlanmasında (parfümeri </a:t>
            </a:r>
            <a:r>
              <a:rPr lang="tr-TR" dirty="0" err="1">
                <a:latin typeface="Times New Roman" pitchFamily="18" charset="0"/>
                <a:cs typeface="Times New Roman" pitchFamily="18" charset="0"/>
              </a:rPr>
              <a:t>sanayii</a:t>
            </a:r>
            <a:r>
              <a:rPr lang="tr-TR" dirty="0">
                <a:latin typeface="Times New Roman" pitchFamily="18" charset="0"/>
                <a:cs typeface="Times New Roman" pitchFamily="18" charset="0"/>
              </a:rPr>
              <a:t>)</a:t>
            </a:r>
          </a:p>
          <a:p>
            <a:r>
              <a:rPr lang="tr-TR" b="1" dirty="0">
                <a:solidFill>
                  <a:srgbClr val="C00000"/>
                </a:solidFill>
                <a:latin typeface="Times New Roman" pitchFamily="18" charset="0"/>
                <a:cs typeface="Times New Roman" pitchFamily="18" charset="0"/>
              </a:rPr>
              <a:t>☺</a:t>
            </a:r>
            <a:r>
              <a:rPr lang="tr-TR" dirty="0">
                <a:latin typeface="Times New Roman" pitchFamily="18" charset="0"/>
                <a:cs typeface="Times New Roman" pitchFamily="18" charset="0"/>
              </a:rPr>
              <a:t> sanatta ve mimaride (değişik ev eşyaları/ ev </a:t>
            </a:r>
            <a:r>
              <a:rPr lang="tr-TR" dirty="0" err="1">
                <a:latin typeface="Times New Roman" pitchFamily="18" charset="0"/>
                <a:cs typeface="Times New Roman" pitchFamily="18" charset="0"/>
              </a:rPr>
              <a:t>inşaasında</a:t>
            </a:r>
            <a:r>
              <a:rPr lang="tr-TR" dirty="0">
                <a:latin typeface="Times New Roman" pitchFamily="18" charset="0"/>
                <a:cs typeface="Times New Roman" pitchFamily="18" charset="0"/>
              </a:rPr>
              <a:t>)</a:t>
            </a:r>
          </a:p>
          <a:p>
            <a:r>
              <a:rPr lang="tr-TR" b="1" dirty="0">
                <a:solidFill>
                  <a:srgbClr val="C00000"/>
                </a:solidFill>
                <a:latin typeface="Times New Roman" pitchFamily="18" charset="0"/>
                <a:cs typeface="Times New Roman" pitchFamily="18" charset="0"/>
              </a:rPr>
              <a:t>☺</a:t>
            </a:r>
            <a:r>
              <a:rPr lang="tr-TR" dirty="0">
                <a:latin typeface="Times New Roman" pitchFamily="18" charset="0"/>
                <a:cs typeface="Times New Roman" pitchFamily="18" charset="0"/>
              </a:rPr>
              <a:t> müzik dünyasında (müzik aletlerinin yapılması) bitkilerle iç içe </a:t>
            </a:r>
            <a:endParaRPr lang="tr-TR" dirty="0" smtClean="0">
              <a:latin typeface="Times New Roman" pitchFamily="18" charset="0"/>
              <a:cs typeface="Times New Roman" pitchFamily="18" charset="0"/>
            </a:endParaRPr>
          </a:p>
          <a:p>
            <a:pPr>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bir </a:t>
            </a:r>
            <a:r>
              <a:rPr lang="tr-TR" dirty="0">
                <a:latin typeface="Times New Roman" pitchFamily="18" charset="0"/>
                <a:cs typeface="Times New Roman" pitchFamily="18" charset="0"/>
              </a:rPr>
              <a:t>yaşamdan söz etmek mümkündür. Ama </a:t>
            </a:r>
            <a:r>
              <a:rPr lang="tr-TR" dirty="0" err="1">
                <a:latin typeface="Times New Roman" pitchFamily="18" charset="0"/>
                <a:cs typeface="Times New Roman" pitchFamily="18" charset="0"/>
              </a:rPr>
              <a:t>tabiki</a:t>
            </a:r>
            <a:r>
              <a:rPr lang="tr-TR" dirty="0">
                <a:latin typeface="Times New Roman" pitchFamily="18" charset="0"/>
                <a:cs typeface="Times New Roman" pitchFamily="18" charset="0"/>
              </a:rPr>
              <a:t> en önemlisi </a:t>
            </a:r>
            <a:r>
              <a:rPr lang="tr-TR" dirty="0" smtClean="0">
                <a:latin typeface="Times New Roman" pitchFamily="18" charset="0"/>
                <a:cs typeface="Times New Roman" pitchFamily="18" charset="0"/>
              </a:rPr>
              <a:t>  </a:t>
            </a:r>
          </a:p>
          <a:p>
            <a:pPr>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fotosentez </a:t>
            </a:r>
            <a:r>
              <a:rPr lang="tr-TR" dirty="0">
                <a:latin typeface="Times New Roman" pitchFamily="18" charset="0"/>
                <a:cs typeface="Times New Roman" pitchFamily="18" charset="0"/>
              </a:rPr>
              <a:t>ile CO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alıp 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üretmeleri ve sera etkisi yapan gazlar </a:t>
            </a:r>
            <a:endParaRPr lang="tr-TR" dirty="0" smtClean="0">
              <a:latin typeface="Times New Roman" pitchFamily="18" charset="0"/>
              <a:cs typeface="Times New Roman" pitchFamily="18" charset="0"/>
            </a:endParaRPr>
          </a:p>
          <a:p>
            <a:pPr>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ile </a:t>
            </a:r>
            <a:r>
              <a:rPr lang="tr-TR" dirty="0">
                <a:latin typeface="Times New Roman" pitchFamily="18" charset="0"/>
                <a:cs typeface="Times New Roman" pitchFamily="18" charset="0"/>
              </a:rPr>
              <a:t>Ozon tabakası arasında denge kurmalarını da saymak </a:t>
            </a:r>
            <a:r>
              <a:rPr lang="tr-TR" dirty="0" smtClean="0">
                <a:latin typeface="Times New Roman" pitchFamily="18" charset="0"/>
                <a:cs typeface="Times New Roman" pitchFamily="18" charset="0"/>
              </a:rPr>
              <a:t> </a:t>
            </a:r>
          </a:p>
          <a:p>
            <a:pPr>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mümkündür</a:t>
            </a:r>
            <a:r>
              <a:rPr lang="tr-TR" dirty="0">
                <a:latin typeface="Times New Roman" pitchFamily="18" charset="0"/>
                <a:cs typeface="Times New Roman" pitchFamily="18" charset="0"/>
              </a:rPr>
              <a:t>.</a:t>
            </a:r>
          </a:p>
          <a:p>
            <a:endParaRPr lang="tr-TR" dirty="0"/>
          </a:p>
        </p:txBody>
      </p:sp>
    </p:spTree>
    <p:extLst>
      <p:ext uri="{BB962C8B-B14F-4D97-AF65-F5344CB8AC3E}">
        <p14:creationId xmlns:p14="http://schemas.microsoft.com/office/powerpoint/2010/main" val="3641850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340768"/>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tr-TR" b="1" dirty="0" smtClean="0"/>
              <a:t/>
            </a:r>
            <a:br>
              <a:rPr lang="tr-TR" b="1" dirty="0" smtClean="0"/>
            </a:br>
            <a:r>
              <a:rPr lang="tr-TR" b="1" dirty="0" smtClean="0">
                <a:solidFill>
                  <a:srgbClr val="C00000"/>
                </a:solidFill>
                <a:latin typeface="Comic Sans MS" pitchFamily="66" charset="0"/>
              </a:rPr>
              <a:t>Bitkilerin </a:t>
            </a:r>
            <a:r>
              <a:rPr lang="tr-TR" b="1" dirty="0">
                <a:solidFill>
                  <a:srgbClr val="C00000"/>
                </a:solidFill>
                <a:latin typeface="Comic Sans MS" pitchFamily="66" charset="0"/>
              </a:rPr>
              <a:t>İsimlendirilmesi ve Sınıflandırılması</a:t>
            </a:r>
            <a:r>
              <a:rPr lang="tr-TR" dirty="0"/>
              <a:t/>
            </a:r>
            <a:br>
              <a:rPr lang="tr-TR" dirty="0"/>
            </a:br>
            <a:endParaRPr lang="tr-TR" dirty="0"/>
          </a:p>
        </p:txBody>
      </p:sp>
      <p:sp>
        <p:nvSpPr>
          <p:cNvPr id="3" name="2 İçerik Yer Tutucusu"/>
          <p:cNvSpPr>
            <a:spLocks noGrp="1"/>
          </p:cNvSpPr>
          <p:nvPr>
            <p:ph idx="1"/>
          </p:nvPr>
        </p:nvSpPr>
        <p:spPr>
          <a:xfrm>
            <a:off x="0" y="1556792"/>
            <a:ext cx="9144000" cy="5301208"/>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endParaRPr lang="tr-TR" sz="3400" dirty="0" smtClean="0">
              <a:latin typeface="Times New Roman" pitchFamily="18" charset="0"/>
              <a:cs typeface="Times New Roman" pitchFamily="18" charset="0"/>
            </a:endParaRPr>
          </a:p>
          <a:p>
            <a:pPr algn="just"/>
            <a:r>
              <a:rPr lang="tr-TR" sz="3400" dirty="0" smtClean="0">
                <a:latin typeface="Times New Roman" pitchFamily="18" charset="0"/>
                <a:cs typeface="Times New Roman" pitchFamily="18" charset="0"/>
              </a:rPr>
              <a:t>Her </a:t>
            </a:r>
            <a:r>
              <a:rPr lang="tr-TR" sz="3400" dirty="0">
                <a:latin typeface="Times New Roman" pitchFamily="18" charset="0"/>
                <a:cs typeface="Times New Roman" pitchFamily="18" charset="0"/>
              </a:rPr>
              <a:t>canlı türüne, doğru, titiz ve sadece o türe özgü bir bilimsel isim vermek gerekmektedir. Bir isim verilirken kelimelerin farklı bitkiler göstermemesi ve bitkinin farklı adlarla tanınmasının önlenmesi için ilk tanımlayan bilim adamı tarafından belirli kurallara göre seçilmesi gerekir. Her bir birey değil benzer bireylerin oluşturduğu tüm </a:t>
            </a:r>
            <a:r>
              <a:rPr lang="tr-TR" sz="3400" dirty="0" err="1">
                <a:latin typeface="Times New Roman" pitchFamily="18" charset="0"/>
                <a:cs typeface="Times New Roman" pitchFamily="18" charset="0"/>
              </a:rPr>
              <a:t>populasyon</a:t>
            </a:r>
            <a:r>
              <a:rPr lang="tr-TR" sz="3400" dirty="0">
                <a:latin typeface="Times New Roman" pitchFamily="18" charset="0"/>
                <a:cs typeface="Times New Roman" pitchFamily="18" charset="0"/>
              </a:rPr>
              <a:t> bir bilimsel isme sahiptir. </a:t>
            </a:r>
            <a:r>
              <a:rPr lang="tr-TR" sz="3400" b="1" dirty="0" err="1">
                <a:latin typeface="Times New Roman" pitchFamily="18" charset="0"/>
                <a:cs typeface="Times New Roman" pitchFamily="18" charset="0"/>
              </a:rPr>
              <a:t>Populasyon</a:t>
            </a:r>
            <a:r>
              <a:rPr lang="tr-TR" sz="3400" dirty="0">
                <a:latin typeface="Times New Roman" pitchFamily="18" charset="0"/>
                <a:cs typeface="Times New Roman" pitchFamily="18" charset="0"/>
              </a:rPr>
              <a:t>, belirli bir alanı işgal eden ve belirli bir türe ait olan bireylerin tamamından oluşur. </a:t>
            </a:r>
          </a:p>
          <a:p>
            <a:pPr algn="just"/>
            <a:r>
              <a:rPr lang="tr-TR" sz="3400" dirty="0" err="1">
                <a:latin typeface="Times New Roman" pitchFamily="18" charset="0"/>
                <a:cs typeface="Times New Roman" pitchFamily="18" charset="0"/>
              </a:rPr>
              <a:t>Linné</a:t>
            </a:r>
            <a:r>
              <a:rPr lang="tr-TR" sz="3400" dirty="0">
                <a:latin typeface="Times New Roman" pitchFamily="18" charset="0"/>
                <a:cs typeface="Times New Roman" pitchFamily="18" charset="0"/>
              </a:rPr>
              <a:t> hem bitki hem de hayvanları sınıflandırmıştır. Günümüz türleri isimlendirme sistemi de </a:t>
            </a:r>
            <a:r>
              <a:rPr lang="tr-TR" sz="3400" dirty="0" err="1">
                <a:latin typeface="Times New Roman" pitchFamily="18" charset="0"/>
                <a:cs typeface="Times New Roman" pitchFamily="18" charset="0"/>
              </a:rPr>
              <a:t>Linné’den</a:t>
            </a:r>
            <a:r>
              <a:rPr lang="tr-TR" sz="3400" dirty="0">
                <a:latin typeface="Times New Roman" pitchFamily="18" charset="0"/>
                <a:cs typeface="Times New Roman" pitchFamily="18" charset="0"/>
              </a:rPr>
              <a:t> kalmadır. </a:t>
            </a:r>
            <a:r>
              <a:rPr lang="tr-TR" sz="3400" dirty="0" err="1">
                <a:latin typeface="Times New Roman" pitchFamily="18" charset="0"/>
                <a:cs typeface="Times New Roman" pitchFamily="18" charset="0"/>
              </a:rPr>
              <a:t>Linné</a:t>
            </a:r>
            <a:r>
              <a:rPr lang="tr-TR" sz="3400" dirty="0">
                <a:latin typeface="Times New Roman" pitchFamily="18" charset="0"/>
                <a:cs typeface="Times New Roman" pitchFamily="18" charset="0"/>
              </a:rPr>
              <a:t> (=L.) her bir türe iki kelimeden oluşan bir isim vererek türlerin uzun tanımlardan oluşan isimlerini basitleştirmiştir. Bu sisteme </a:t>
            </a:r>
            <a:r>
              <a:rPr lang="tr-TR" sz="3400" dirty="0" err="1">
                <a:latin typeface="Times New Roman" pitchFamily="18" charset="0"/>
                <a:cs typeface="Times New Roman" pitchFamily="18" charset="0"/>
              </a:rPr>
              <a:t>binominal</a:t>
            </a:r>
            <a:r>
              <a:rPr lang="tr-TR" sz="3400" dirty="0">
                <a:latin typeface="Times New Roman" pitchFamily="18" charset="0"/>
                <a:cs typeface="Times New Roman" pitchFamily="18" charset="0"/>
              </a:rPr>
              <a:t> isimlendirme (=ikili isimlendirme) denir. İlk kelime türün dahil olduğu cinsin ismi, ikincisi ise türe özgü olan bir isimdir. Daha sonra gelen ve büyük harfle başlayan açık ya da kısaltma şeklinde yazılan kişi adı ise o bitkiyi bilim dünyasına tanıtan ilk kişinin adıdır (=</a:t>
            </a:r>
            <a:r>
              <a:rPr lang="tr-TR" sz="3400" dirty="0" err="1">
                <a:latin typeface="Times New Roman" pitchFamily="18" charset="0"/>
                <a:cs typeface="Times New Roman" pitchFamily="18" charset="0"/>
              </a:rPr>
              <a:t>otör</a:t>
            </a:r>
            <a:r>
              <a:rPr lang="tr-TR" sz="3400" dirty="0">
                <a:latin typeface="Times New Roman" pitchFamily="18" charset="0"/>
                <a:cs typeface="Times New Roman" pitchFamily="18" charset="0"/>
              </a:rPr>
              <a:t> adı). Hiçbir zaman iki ayrı tür aynı isme sahip olamaz. </a:t>
            </a:r>
          </a:p>
          <a:p>
            <a:pPr algn="just"/>
            <a:endParaRPr lang="tr-TR" dirty="0"/>
          </a:p>
        </p:txBody>
      </p:sp>
    </p:spTree>
    <p:extLst>
      <p:ext uri="{BB962C8B-B14F-4D97-AF65-F5344CB8AC3E}">
        <p14:creationId xmlns:p14="http://schemas.microsoft.com/office/powerpoint/2010/main" val="3362372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endParaRPr lang="tr-TR" dirty="0" smtClean="0"/>
          </a:p>
          <a:p>
            <a:pPr algn="just"/>
            <a:r>
              <a:rPr lang="tr-TR" dirty="0" smtClean="0">
                <a:latin typeface="Times New Roman" pitchFamily="18" charset="0"/>
                <a:cs typeface="Times New Roman" pitchFamily="18" charset="0"/>
              </a:rPr>
              <a:t>Bitki </a:t>
            </a:r>
            <a:r>
              <a:rPr lang="tr-TR" dirty="0">
                <a:latin typeface="Times New Roman" pitchFamily="18" charset="0"/>
                <a:cs typeface="Times New Roman" pitchFamily="18" charset="0"/>
              </a:rPr>
              <a:t>adındaki ikinci sözcük, tür için özel olan ve türü tanımlayan bir kelimedir. Bu kelimeye </a:t>
            </a:r>
            <a:r>
              <a:rPr lang="tr-TR" b="1" dirty="0">
                <a:solidFill>
                  <a:srgbClr val="00B050"/>
                </a:solidFill>
                <a:latin typeface="Jokerman" pitchFamily="82" charset="0"/>
                <a:cs typeface="Times New Roman" pitchFamily="18" charset="0"/>
              </a:rPr>
              <a:t>EPİTET</a:t>
            </a:r>
            <a:r>
              <a:rPr lang="tr-TR" dirty="0">
                <a:solidFill>
                  <a:srgbClr val="00B050"/>
                </a:solidFill>
                <a:latin typeface="Jokerman" pitchFamily="82" charset="0"/>
                <a:cs typeface="Times New Roman" pitchFamily="18" charset="0"/>
              </a:rPr>
              <a:t> </a:t>
            </a:r>
            <a:r>
              <a:rPr lang="tr-TR" dirty="0">
                <a:latin typeface="Times New Roman" pitchFamily="18" charset="0"/>
                <a:cs typeface="Times New Roman" pitchFamily="18" charset="0"/>
              </a:rPr>
              <a:t>denir. Çoğunlukla sıfat, bazen de isim olabilir. Eğer bir sıfatsa cins adının cinsiyetine uygun olarak ve Latince çekim kurallarına göre yazılır. Bu sıfat, bazen bitkinin morfolojik özelliği, bazen yetiştiği yer, bazen bir organının özelliği, bazen yetiştiği ülke veya şehir, bazen de bitkinin kullanılışı </a:t>
            </a:r>
            <a:r>
              <a:rPr lang="tr-TR" dirty="0" smtClean="0">
                <a:latin typeface="Times New Roman" pitchFamily="18" charset="0"/>
                <a:cs typeface="Times New Roman" pitchFamily="18" charset="0"/>
              </a:rPr>
              <a:t>ya da </a:t>
            </a:r>
            <a:r>
              <a:rPr lang="tr-TR" dirty="0">
                <a:latin typeface="Times New Roman" pitchFamily="18" charset="0"/>
                <a:cs typeface="Times New Roman" pitchFamily="18" charset="0"/>
              </a:rPr>
              <a:t>etkisine göre seçilir. </a:t>
            </a:r>
          </a:p>
          <a:p>
            <a:pPr algn="just"/>
            <a:r>
              <a:rPr lang="tr-TR" i="1" dirty="0" err="1">
                <a:latin typeface="Times New Roman" pitchFamily="18" charset="0"/>
                <a:cs typeface="Times New Roman" pitchFamily="18" charset="0"/>
              </a:rPr>
              <a:t>Papaver</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somniferum</a:t>
            </a:r>
            <a:r>
              <a:rPr lang="tr-TR" dirty="0">
                <a:latin typeface="Times New Roman" pitchFamily="18" charset="0"/>
                <a:cs typeface="Times New Roman" pitchFamily="18" charset="0"/>
              </a:rPr>
              <a:t> L. (haşhaş)	</a:t>
            </a:r>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Etkisine göre</a:t>
            </a:r>
          </a:p>
          <a:p>
            <a:pPr algn="just"/>
            <a:r>
              <a:rPr lang="tr-TR" i="1" dirty="0" err="1">
                <a:latin typeface="Times New Roman" pitchFamily="18" charset="0"/>
                <a:cs typeface="Times New Roman" pitchFamily="18" charset="0"/>
              </a:rPr>
              <a:t>Passiflora</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edulis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Sims</a:t>
            </a:r>
            <a:r>
              <a:rPr lang="tr-TR" dirty="0">
                <a:latin typeface="Times New Roman" pitchFamily="18" charset="0"/>
                <a:cs typeface="Times New Roman" pitchFamily="18" charset="0"/>
              </a:rPr>
              <a:t> (yenen çarkıfelek)</a:t>
            </a:r>
            <a:r>
              <a:rPr lang="tr-TR" b="1" dirty="0">
                <a:latin typeface="Times New Roman" pitchFamily="18" charset="0"/>
                <a:cs typeface="Times New Roman" pitchFamily="18" charset="0"/>
              </a:rPr>
              <a:t> → </a:t>
            </a:r>
            <a:r>
              <a:rPr lang="tr-TR" dirty="0">
                <a:latin typeface="Times New Roman" pitchFamily="18" charset="0"/>
                <a:cs typeface="Times New Roman" pitchFamily="18" charset="0"/>
              </a:rPr>
              <a:t>Kullanılışına göre</a:t>
            </a:r>
          </a:p>
          <a:p>
            <a:pPr algn="just"/>
            <a:r>
              <a:rPr lang="tr-TR" i="1" dirty="0" err="1">
                <a:latin typeface="Times New Roman" pitchFamily="18" charset="0"/>
                <a:cs typeface="Times New Roman" pitchFamily="18" charset="0"/>
              </a:rPr>
              <a:t>Orchis</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anatolica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Boiss</a:t>
            </a:r>
            <a:r>
              <a:rPr lang="tr-TR" dirty="0">
                <a:latin typeface="Times New Roman" pitchFamily="18" charset="0"/>
                <a:cs typeface="Times New Roman" pitchFamily="18" charset="0"/>
              </a:rPr>
              <a:t>. (Anadolu salebi)</a:t>
            </a:r>
            <a:r>
              <a:rPr lang="tr-TR" b="1" dirty="0">
                <a:latin typeface="Times New Roman" pitchFamily="18" charset="0"/>
                <a:cs typeface="Times New Roman" pitchFamily="18" charset="0"/>
              </a:rPr>
              <a:t> → </a:t>
            </a:r>
            <a:r>
              <a:rPr lang="tr-TR" dirty="0">
                <a:latin typeface="Times New Roman" pitchFamily="18" charset="0"/>
                <a:cs typeface="Times New Roman" pitchFamily="18" charset="0"/>
              </a:rPr>
              <a:t>Yetiştiği ülkeye göre</a:t>
            </a:r>
          </a:p>
          <a:p>
            <a:pPr algn="just"/>
            <a:r>
              <a:rPr lang="tr-TR" i="1" dirty="0" err="1">
                <a:latin typeface="Times New Roman" pitchFamily="18" charset="0"/>
                <a:cs typeface="Times New Roman" pitchFamily="18" charset="0"/>
              </a:rPr>
              <a:t>Juniperus</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communis</a:t>
            </a:r>
            <a:r>
              <a:rPr lang="tr-TR" dirty="0">
                <a:latin typeface="Times New Roman" pitchFamily="18" charset="0"/>
                <a:cs typeface="Times New Roman" pitchFamily="18" charset="0"/>
              </a:rPr>
              <a:t> L. (ardıç)</a:t>
            </a:r>
            <a:r>
              <a:rPr lang="tr-TR" b="1" dirty="0">
                <a:latin typeface="Times New Roman" pitchFamily="18" charset="0"/>
                <a:cs typeface="Times New Roman" pitchFamily="18" charset="0"/>
              </a:rPr>
              <a:t> → </a:t>
            </a:r>
            <a:r>
              <a:rPr lang="tr-TR" dirty="0">
                <a:latin typeface="Times New Roman" pitchFamily="18" charset="0"/>
                <a:cs typeface="Times New Roman" pitchFamily="18" charset="0"/>
              </a:rPr>
              <a:t>Yetiştiği yere göre</a:t>
            </a:r>
          </a:p>
          <a:p>
            <a:pPr algn="just"/>
            <a:r>
              <a:rPr lang="tr-TR" i="1" dirty="0" err="1">
                <a:latin typeface="Times New Roman" pitchFamily="18" charset="0"/>
                <a:cs typeface="Times New Roman" pitchFamily="18" charset="0"/>
              </a:rPr>
              <a:t>Achillea</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millefolium</a:t>
            </a:r>
            <a:r>
              <a:rPr lang="tr-TR" dirty="0">
                <a:latin typeface="Times New Roman" pitchFamily="18" charset="0"/>
                <a:cs typeface="Times New Roman" pitchFamily="18" charset="0"/>
              </a:rPr>
              <a:t> L. (civanperçemi)</a:t>
            </a:r>
            <a:r>
              <a:rPr lang="tr-TR" b="1" dirty="0">
                <a:latin typeface="Times New Roman" pitchFamily="18" charset="0"/>
                <a:cs typeface="Times New Roman" pitchFamily="18" charset="0"/>
              </a:rPr>
              <a:t> → </a:t>
            </a:r>
            <a:r>
              <a:rPr lang="tr-TR" dirty="0">
                <a:latin typeface="Times New Roman" pitchFamily="18" charset="0"/>
                <a:cs typeface="Times New Roman" pitchFamily="18" charset="0"/>
              </a:rPr>
              <a:t>Bir organının özelliğine göre</a:t>
            </a:r>
          </a:p>
          <a:p>
            <a:endParaRPr lang="tr-TR" dirty="0"/>
          </a:p>
        </p:txBody>
      </p:sp>
    </p:spTree>
    <p:extLst>
      <p:ext uri="{BB962C8B-B14F-4D97-AF65-F5344CB8AC3E}">
        <p14:creationId xmlns:p14="http://schemas.microsoft.com/office/powerpoint/2010/main" val="2595232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tr-TR" b="1" dirty="0" err="1">
                <a:solidFill>
                  <a:srgbClr val="7030A0"/>
                </a:solidFill>
              </a:rPr>
              <a:t>Regnum</a:t>
            </a:r>
            <a:r>
              <a:rPr lang="tr-TR" b="1" dirty="0">
                <a:solidFill>
                  <a:srgbClr val="7030A0"/>
                </a:solidFill>
              </a:rPr>
              <a:t> (alem)</a:t>
            </a:r>
            <a:endParaRPr lang="tr-TR" dirty="0">
              <a:solidFill>
                <a:srgbClr val="7030A0"/>
              </a:solidFill>
            </a:endParaRPr>
          </a:p>
          <a:p>
            <a:r>
              <a:rPr lang="tr-TR" dirty="0"/>
              <a:t>	</a:t>
            </a:r>
            <a:r>
              <a:rPr lang="tr-TR" dirty="0" err="1"/>
              <a:t>Divisio</a:t>
            </a:r>
            <a:r>
              <a:rPr lang="tr-TR" dirty="0"/>
              <a:t> (bölüm)</a:t>
            </a:r>
          </a:p>
          <a:p>
            <a:r>
              <a:rPr lang="tr-TR" dirty="0"/>
              <a:t>	</a:t>
            </a:r>
            <a:r>
              <a:rPr lang="tr-TR" dirty="0" err="1"/>
              <a:t>Subdivisio</a:t>
            </a:r>
            <a:r>
              <a:rPr lang="tr-TR" dirty="0"/>
              <a:t> (alt bölüm)</a:t>
            </a:r>
          </a:p>
          <a:p>
            <a:r>
              <a:rPr lang="tr-TR" dirty="0"/>
              <a:t>		</a:t>
            </a:r>
            <a:r>
              <a:rPr lang="tr-TR" dirty="0" err="1"/>
              <a:t>Classis</a:t>
            </a:r>
            <a:r>
              <a:rPr lang="tr-TR" dirty="0"/>
              <a:t> (sınıf)</a:t>
            </a:r>
          </a:p>
          <a:p>
            <a:r>
              <a:rPr lang="tr-TR" dirty="0"/>
              <a:t>		</a:t>
            </a:r>
            <a:r>
              <a:rPr lang="tr-TR" dirty="0" err="1"/>
              <a:t>Subclassis</a:t>
            </a:r>
            <a:r>
              <a:rPr lang="tr-TR" dirty="0"/>
              <a:t> (alt sınıf)</a:t>
            </a:r>
          </a:p>
          <a:p>
            <a:r>
              <a:rPr lang="tr-TR" dirty="0"/>
              <a:t>			</a:t>
            </a:r>
            <a:r>
              <a:rPr lang="tr-TR" dirty="0" err="1"/>
              <a:t>Ordo</a:t>
            </a:r>
            <a:r>
              <a:rPr lang="tr-TR" dirty="0"/>
              <a:t> (takım)</a:t>
            </a:r>
          </a:p>
          <a:p>
            <a:r>
              <a:rPr lang="tr-TR" dirty="0"/>
              <a:t>			</a:t>
            </a:r>
            <a:r>
              <a:rPr lang="tr-TR" dirty="0" err="1"/>
              <a:t>Subordo</a:t>
            </a:r>
            <a:r>
              <a:rPr lang="tr-TR" dirty="0"/>
              <a:t> (alt takım)</a:t>
            </a:r>
          </a:p>
          <a:p>
            <a:r>
              <a:rPr lang="tr-TR" dirty="0"/>
              <a:t>				</a:t>
            </a:r>
            <a:r>
              <a:rPr lang="tr-TR" dirty="0" err="1"/>
              <a:t>Familia</a:t>
            </a:r>
            <a:r>
              <a:rPr lang="tr-TR" dirty="0"/>
              <a:t> (aile)</a:t>
            </a:r>
          </a:p>
          <a:p>
            <a:r>
              <a:rPr lang="tr-TR" dirty="0"/>
              <a:t>				</a:t>
            </a:r>
            <a:r>
              <a:rPr lang="tr-TR" dirty="0" err="1"/>
              <a:t>Subfamilia</a:t>
            </a:r>
            <a:r>
              <a:rPr lang="tr-TR" dirty="0"/>
              <a:t> (altfamilya)</a:t>
            </a:r>
          </a:p>
          <a:p>
            <a:r>
              <a:rPr lang="tr-TR" dirty="0"/>
              <a:t>					</a:t>
            </a:r>
            <a:r>
              <a:rPr lang="tr-TR" dirty="0" err="1"/>
              <a:t>Tribus</a:t>
            </a:r>
            <a:r>
              <a:rPr lang="tr-TR" dirty="0"/>
              <a:t> (oymak)</a:t>
            </a:r>
          </a:p>
          <a:p>
            <a:r>
              <a:rPr lang="tr-TR" dirty="0"/>
              <a:t>					</a:t>
            </a:r>
            <a:r>
              <a:rPr lang="tr-TR" dirty="0" err="1"/>
              <a:t>Subtribus</a:t>
            </a:r>
            <a:r>
              <a:rPr lang="tr-TR" dirty="0"/>
              <a:t> (alt oymak)</a:t>
            </a:r>
          </a:p>
          <a:p>
            <a:r>
              <a:rPr lang="tr-TR" dirty="0"/>
              <a:t>						</a:t>
            </a:r>
            <a:r>
              <a:rPr lang="tr-TR" dirty="0" err="1"/>
              <a:t>Genus</a:t>
            </a:r>
            <a:r>
              <a:rPr lang="tr-TR" dirty="0"/>
              <a:t> (cins)</a:t>
            </a:r>
          </a:p>
          <a:p>
            <a:r>
              <a:rPr lang="tr-TR" dirty="0"/>
              <a:t>						</a:t>
            </a:r>
            <a:r>
              <a:rPr lang="tr-TR" dirty="0" err="1"/>
              <a:t>Subgenus</a:t>
            </a:r>
            <a:r>
              <a:rPr lang="tr-TR" dirty="0"/>
              <a:t> (altcins)</a:t>
            </a:r>
          </a:p>
          <a:p>
            <a:r>
              <a:rPr lang="tr-TR" dirty="0"/>
              <a:t>							</a:t>
            </a:r>
            <a:r>
              <a:rPr lang="tr-TR" b="1" dirty="0" err="1">
                <a:solidFill>
                  <a:srgbClr val="00B050"/>
                </a:solidFill>
                <a:latin typeface="Jokerman" pitchFamily="82" charset="0"/>
              </a:rPr>
              <a:t>Species</a:t>
            </a:r>
            <a:r>
              <a:rPr lang="tr-TR" b="1" dirty="0">
                <a:solidFill>
                  <a:srgbClr val="00B050"/>
                </a:solidFill>
                <a:latin typeface="Jokerman" pitchFamily="82" charset="0"/>
              </a:rPr>
              <a:t> (tür)</a:t>
            </a:r>
            <a:endParaRPr lang="tr-TR" dirty="0">
              <a:solidFill>
                <a:srgbClr val="00B050"/>
              </a:solidFill>
              <a:latin typeface="Jokerman" pitchFamily="82" charset="0"/>
            </a:endParaRPr>
          </a:p>
          <a:p>
            <a:r>
              <a:rPr lang="tr-TR" dirty="0"/>
              <a:t>							</a:t>
            </a:r>
            <a:r>
              <a:rPr lang="tr-TR" dirty="0" err="1"/>
              <a:t>Subspecies</a:t>
            </a:r>
            <a:r>
              <a:rPr lang="tr-TR" dirty="0"/>
              <a:t> (alt tür)</a:t>
            </a:r>
          </a:p>
          <a:p>
            <a:r>
              <a:rPr lang="tr-TR" dirty="0"/>
              <a:t>								</a:t>
            </a:r>
            <a:r>
              <a:rPr lang="tr-TR" dirty="0" err="1"/>
              <a:t>Varietas</a:t>
            </a:r>
            <a:r>
              <a:rPr lang="tr-TR" dirty="0"/>
              <a:t> </a:t>
            </a:r>
            <a:r>
              <a:rPr lang="tr-TR" dirty="0" smtClean="0"/>
              <a:t>								      (</a:t>
            </a:r>
            <a:r>
              <a:rPr lang="tr-TR" dirty="0"/>
              <a:t>varyete)</a:t>
            </a:r>
          </a:p>
          <a:p>
            <a:endParaRPr lang="tr-TR" dirty="0"/>
          </a:p>
        </p:txBody>
      </p:sp>
    </p:spTree>
    <p:extLst>
      <p:ext uri="{BB962C8B-B14F-4D97-AF65-F5344CB8AC3E}">
        <p14:creationId xmlns:p14="http://schemas.microsoft.com/office/powerpoint/2010/main" val="193419150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1198</Words>
  <Application>Microsoft Office PowerPoint</Application>
  <PresentationFormat>Ekran Gösterisi (4:3)</PresentationFormat>
  <Paragraphs>87</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PowerPoint Sunusu</vt:lpstr>
      <vt:lpstr>PowerPoint Sunusu</vt:lpstr>
      <vt:lpstr>PowerPoint Sunusu</vt:lpstr>
      <vt:lpstr>PowerPoint Sunusu</vt:lpstr>
      <vt:lpstr> Canlıların sınıflandırılması </vt:lpstr>
      <vt:lpstr> İnsan ve Bitki ilişkileri </vt:lpstr>
      <vt:lpstr> Bitkilerin İsimlendirilmesi ve Sınıflandırılması </vt:lpstr>
      <vt:lpstr>PowerPoint Sunusu</vt:lpstr>
      <vt:lpstr>PowerPoint Sunusu</vt:lpstr>
      <vt:lpstr>TÜR</vt:lpstr>
      <vt:lpstr> Yeni türlerin meydana gelmesi </vt:lpstr>
      <vt:lpstr>PowerPoint Sunusu</vt:lpstr>
      <vt:lpstr>2- mutasyon: </vt:lpstr>
      <vt:lpstr>3- doğal seçilim: </vt:lpstr>
      <vt:lpstr>4- eşeyli üremede yalıtım (izolasyon):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2018-06-08T11:19:15Z</dcterms:created>
  <dcterms:modified xsi:type="dcterms:W3CDTF">2018-06-08T11:19:57Z</dcterms:modified>
</cp:coreProperties>
</file>