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 id="2147483663" r:id="rId2"/>
  </p:sldMasterIdLst>
  <p:notesMasterIdLst>
    <p:notesMasterId r:id="rId16"/>
  </p:notesMasterIdLst>
  <p:sldIdLst>
    <p:sldId id="256" r:id="rId3"/>
    <p:sldId id="294" r:id="rId4"/>
    <p:sldId id="257" r:id="rId5"/>
    <p:sldId id="285" r:id="rId6"/>
    <p:sldId id="289" r:id="rId7"/>
    <p:sldId id="295" r:id="rId8"/>
    <p:sldId id="290" r:id="rId9"/>
    <p:sldId id="292" r:id="rId10"/>
    <p:sldId id="296" r:id="rId11"/>
    <p:sldId id="297" r:id="rId12"/>
    <p:sldId id="298" r:id="rId13"/>
    <p:sldId id="299" r:id="rId14"/>
    <p:sldId id="300" r:id="rId15"/>
  </p:sldIdLst>
  <p:sldSz cx="9144000" cy="5143500" type="screen16x9"/>
  <p:notesSz cx="6858000" cy="9144000"/>
  <p:embeddedFontLst>
    <p:embeddedFont>
      <p:font typeface="Pangolin"/>
      <p:regular r:id="rId17"/>
    </p:embeddedFont>
    <p:embeddedFont>
      <p:font typeface="Inconsolata" panose="020B0604020202020204" charset="-94"/>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9A4FF7-B127-42C8-9306-0B6809203F59}">
  <a:tblStyle styleId="{7F9A4FF7-B127-42C8-9306-0B6809203F59}"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6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707622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7684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283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37116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2602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692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7444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0023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5722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418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872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4912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52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3390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Shape 3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4421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osti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2700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big posti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5637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1889103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mage background">
    <p:bg>
      <p:bgPr>
        <a:noFill/>
        <a:effectLst/>
      </p:bgPr>
    </p:bg>
    <p:spTree>
      <p:nvGrpSpPr>
        <p:cNvPr id="1" name="Shape 50"/>
        <p:cNvGrpSpPr/>
        <p:nvPr/>
      </p:nvGrpSpPr>
      <p:grpSpPr>
        <a:xfrm>
          <a:off x="0" y="0"/>
          <a:ext cx="0" cy="0"/>
          <a:chOff x="0" y="0"/>
          <a:chExt cx="0" cy="0"/>
        </a:xfrm>
      </p:grpSpPr>
      <p:pic>
        <p:nvPicPr>
          <p:cNvPr id="51" name="Shape 51" descr="notepad4.png"/>
          <p:cNvPicPr preferRelativeResize="0"/>
          <p:nvPr/>
        </p:nvPicPr>
        <p:blipFill>
          <a:blip r:embed="rId2">
            <a:alphaModFix/>
          </a:blip>
          <a:stretch>
            <a:fillRect/>
          </a:stretch>
        </p:blipFill>
        <p:spPr>
          <a:xfrm>
            <a:off x="0" y="0"/>
            <a:ext cx="9144000" cy="5143516"/>
          </a:xfrm>
          <a:prstGeom prst="rect">
            <a:avLst/>
          </a:prstGeom>
          <a:noFill/>
          <a:ln>
            <a:noFill/>
          </a:ln>
        </p:spPr>
      </p:pic>
      <p:sp>
        <p:nvSpPr>
          <p:cNvPr id="52" name="Shape 52"/>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421607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body" idx="1"/>
          </p:nvPr>
        </p:nvSpPr>
        <p:spPr>
          <a:xfrm>
            <a:off x="866375"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Shape 28"/>
          <p:cNvSpPr txBox="1">
            <a:spLocks noGrp="1"/>
          </p:cNvSpPr>
          <p:nvPr>
            <p:ph type="body" idx="2"/>
          </p:nvPr>
        </p:nvSpPr>
        <p:spPr>
          <a:xfrm>
            <a:off x="3761704"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9" name="Shape 29"/>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152195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703525" y="1735750"/>
            <a:ext cx="34863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13" name="Shape 13"/>
          <p:cNvSpPr txBox="1">
            <a:spLocks noGrp="1"/>
          </p:cNvSpPr>
          <p:nvPr>
            <p:ph type="subTitle" idx="1"/>
          </p:nvPr>
        </p:nvSpPr>
        <p:spPr>
          <a:xfrm>
            <a:off x="2703525" y="2763852"/>
            <a:ext cx="3486300" cy="784800"/>
          </a:xfrm>
          <a:prstGeom prst="rect">
            <a:avLst/>
          </a:prstGeom>
        </p:spPr>
        <p:txBody>
          <a:bodyPr spcFirstLastPara="1" wrap="square" lIns="91425" tIns="91425" rIns="91425" bIns="91425" anchor="t" anchorCtr="0"/>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extLst>
      <p:ext uri="{BB962C8B-B14F-4D97-AF65-F5344CB8AC3E}">
        <p14:creationId xmlns:p14="http://schemas.microsoft.com/office/powerpoint/2010/main" val="70310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962850" y="876850"/>
            <a:ext cx="4955700" cy="819900"/>
          </a:xfrm>
          <a:prstGeom prst="rect">
            <a:avLst/>
          </a:prstGeom>
        </p:spPr>
        <p:txBody>
          <a:bodyPr spcFirstLastPara="1" wrap="square" lIns="91425" tIns="91425" rIns="91425" bIns="91425" anchor="t" anchorCtr="0"/>
          <a:lstStyle>
            <a:lvl1pPr marL="457200" lvl="0" indent="-419100" rtl="0">
              <a:lnSpc>
                <a:spcPct val="130000"/>
              </a:lnSpc>
              <a:spcBef>
                <a:spcPts val="0"/>
              </a:spcBef>
              <a:spcAft>
                <a:spcPts val="0"/>
              </a:spcAft>
              <a:buSzPts val="3000"/>
              <a:buChar char="✗"/>
              <a:defRPr sz="3000" i="1"/>
            </a:lvl1pPr>
            <a:lvl2pPr marL="914400" lvl="1" indent="-419100" rtl="0">
              <a:lnSpc>
                <a:spcPct val="130000"/>
              </a:lnSpc>
              <a:spcBef>
                <a:spcPts val="0"/>
              </a:spcBef>
              <a:spcAft>
                <a:spcPts val="0"/>
              </a:spcAft>
              <a:buSzPts val="3000"/>
              <a:buChar char="✗"/>
              <a:defRPr sz="3000" i="1"/>
            </a:lvl2pPr>
            <a:lvl3pPr marL="1371600" lvl="2" indent="-419100" rtl="0">
              <a:lnSpc>
                <a:spcPct val="130000"/>
              </a:lnSpc>
              <a:spcBef>
                <a:spcPts val="0"/>
              </a:spcBef>
              <a:spcAft>
                <a:spcPts val="0"/>
              </a:spcAft>
              <a:buSzPts val="3000"/>
              <a:buChar char="✗"/>
              <a:defRPr sz="3000" i="1"/>
            </a:lvl3pPr>
            <a:lvl4pPr marL="1828800" lvl="3" indent="-419100" rtl="0">
              <a:lnSpc>
                <a:spcPct val="130000"/>
              </a:lnSpc>
              <a:spcBef>
                <a:spcPts val="0"/>
              </a:spcBef>
              <a:spcAft>
                <a:spcPts val="0"/>
              </a:spcAft>
              <a:buSzPts val="3000"/>
              <a:buChar char="✗"/>
              <a:defRPr sz="3000" i="1"/>
            </a:lvl4pPr>
            <a:lvl5pPr marL="2286000" lvl="4" indent="-419100" rtl="0">
              <a:lnSpc>
                <a:spcPct val="130000"/>
              </a:lnSpc>
              <a:spcBef>
                <a:spcPts val="0"/>
              </a:spcBef>
              <a:spcAft>
                <a:spcPts val="0"/>
              </a:spcAft>
              <a:buSzPts val="3000"/>
              <a:buChar char="✗"/>
              <a:defRPr sz="3000" i="1"/>
            </a:lvl5pPr>
            <a:lvl6pPr marL="2743200" lvl="5" indent="-419100" rtl="0">
              <a:lnSpc>
                <a:spcPct val="130000"/>
              </a:lnSpc>
              <a:spcBef>
                <a:spcPts val="0"/>
              </a:spcBef>
              <a:spcAft>
                <a:spcPts val="0"/>
              </a:spcAft>
              <a:buSzPts val="3000"/>
              <a:buChar char="✗"/>
              <a:defRPr sz="3000" i="1"/>
            </a:lvl6pPr>
            <a:lvl7pPr marL="3200400" lvl="6" indent="-419100" rtl="0">
              <a:lnSpc>
                <a:spcPct val="130000"/>
              </a:lnSpc>
              <a:spcBef>
                <a:spcPts val="0"/>
              </a:spcBef>
              <a:spcAft>
                <a:spcPts val="0"/>
              </a:spcAft>
              <a:buSzPts val="3000"/>
              <a:buChar char="✗"/>
              <a:defRPr sz="3000" i="1"/>
            </a:lvl7pPr>
            <a:lvl8pPr marL="3657600" lvl="7" indent="-419100" rtl="0">
              <a:lnSpc>
                <a:spcPct val="130000"/>
              </a:lnSpc>
              <a:spcBef>
                <a:spcPts val="0"/>
              </a:spcBef>
              <a:spcAft>
                <a:spcPts val="0"/>
              </a:spcAft>
              <a:buSzPts val="3000"/>
              <a:buChar char="✗"/>
              <a:defRPr sz="3000" i="1"/>
            </a:lvl8pPr>
            <a:lvl9pPr marL="4114800" lvl="8" indent="-419100">
              <a:lnSpc>
                <a:spcPct val="130000"/>
              </a:lnSpc>
              <a:spcBef>
                <a:spcPts val="0"/>
              </a:spcBef>
              <a:spcAft>
                <a:spcPts val="0"/>
              </a:spcAft>
              <a:buSzPts val="3000"/>
              <a:buChar char="✗"/>
              <a:defRPr sz="3000" i="1"/>
            </a:lvl9pPr>
          </a:lstStyle>
          <a:p>
            <a:endParaRPr/>
          </a:p>
        </p:txBody>
      </p:sp>
      <p:sp>
        <p:nvSpPr>
          <p:cNvPr id="16" name="Shape 1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40842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Shape 19"/>
          <p:cNvSpPr txBox="1">
            <a:spLocks noGrp="1"/>
          </p:cNvSpPr>
          <p:nvPr>
            <p:ph type="body" idx="1"/>
          </p:nvPr>
        </p:nvSpPr>
        <p:spPr>
          <a:xfrm>
            <a:off x="866375" y="1304543"/>
            <a:ext cx="5626200" cy="3063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Shape 2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287010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1 column + imag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Shape 23"/>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4" name="Shape 2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133069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body" idx="1"/>
          </p:nvPr>
        </p:nvSpPr>
        <p:spPr>
          <a:xfrm>
            <a:off x="866375"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Shape 28"/>
          <p:cNvSpPr txBox="1">
            <a:spLocks noGrp="1"/>
          </p:cNvSpPr>
          <p:nvPr>
            <p:ph type="body" idx="2"/>
          </p:nvPr>
        </p:nvSpPr>
        <p:spPr>
          <a:xfrm>
            <a:off x="3761704"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9" name="Shape 29"/>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156747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66375" y="358375"/>
            <a:ext cx="7567800" cy="857400"/>
          </a:xfrm>
          <a:prstGeom prst="rect">
            <a:avLst/>
          </a:prstGeom>
        </p:spPr>
        <p:txBody>
          <a:bodyPr spcFirstLastPara="1" wrap="square" lIns="91425" tIns="91425" rIns="91425" bIns="91425" anchor="b"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Shape 32"/>
          <p:cNvSpPr txBox="1">
            <a:spLocks noGrp="1"/>
          </p:cNvSpPr>
          <p:nvPr>
            <p:ph type="body" idx="1"/>
          </p:nvPr>
        </p:nvSpPr>
        <p:spPr>
          <a:xfrm>
            <a:off x="866375"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3" name="Shape 33"/>
          <p:cNvSpPr txBox="1">
            <a:spLocks noGrp="1"/>
          </p:cNvSpPr>
          <p:nvPr>
            <p:ph type="body" idx="2"/>
          </p:nvPr>
        </p:nvSpPr>
        <p:spPr>
          <a:xfrm>
            <a:off x="3430687"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4" name="Shape 34"/>
          <p:cNvSpPr txBox="1">
            <a:spLocks noGrp="1"/>
          </p:cNvSpPr>
          <p:nvPr>
            <p:ph type="body" idx="3"/>
          </p:nvPr>
        </p:nvSpPr>
        <p:spPr>
          <a:xfrm>
            <a:off x="5994999"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5" name="Shape 3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2635761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Shape 7"/>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Shape 8"/>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300">
                <a:solidFill>
                  <a:srgbClr val="7F6000"/>
                </a:solidFill>
                <a:latin typeface="Inconsolata"/>
                <a:ea typeface="Inconsolata"/>
                <a:cs typeface="Inconsolata"/>
                <a:sym typeface="Inconsolata"/>
              </a:defRPr>
            </a:lvl1pPr>
            <a:lvl2pPr lvl="1" algn="ctr">
              <a:spcBef>
                <a:spcPts val="0"/>
              </a:spcBef>
              <a:buNone/>
              <a:defRPr sz="1300">
                <a:solidFill>
                  <a:srgbClr val="7F6000"/>
                </a:solidFill>
                <a:latin typeface="Inconsolata"/>
                <a:ea typeface="Inconsolata"/>
                <a:cs typeface="Inconsolata"/>
                <a:sym typeface="Inconsolata"/>
              </a:defRPr>
            </a:lvl2pPr>
            <a:lvl3pPr lvl="2" algn="ctr">
              <a:spcBef>
                <a:spcPts val="0"/>
              </a:spcBef>
              <a:buNone/>
              <a:defRPr sz="1300">
                <a:solidFill>
                  <a:srgbClr val="7F6000"/>
                </a:solidFill>
                <a:latin typeface="Inconsolata"/>
                <a:ea typeface="Inconsolata"/>
                <a:cs typeface="Inconsolata"/>
                <a:sym typeface="Inconsolata"/>
              </a:defRPr>
            </a:lvl3pPr>
            <a:lvl4pPr lvl="3" algn="ctr">
              <a:spcBef>
                <a:spcPts val="0"/>
              </a:spcBef>
              <a:buNone/>
              <a:defRPr sz="1300">
                <a:solidFill>
                  <a:srgbClr val="7F6000"/>
                </a:solidFill>
                <a:latin typeface="Inconsolata"/>
                <a:ea typeface="Inconsolata"/>
                <a:cs typeface="Inconsolata"/>
                <a:sym typeface="Inconsolata"/>
              </a:defRPr>
            </a:lvl4pPr>
            <a:lvl5pPr lvl="4" algn="ctr">
              <a:spcBef>
                <a:spcPts val="0"/>
              </a:spcBef>
              <a:buNone/>
              <a:defRPr sz="1300">
                <a:solidFill>
                  <a:srgbClr val="7F6000"/>
                </a:solidFill>
                <a:latin typeface="Inconsolata"/>
                <a:ea typeface="Inconsolata"/>
                <a:cs typeface="Inconsolata"/>
                <a:sym typeface="Inconsolata"/>
              </a:defRPr>
            </a:lvl5pPr>
            <a:lvl6pPr lvl="5" algn="ctr">
              <a:spcBef>
                <a:spcPts val="0"/>
              </a:spcBef>
              <a:buNone/>
              <a:defRPr sz="1300">
                <a:solidFill>
                  <a:srgbClr val="7F6000"/>
                </a:solidFill>
                <a:latin typeface="Inconsolata"/>
                <a:ea typeface="Inconsolata"/>
                <a:cs typeface="Inconsolata"/>
                <a:sym typeface="Inconsolata"/>
              </a:defRPr>
            </a:lvl6pPr>
            <a:lvl7pPr lvl="6" algn="ctr">
              <a:spcBef>
                <a:spcPts val="0"/>
              </a:spcBef>
              <a:buNone/>
              <a:defRPr sz="1300">
                <a:solidFill>
                  <a:srgbClr val="7F6000"/>
                </a:solidFill>
                <a:latin typeface="Inconsolata"/>
                <a:ea typeface="Inconsolata"/>
                <a:cs typeface="Inconsolata"/>
                <a:sym typeface="Inconsolata"/>
              </a:defRPr>
            </a:lvl7pPr>
            <a:lvl8pPr lvl="7" algn="ctr">
              <a:spcBef>
                <a:spcPts val="0"/>
              </a:spcBef>
              <a:buNone/>
              <a:defRPr sz="1300">
                <a:solidFill>
                  <a:srgbClr val="7F6000"/>
                </a:solidFill>
                <a:latin typeface="Inconsolata"/>
                <a:ea typeface="Inconsolata"/>
                <a:cs typeface="Inconsolata"/>
                <a:sym typeface="Inconsolata"/>
              </a:defRPr>
            </a:lvl8pPr>
            <a:lvl9pPr lvl="8" algn="ctr">
              <a:spcBef>
                <a:spcPts val="0"/>
              </a:spcBef>
              <a:buNone/>
              <a:defRPr sz="1300">
                <a:solidFill>
                  <a:srgbClr val="7F6000"/>
                </a:solidFill>
                <a:latin typeface="Inconsolata"/>
                <a:ea typeface="Inconsolata"/>
                <a:cs typeface="Inconsolata"/>
                <a:sym typeface="Inconsolat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Shape 7"/>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Shape 8"/>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300">
                <a:solidFill>
                  <a:srgbClr val="7F6000"/>
                </a:solidFill>
                <a:latin typeface="Inconsolata"/>
                <a:ea typeface="Inconsolata"/>
                <a:cs typeface="Inconsolata"/>
                <a:sym typeface="Inconsolata"/>
              </a:defRPr>
            </a:lvl1pPr>
            <a:lvl2pPr lvl="1" algn="ctr">
              <a:spcBef>
                <a:spcPts val="0"/>
              </a:spcBef>
              <a:buNone/>
              <a:defRPr sz="1300">
                <a:solidFill>
                  <a:srgbClr val="7F6000"/>
                </a:solidFill>
                <a:latin typeface="Inconsolata"/>
                <a:ea typeface="Inconsolata"/>
                <a:cs typeface="Inconsolata"/>
                <a:sym typeface="Inconsolata"/>
              </a:defRPr>
            </a:lvl2pPr>
            <a:lvl3pPr lvl="2" algn="ctr">
              <a:spcBef>
                <a:spcPts val="0"/>
              </a:spcBef>
              <a:buNone/>
              <a:defRPr sz="1300">
                <a:solidFill>
                  <a:srgbClr val="7F6000"/>
                </a:solidFill>
                <a:latin typeface="Inconsolata"/>
                <a:ea typeface="Inconsolata"/>
                <a:cs typeface="Inconsolata"/>
                <a:sym typeface="Inconsolata"/>
              </a:defRPr>
            </a:lvl3pPr>
            <a:lvl4pPr lvl="3" algn="ctr">
              <a:spcBef>
                <a:spcPts val="0"/>
              </a:spcBef>
              <a:buNone/>
              <a:defRPr sz="1300">
                <a:solidFill>
                  <a:srgbClr val="7F6000"/>
                </a:solidFill>
                <a:latin typeface="Inconsolata"/>
                <a:ea typeface="Inconsolata"/>
                <a:cs typeface="Inconsolata"/>
                <a:sym typeface="Inconsolata"/>
              </a:defRPr>
            </a:lvl4pPr>
            <a:lvl5pPr lvl="4" algn="ctr">
              <a:spcBef>
                <a:spcPts val="0"/>
              </a:spcBef>
              <a:buNone/>
              <a:defRPr sz="1300">
                <a:solidFill>
                  <a:srgbClr val="7F6000"/>
                </a:solidFill>
                <a:latin typeface="Inconsolata"/>
                <a:ea typeface="Inconsolata"/>
                <a:cs typeface="Inconsolata"/>
                <a:sym typeface="Inconsolata"/>
              </a:defRPr>
            </a:lvl5pPr>
            <a:lvl6pPr lvl="5" algn="ctr">
              <a:spcBef>
                <a:spcPts val="0"/>
              </a:spcBef>
              <a:buNone/>
              <a:defRPr sz="1300">
                <a:solidFill>
                  <a:srgbClr val="7F6000"/>
                </a:solidFill>
                <a:latin typeface="Inconsolata"/>
                <a:ea typeface="Inconsolata"/>
                <a:cs typeface="Inconsolata"/>
                <a:sym typeface="Inconsolata"/>
              </a:defRPr>
            </a:lvl6pPr>
            <a:lvl7pPr lvl="6" algn="ctr">
              <a:spcBef>
                <a:spcPts val="0"/>
              </a:spcBef>
              <a:buNone/>
              <a:defRPr sz="1300">
                <a:solidFill>
                  <a:srgbClr val="7F6000"/>
                </a:solidFill>
                <a:latin typeface="Inconsolata"/>
                <a:ea typeface="Inconsolata"/>
                <a:cs typeface="Inconsolata"/>
                <a:sym typeface="Inconsolata"/>
              </a:defRPr>
            </a:lvl7pPr>
            <a:lvl8pPr lvl="7" algn="ctr">
              <a:spcBef>
                <a:spcPts val="0"/>
              </a:spcBef>
              <a:buNone/>
              <a:defRPr sz="1300">
                <a:solidFill>
                  <a:srgbClr val="7F6000"/>
                </a:solidFill>
                <a:latin typeface="Inconsolata"/>
                <a:ea typeface="Inconsolata"/>
                <a:cs typeface="Inconsolata"/>
                <a:sym typeface="Inconsolata"/>
              </a:defRPr>
            </a:lvl8pPr>
            <a:lvl9pPr lvl="8" algn="ctr">
              <a:spcBef>
                <a:spcPts val="0"/>
              </a:spcBef>
              <a:buNone/>
              <a:defRPr sz="1300">
                <a:solidFill>
                  <a:srgbClr val="7F6000"/>
                </a:solidFill>
                <a:latin typeface="Inconsolata"/>
                <a:ea typeface="Inconsolata"/>
                <a:cs typeface="Inconsolata"/>
                <a:sym typeface="Inconsolat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Tree>
    <p:extLst>
      <p:ext uri="{BB962C8B-B14F-4D97-AF65-F5344CB8AC3E}">
        <p14:creationId xmlns:p14="http://schemas.microsoft.com/office/powerpoint/2010/main" val="1067588968"/>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tr-TR" dirty="0" smtClean="0"/>
              <a:t>DBB 404</a:t>
            </a:r>
            <a:br>
              <a:rPr lang="tr-TR" dirty="0" smtClean="0"/>
            </a:br>
            <a:r>
              <a:rPr lang="tr-TR" dirty="0" smtClean="0"/>
              <a:t>Yabancı Dil Öğretimi</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6375" y="547256"/>
            <a:ext cx="5626200" cy="668530"/>
          </a:xfrm>
          <a:prstGeom prst="rect">
            <a:avLst/>
          </a:prstGeom>
        </p:spPr>
        <p:txBody>
          <a:bodyPr spcFirstLastPara="1" vert="horz" wrap="square" lIns="91425" tIns="91425" rIns="91425" bIns="91425" rtlCol="0" anchor="b" anchorCtr="0">
            <a:noAutofit/>
          </a:bodyPr>
          <a:lstStyle/>
          <a:p>
            <a:r>
              <a:rPr lang="tr-TR" b="1" dirty="0" smtClean="0"/>
              <a:t>Dolaysız Yöntem</a:t>
            </a:r>
            <a:endParaRPr lang="tr-TR" dirty="0"/>
          </a:p>
        </p:txBody>
      </p:sp>
      <p:sp>
        <p:nvSpPr>
          <p:cNvPr id="64" name="Shape 64"/>
          <p:cNvSpPr txBox="1">
            <a:spLocks noGrp="1"/>
          </p:cNvSpPr>
          <p:nvPr>
            <p:ph type="body" idx="1"/>
          </p:nvPr>
        </p:nvSpPr>
        <p:spPr>
          <a:xfrm>
            <a:off x="674132" y="1594609"/>
            <a:ext cx="5818444" cy="2023803"/>
          </a:xfrm>
          <a:prstGeom prst="rect">
            <a:avLst/>
          </a:prstGeom>
        </p:spPr>
        <p:txBody>
          <a:bodyPr spcFirstLastPara="1" vert="horz" wrap="square" lIns="91425" tIns="91425" rIns="91425" bIns="91425" rtlCol="0" anchor="t" anchorCtr="0">
            <a:noAutofit/>
          </a:bodyPr>
          <a:lstStyle/>
          <a:p>
            <a:pPr marL="139697" indent="0">
              <a:buNone/>
            </a:pPr>
            <a:r>
              <a:rPr lang="tr-TR" dirty="0"/>
              <a:t>Dilbilgisi Çeviri </a:t>
            </a:r>
            <a:r>
              <a:rPr lang="tr-TR" dirty="0" err="1"/>
              <a:t>Yöntemi’nin</a:t>
            </a:r>
            <a:r>
              <a:rPr lang="tr-TR" dirty="0"/>
              <a:t> eksikliklerini kapatmak amacıyla ortaya çıkan ve dili bir alışkanlıklar dizgesi olarak gören </a:t>
            </a:r>
            <a:r>
              <a:rPr lang="tr-TR" b="1" i="1" dirty="0"/>
              <a:t>Dolaysız </a:t>
            </a:r>
            <a:r>
              <a:rPr lang="tr-TR" b="1" i="1" dirty="0" err="1"/>
              <a:t>Yöntem</a:t>
            </a:r>
            <a:r>
              <a:rPr lang="tr-TR" dirty="0" err="1"/>
              <a:t>’e</a:t>
            </a:r>
            <a:r>
              <a:rPr lang="tr-TR" dirty="0"/>
              <a:t> (Direct </a:t>
            </a:r>
            <a:r>
              <a:rPr lang="tr-TR" dirty="0" err="1"/>
              <a:t>Method</a:t>
            </a:r>
            <a:r>
              <a:rPr lang="tr-TR" dirty="0"/>
              <a:t>) göre dil özellikle ve öncelikle ‘</a:t>
            </a:r>
            <a:r>
              <a:rPr lang="tr-TR" dirty="0" err="1"/>
              <a:t>konuşma’dır</a:t>
            </a:r>
            <a:r>
              <a:rPr lang="tr-TR" dirty="0"/>
              <a:t>.</a:t>
            </a:r>
          </a:p>
        </p:txBody>
      </p:sp>
      <p:sp>
        <p:nvSpPr>
          <p:cNvPr id="66" name="Shape 66"/>
          <p:cNvSpPr txBox="1">
            <a:spLocks noGrp="1"/>
          </p:cNvSpPr>
          <p:nvPr>
            <p:ph type="sldNum" idx="12"/>
          </p:nvPr>
        </p:nvSpPr>
        <p:spPr>
          <a:xfrm>
            <a:off x="8716025" y="4676375"/>
            <a:ext cx="428100" cy="467100"/>
          </a:xfrm>
          <a:prstGeom prst="rect">
            <a:avLst/>
          </a:prstGeom>
        </p:spPr>
        <p:txBody>
          <a:bodyPr spcFirstLastPara="1" vert="horz" wrap="square" lIns="91425" tIns="91425" rIns="91425" bIns="91425" rtlCol="0" anchor="ctr" anchorCtr="0">
            <a:noAutofit/>
          </a:bodyPr>
          <a:lstStyle/>
          <a:p>
            <a:fld id="{00000000-1234-1234-1234-123412341234}" type="slidenum">
              <a:rPr lang="en"/>
              <a:pPr/>
              <a:t>10</a:t>
            </a:fld>
            <a:endParaRPr/>
          </a:p>
        </p:txBody>
      </p:sp>
      <p:pic>
        <p:nvPicPr>
          <p:cNvPr id="3" name="Resim 2"/>
          <p:cNvPicPr>
            <a:picLocks noChangeAspect="1"/>
          </p:cNvPicPr>
          <p:nvPr/>
        </p:nvPicPr>
        <p:blipFill>
          <a:blip r:embed="rId3"/>
          <a:stretch>
            <a:fillRect/>
          </a:stretch>
        </p:blipFill>
        <p:spPr>
          <a:xfrm rot="154397">
            <a:off x="6758816" y="489378"/>
            <a:ext cx="1640231" cy="1737661"/>
          </a:xfrm>
          <a:prstGeom prst="rect">
            <a:avLst/>
          </a:prstGeom>
        </p:spPr>
      </p:pic>
    </p:spTree>
    <p:extLst>
      <p:ext uri="{BB962C8B-B14F-4D97-AF65-F5344CB8AC3E}">
        <p14:creationId xmlns:p14="http://schemas.microsoft.com/office/powerpoint/2010/main" val="1740950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6375" y="547256"/>
            <a:ext cx="5626200" cy="668530"/>
          </a:xfrm>
          <a:prstGeom prst="rect">
            <a:avLst/>
          </a:prstGeom>
        </p:spPr>
        <p:txBody>
          <a:bodyPr spcFirstLastPara="1" vert="horz" wrap="square" lIns="91425" tIns="91425" rIns="91425" bIns="91425" rtlCol="0" anchor="b" anchorCtr="0">
            <a:noAutofit/>
          </a:bodyPr>
          <a:lstStyle/>
          <a:p>
            <a:r>
              <a:rPr lang="tr-TR" b="1" dirty="0" smtClean="0"/>
              <a:t>Dolaysız Yöntem</a:t>
            </a:r>
            <a:endParaRPr lang="tr-TR" dirty="0"/>
          </a:p>
        </p:txBody>
      </p:sp>
      <p:sp>
        <p:nvSpPr>
          <p:cNvPr id="64" name="Shape 64"/>
          <p:cNvSpPr txBox="1">
            <a:spLocks noGrp="1"/>
          </p:cNvSpPr>
          <p:nvPr>
            <p:ph type="body" idx="1"/>
          </p:nvPr>
        </p:nvSpPr>
        <p:spPr>
          <a:xfrm>
            <a:off x="770253" y="1575014"/>
            <a:ext cx="5818444" cy="2023803"/>
          </a:xfrm>
          <a:prstGeom prst="rect">
            <a:avLst/>
          </a:prstGeom>
        </p:spPr>
        <p:txBody>
          <a:bodyPr spcFirstLastPara="1" vert="horz" wrap="square" lIns="91425" tIns="91425" rIns="91425" bIns="91425" rtlCol="0" anchor="t" anchorCtr="0">
            <a:noAutofit/>
          </a:bodyPr>
          <a:lstStyle/>
          <a:p>
            <a:pPr marL="139697" indent="0">
              <a:buNone/>
            </a:pPr>
            <a:r>
              <a:rPr lang="tr-TR" dirty="0"/>
              <a:t>Bu yöntem, anadil edinimi ve yabancı dil öğrenme/edinme süreçleri arasındaki koşutlukları göz önünde bulundurarak yabancı dil öğretiminin tek dilli (hedef dilde) olması gerektiğini kabul eder. Dil öğrenmenin amacının ise öncelikle sözlü olarak iletişim kurabilmek olduğu ileri sürülür. </a:t>
            </a:r>
          </a:p>
        </p:txBody>
      </p:sp>
      <p:sp>
        <p:nvSpPr>
          <p:cNvPr id="66" name="Shape 66"/>
          <p:cNvSpPr txBox="1">
            <a:spLocks noGrp="1"/>
          </p:cNvSpPr>
          <p:nvPr>
            <p:ph type="sldNum" idx="12"/>
          </p:nvPr>
        </p:nvSpPr>
        <p:spPr>
          <a:xfrm>
            <a:off x="8716025" y="4676375"/>
            <a:ext cx="428100" cy="467100"/>
          </a:xfrm>
          <a:prstGeom prst="rect">
            <a:avLst/>
          </a:prstGeom>
        </p:spPr>
        <p:txBody>
          <a:bodyPr spcFirstLastPara="1" vert="horz" wrap="square" lIns="91425" tIns="91425" rIns="91425" bIns="91425" rtlCol="0" anchor="ctr" anchorCtr="0">
            <a:noAutofit/>
          </a:bodyPr>
          <a:lstStyle/>
          <a:p>
            <a:fld id="{00000000-1234-1234-1234-123412341234}" type="slidenum">
              <a:rPr lang="en"/>
              <a:pPr/>
              <a:t>11</a:t>
            </a:fld>
            <a:endParaRPr/>
          </a:p>
        </p:txBody>
      </p:sp>
      <p:pic>
        <p:nvPicPr>
          <p:cNvPr id="3" name="Resim 2"/>
          <p:cNvPicPr>
            <a:picLocks noChangeAspect="1"/>
          </p:cNvPicPr>
          <p:nvPr/>
        </p:nvPicPr>
        <p:blipFill>
          <a:blip r:embed="rId3"/>
          <a:stretch>
            <a:fillRect/>
          </a:stretch>
        </p:blipFill>
        <p:spPr>
          <a:xfrm rot="154397">
            <a:off x="6758816" y="489378"/>
            <a:ext cx="1640231" cy="1737661"/>
          </a:xfrm>
          <a:prstGeom prst="rect">
            <a:avLst/>
          </a:prstGeom>
        </p:spPr>
      </p:pic>
    </p:spTree>
    <p:extLst>
      <p:ext uri="{BB962C8B-B14F-4D97-AF65-F5344CB8AC3E}">
        <p14:creationId xmlns:p14="http://schemas.microsoft.com/office/powerpoint/2010/main" val="3241613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6375" y="547256"/>
            <a:ext cx="5626200" cy="668530"/>
          </a:xfrm>
          <a:prstGeom prst="rect">
            <a:avLst/>
          </a:prstGeom>
        </p:spPr>
        <p:txBody>
          <a:bodyPr spcFirstLastPara="1" vert="horz" wrap="square" lIns="91425" tIns="91425" rIns="91425" bIns="91425" rtlCol="0" anchor="b" anchorCtr="0">
            <a:noAutofit/>
          </a:bodyPr>
          <a:lstStyle/>
          <a:p>
            <a:r>
              <a:rPr lang="tr-TR" b="1" dirty="0" smtClean="0"/>
              <a:t>Dolaysız Yöntem</a:t>
            </a:r>
            <a:endParaRPr lang="tr-TR" dirty="0"/>
          </a:p>
        </p:txBody>
      </p:sp>
      <p:sp>
        <p:nvSpPr>
          <p:cNvPr id="64" name="Shape 64"/>
          <p:cNvSpPr txBox="1">
            <a:spLocks noGrp="1"/>
          </p:cNvSpPr>
          <p:nvPr>
            <p:ph type="body" idx="1"/>
          </p:nvPr>
        </p:nvSpPr>
        <p:spPr>
          <a:xfrm>
            <a:off x="692333" y="1078625"/>
            <a:ext cx="5896365" cy="3506438"/>
          </a:xfrm>
          <a:prstGeom prst="rect">
            <a:avLst/>
          </a:prstGeom>
        </p:spPr>
        <p:txBody>
          <a:bodyPr spcFirstLastPara="1" vert="horz" wrap="square" lIns="91425" tIns="91425" rIns="91425" bIns="91425" rtlCol="0" anchor="t" anchorCtr="0">
            <a:noAutofit/>
          </a:bodyPr>
          <a:lstStyle/>
          <a:p>
            <a:pPr marL="139697" indent="0">
              <a:buNone/>
            </a:pPr>
            <a:r>
              <a:rPr lang="tr-TR" dirty="0"/>
              <a:t>Bu yönteme göre, dilbilgisi öğretimi aşamalı olarak yapılmalı ve </a:t>
            </a:r>
            <a:r>
              <a:rPr lang="tr-TR" b="1" i="1" dirty="0" err="1"/>
              <a:t>sesletim</a:t>
            </a:r>
            <a:r>
              <a:rPr lang="tr-TR" dirty="0" err="1"/>
              <a:t>e</a:t>
            </a:r>
            <a:r>
              <a:rPr lang="tr-TR" dirty="0"/>
              <a:t> (</a:t>
            </a:r>
            <a:r>
              <a:rPr lang="tr-TR" dirty="0" err="1"/>
              <a:t>pronunciation</a:t>
            </a:r>
            <a:r>
              <a:rPr lang="tr-TR" dirty="0"/>
              <a:t>) özen gösterilmelidir. Günlük sözvarlığı ve yapı öğretilmelidir ama izlence dilbilimsel yapılarla değil, durum ve konularla ilgili olmalıdır.</a:t>
            </a:r>
          </a:p>
          <a:p>
            <a:pPr marL="139697" indent="0">
              <a:buNone/>
            </a:pPr>
            <a:r>
              <a:rPr lang="tr-TR" dirty="0"/>
              <a:t> </a:t>
            </a:r>
          </a:p>
          <a:p>
            <a:pPr marL="139697" indent="0">
              <a:buNone/>
            </a:pPr>
            <a:r>
              <a:rPr lang="tr-TR" dirty="0" smtClean="0"/>
              <a:t>Öğrenciden </a:t>
            </a:r>
            <a:r>
              <a:rPr lang="tr-TR" dirty="0"/>
              <a:t>mümkün olduğunca çabuk bir biçimde hedef dilde düşünmeyi öğrenmesi beklenir. Öğretmenden beklenen ise dil kullanımını açıklaması değil, göstermesidir. Bu nedenle dilbilgisi </a:t>
            </a:r>
            <a:r>
              <a:rPr lang="tr-TR" b="1" i="1" dirty="0"/>
              <a:t>tümevarım</a:t>
            </a:r>
            <a:r>
              <a:rPr lang="tr-TR" dirty="0"/>
              <a:t> (</a:t>
            </a:r>
            <a:r>
              <a:rPr lang="tr-TR" dirty="0" err="1"/>
              <a:t>induction</a:t>
            </a:r>
            <a:r>
              <a:rPr lang="tr-TR" dirty="0"/>
              <a:t>) yoluyla öğretilir.</a:t>
            </a:r>
          </a:p>
        </p:txBody>
      </p:sp>
      <p:sp>
        <p:nvSpPr>
          <p:cNvPr id="66" name="Shape 66"/>
          <p:cNvSpPr txBox="1">
            <a:spLocks noGrp="1"/>
          </p:cNvSpPr>
          <p:nvPr>
            <p:ph type="sldNum" idx="12"/>
          </p:nvPr>
        </p:nvSpPr>
        <p:spPr>
          <a:xfrm>
            <a:off x="8716025" y="4676375"/>
            <a:ext cx="428100" cy="467100"/>
          </a:xfrm>
          <a:prstGeom prst="rect">
            <a:avLst/>
          </a:prstGeom>
        </p:spPr>
        <p:txBody>
          <a:bodyPr spcFirstLastPara="1" vert="horz" wrap="square" lIns="91425" tIns="91425" rIns="91425" bIns="91425" rtlCol="0" anchor="ctr" anchorCtr="0">
            <a:noAutofit/>
          </a:bodyPr>
          <a:lstStyle/>
          <a:p>
            <a:fld id="{00000000-1234-1234-1234-123412341234}" type="slidenum">
              <a:rPr lang="en"/>
              <a:pPr/>
              <a:t>12</a:t>
            </a:fld>
            <a:endParaRPr/>
          </a:p>
        </p:txBody>
      </p:sp>
      <p:pic>
        <p:nvPicPr>
          <p:cNvPr id="3" name="Resim 2"/>
          <p:cNvPicPr>
            <a:picLocks noChangeAspect="1"/>
          </p:cNvPicPr>
          <p:nvPr/>
        </p:nvPicPr>
        <p:blipFill>
          <a:blip r:embed="rId3"/>
          <a:stretch>
            <a:fillRect/>
          </a:stretch>
        </p:blipFill>
        <p:spPr>
          <a:xfrm rot="154397">
            <a:off x="6758816" y="489378"/>
            <a:ext cx="1640231" cy="1737661"/>
          </a:xfrm>
          <a:prstGeom prst="rect">
            <a:avLst/>
          </a:prstGeom>
        </p:spPr>
      </p:pic>
    </p:spTree>
    <p:extLst>
      <p:ext uri="{BB962C8B-B14F-4D97-AF65-F5344CB8AC3E}">
        <p14:creationId xmlns:p14="http://schemas.microsoft.com/office/powerpoint/2010/main" val="2369817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6375" y="547256"/>
            <a:ext cx="5626200" cy="668530"/>
          </a:xfrm>
          <a:prstGeom prst="rect">
            <a:avLst/>
          </a:prstGeom>
        </p:spPr>
        <p:txBody>
          <a:bodyPr spcFirstLastPara="1" vert="horz" wrap="square" lIns="91425" tIns="91425" rIns="91425" bIns="91425" rtlCol="0" anchor="b" anchorCtr="0">
            <a:noAutofit/>
          </a:bodyPr>
          <a:lstStyle/>
          <a:p>
            <a:r>
              <a:rPr lang="tr-TR" b="1" dirty="0" smtClean="0"/>
              <a:t>Dolaysız Yöntem</a:t>
            </a:r>
            <a:endParaRPr lang="tr-TR" dirty="0"/>
          </a:p>
        </p:txBody>
      </p:sp>
      <p:sp>
        <p:nvSpPr>
          <p:cNvPr id="64" name="Shape 64"/>
          <p:cNvSpPr txBox="1">
            <a:spLocks noGrp="1"/>
          </p:cNvSpPr>
          <p:nvPr>
            <p:ph type="body" idx="1"/>
          </p:nvPr>
        </p:nvSpPr>
        <p:spPr>
          <a:xfrm>
            <a:off x="710240" y="1358208"/>
            <a:ext cx="5896365" cy="2840232"/>
          </a:xfrm>
          <a:prstGeom prst="rect">
            <a:avLst/>
          </a:prstGeom>
        </p:spPr>
        <p:txBody>
          <a:bodyPr spcFirstLastPara="1" vert="horz" wrap="square" lIns="91425" tIns="91425" rIns="91425" bIns="91425" rtlCol="0" anchor="t" anchorCtr="0">
            <a:noAutofit/>
          </a:bodyPr>
          <a:lstStyle/>
          <a:p>
            <a:pPr marL="139697" indent="0">
              <a:buNone/>
            </a:pPr>
            <a:r>
              <a:rPr lang="tr-TR" dirty="0"/>
              <a:t>Dolaysız </a:t>
            </a:r>
            <a:r>
              <a:rPr lang="tr-TR" dirty="0" err="1"/>
              <a:t>Yöntem’in</a:t>
            </a:r>
            <a:r>
              <a:rPr lang="tr-TR" dirty="0"/>
              <a:t> tüm bu kabullenişlerine uygun olarak, sınıfta gerçek yaşama uygun sözel etkinlikler yapılmakta, öğrenciler konuşmaya yönlendirilmektedir. Bu doğrultuda, alışkanlık kazandırıcı etkinlikler çok önemlidir. Ayrıca, öğrencinin eğitim etkinliğindeki rolü de artırılarak kendi yanlışlarını düzeltmesi sağlanmakta ve öğretmenin hazırladığı araç gereçler ders kitabına tercih edilmektedir.</a:t>
            </a:r>
          </a:p>
        </p:txBody>
      </p:sp>
      <p:sp>
        <p:nvSpPr>
          <p:cNvPr id="66" name="Shape 66"/>
          <p:cNvSpPr txBox="1">
            <a:spLocks noGrp="1"/>
          </p:cNvSpPr>
          <p:nvPr>
            <p:ph type="sldNum" idx="12"/>
          </p:nvPr>
        </p:nvSpPr>
        <p:spPr>
          <a:xfrm>
            <a:off x="8716025" y="4676375"/>
            <a:ext cx="428100" cy="467100"/>
          </a:xfrm>
          <a:prstGeom prst="rect">
            <a:avLst/>
          </a:prstGeom>
        </p:spPr>
        <p:txBody>
          <a:bodyPr spcFirstLastPara="1" vert="horz" wrap="square" lIns="91425" tIns="91425" rIns="91425" bIns="91425" rtlCol="0" anchor="ctr" anchorCtr="0">
            <a:noAutofit/>
          </a:bodyPr>
          <a:lstStyle/>
          <a:p>
            <a:fld id="{00000000-1234-1234-1234-123412341234}" type="slidenum">
              <a:rPr lang="en"/>
              <a:pPr/>
              <a:t>13</a:t>
            </a:fld>
            <a:endParaRPr/>
          </a:p>
        </p:txBody>
      </p:sp>
      <p:pic>
        <p:nvPicPr>
          <p:cNvPr id="3" name="Resim 2"/>
          <p:cNvPicPr>
            <a:picLocks noChangeAspect="1"/>
          </p:cNvPicPr>
          <p:nvPr/>
        </p:nvPicPr>
        <p:blipFill>
          <a:blip r:embed="rId3"/>
          <a:stretch>
            <a:fillRect/>
          </a:stretch>
        </p:blipFill>
        <p:spPr>
          <a:xfrm rot="154397">
            <a:off x="6758816" y="489378"/>
            <a:ext cx="1640231" cy="1737661"/>
          </a:xfrm>
          <a:prstGeom prst="rect">
            <a:avLst/>
          </a:prstGeom>
        </p:spPr>
      </p:pic>
    </p:spTree>
    <p:extLst>
      <p:ext uri="{BB962C8B-B14F-4D97-AF65-F5344CB8AC3E}">
        <p14:creationId xmlns:p14="http://schemas.microsoft.com/office/powerpoint/2010/main" val="299075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tr-TR" dirty="0" smtClean="0"/>
              <a:t>Dilbilgisi-Çeviri</a:t>
            </a:r>
            <a:r>
              <a:rPr lang="tr-TR" smtClean="0"/>
              <a:t/>
            </a:r>
            <a:br>
              <a:rPr lang="tr-TR" smtClean="0"/>
            </a:br>
            <a:r>
              <a:rPr lang="tr-TR" smtClean="0"/>
              <a:t>Yöntemi</a:t>
            </a:r>
            <a:endParaRPr dirty="0"/>
          </a:p>
        </p:txBody>
      </p:sp>
    </p:spTree>
    <p:extLst>
      <p:ext uri="{BB962C8B-B14F-4D97-AF65-F5344CB8AC3E}">
        <p14:creationId xmlns:p14="http://schemas.microsoft.com/office/powerpoint/2010/main" val="305408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6375" y="547255"/>
            <a:ext cx="5626200" cy="668530"/>
          </a:xfrm>
          <a:prstGeom prst="rect">
            <a:avLst/>
          </a:prstGeom>
        </p:spPr>
        <p:txBody>
          <a:bodyPr spcFirstLastPara="1" wrap="square" lIns="91425" tIns="91425" rIns="91425" bIns="91425" anchor="b" anchorCtr="0">
            <a:noAutofit/>
          </a:bodyPr>
          <a:lstStyle/>
          <a:p>
            <a:r>
              <a:rPr lang="tr-TR" b="1" dirty="0" smtClean="0"/>
              <a:t>Dilbilgisi - Çeviri Yöntemi</a:t>
            </a:r>
            <a:endParaRPr lang="tr-TR" dirty="0"/>
          </a:p>
        </p:txBody>
      </p:sp>
      <p:sp>
        <p:nvSpPr>
          <p:cNvPr id="64" name="Shape 64"/>
          <p:cNvSpPr txBox="1">
            <a:spLocks noGrp="1"/>
          </p:cNvSpPr>
          <p:nvPr>
            <p:ph type="body" idx="1"/>
          </p:nvPr>
        </p:nvSpPr>
        <p:spPr>
          <a:xfrm>
            <a:off x="748611" y="1215785"/>
            <a:ext cx="5818444" cy="3390851"/>
          </a:xfrm>
          <a:prstGeom prst="rect">
            <a:avLst/>
          </a:prstGeom>
        </p:spPr>
        <p:txBody>
          <a:bodyPr spcFirstLastPara="1" wrap="square" lIns="91425" tIns="91425" rIns="91425" bIns="91425" anchor="t" anchorCtr="0">
            <a:noAutofit/>
          </a:bodyPr>
          <a:lstStyle/>
          <a:p>
            <a:pPr marL="139700" indent="0">
              <a:buNone/>
            </a:pPr>
            <a:r>
              <a:rPr lang="tr-TR" dirty="0"/>
              <a:t>Bilinen en eski yabancı dil öğretimi yöntemlerinden biri olan </a:t>
            </a:r>
            <a:r>
              <a:rPr lang="tr-TR" b="1" i="1" dirty="0"/>
              <a:t>Dilbilgisi Çeviri Yöntemi</a:t>
            </a:r>
            <a:r>
              <a:rPr lang="tr-TR" dirty="0"/>
              <a:t> (</a:t>
            </a:r>
            <a:r>
              <a:rPr lang="tr-TR" dirty="0" err="1"/>
              <a:t>Grammar</a:t>
            </a:r>
            <a:r>
              <a:rPr lang="tr-TR" dirty="0"/>
              <a:t> </a:t>
            </a:r>
            <a:r>
              <a:rPr lang="tr-TR" dirty="0" err="1"/>
              <a:t>Translation</a:t>
            </a:r>
            <a:r>
              <a:rPr lang="tr-TR" dirty="0"/>
              <a:t> </a:t>
            </a:r>
            <a:r>
              <a:rPr lang="tr-TR" dirty="0" err="1"/>
              <a:t>Method</a:t>
            </a:r>
            <a:r>
              <a:rPr lang="tr-TR" dirty="0"/>
              <a:t>) ilk başlarda yabancı dilde yazılmış olan dini metinlerin anadile çevrilmesi amacıyla kullanılıyordu. Bu yöntemin dilin ne olduğuna ilişkin benimsediği üç önemli varsayım vardır. Birincisi, dilin bir kurallar dizgesi olduğudur. İkincisi, </a:t>
            </a:r>
            <a:r>
              <a:rPr lang="tr-TR" b="1" i="1" dirty="0"/>
              <a:t>yazın dilinin</a:t>
            </a:r>
            <a:r>
              <a:rPr lang="tr-TR" dirty="0"/>
              <a:t> (</a:t>
            </a:r>
            <a:r>
              <a:rPr lang="tr-TR" dirty="0" err="1"/>
              <a:t>literary</a:t>
            </a:r>
            <a:r>
              <a:rPr lang="tr-TR" dirty="0"/>
              <a:t> </a:t>
            </a:r>
            <a:r>
              <a:rPr lang="tr-TR" dirty="0" err="1"/>
              <a:t>language</a:t>
            </a:r>
            <a:r>
              <a:rPr lang="tr-TR" dirty="0"/>
              <a:t>) konuşma dilinden üstün olduğu düşüncesidir. Üçüncüsü ise dillerin karşılaştırılabilir ve aralarındaki benzerlik ve ayrılıkların bulunabilir olduğu anlayışıdır. </a:t>
            </a:r>
          </a:p>
        </p:txBody>
      </p:sp>
      <p:sp>
        <p:nvSpPr>
          <p:cNvPr id="65" name="Shape 65"/>
          <p:cNvSpPr txBox="1">
            <a:spLocks noGrp="1"/>
          </p:cNvSpPr>
          <p:nvPr>
            <p:ph type="body" idx="2"/>
          </p:nvPr>
        </p:nvSpPr>
        <p:spPr>
          <a:xfrm>
            <a:off x="866375" y="3567610"/>
            <a:ext cx="7820400" cy="114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endParaRPr sz="1200" dirty="0">
              <a:solidFill>
                <a:srgbClr val="990000"/>
              </a:solidFill>
            </a:endParaRPr>
          </a:p>
          <a:p>
            <a:pPr marL="0" lvl="0" indent="0" rtl="0">
              <a:spcBef>
                <a:spcPts val="1000"/>
              </a:spcBef>
              <a:spcAft>
                <a:spcPts val="1000"/>
              </a:spcAft>
              <a:buNone/>
            </a:pPr>
            <a:endParaRPr sz="1200" dirty="0">
              <a:solidFill>
                <a:srgbClr val="990000"/>
              </a:solidFill>
            </a:endParaRPr>
          </a:p>
        </p:txBody>
      </p:sp>
      <p:sp>
        <p:nvSpPr>
          <p:cNvPr id="66" name="Shape 6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pic>
        <p:nvPicPr>
          <p:cNvPr id="5" name="Resim 4"/>
          <p:cNvPicPr>
            <a:picLocks noChangeAspect="1"/>
          </p:cNvPicPr>
          <p:nvPr/>
        </p:nvPicPr>
        <p:blipFill>
          <a:blip r:embed="rId3"/>
          <a:stretch>
            <a:fillRect/>
          </a:stretch>
        </p:blipFill>
        <p:spPr>
          <a:xfrm rot="162882">
            <a:off x="6722228" y="519546"/>
            <a:ext cx="1740845" cy="16209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6375" y="595745"/>
            <a:ext cx="5626200" cy="620040"/>
          </a:xfrm>
          <a:prstGeom prst="rect">
            <a:avLst/>
          </a:prstGeom>
        </p:spPr>
        <p:txBody>
          <a:bodyPr spcFirstLastPara="1" wrap="square" lIns="91425" tIns="91425" rIns="91425" bIns="91425" anchor="b" anchorCtr="0">
            <a:noAutofit/>
          </a:bodyPr>
          <a:lstStyle/>
          <a:p>
            <a:r>
              <a:rPr lang="tr-TR" b="1" dirty="0" smtClean="0"/>
              <a:t>Dilbilgisi - Çeviri Yöntemi</a:t>
            </a:r>
            <a:r>
              <a:rPr lang="tr-TR" b="1" i="1" dirty="0" smtClean="0"/>
              <a:t> </a:t>
            </a:r>
            <a:endParaRPr lang="tr-TR" dirty="0"/>
          </a:p>
        </p:txBody>
      </p:sp>
      <p:sp>
        <p:nvSpPr>
          <p:cNvPr id="64" name="Shape 64"/>
          <p:cNvSpPr txBox="1">
            <a:spLocks noGrp="1"/>
          </p:cNvSpPr>
          <p:nvPr>
            <p:ph type="body" idx="1"/>
          </p:nvPr>
        </p:nvSpPr>
        <p:spPr>
          <a:xfrm>
            <a:off x="866374" y="1350862"/>
            <a:ext cx="5763025" cy="3068739"/>
          </a:xfrm>
          <a:prstGeom prst="rect">
            <a:avLst/>
          </a:prstGeom>
        </p:spPr>
        <p:txBody>
          <a:bodyPr spcFirstLastPara="1" wrap="square" lIns="91425" tIns="91425" rIns="91425" bIns="91425" anchor="t" anchorCtr="0">
            <a:noAutofit/>
          </a:bodyPr>
          <a:lstStyle/>
          <a:p>
            <a:pPr marL="139700" indent="0">
              <a:buNone/>
            </a:pPr>
            <a:r>
              <a:rPr lang="tr-TR" dirty="0"/>
              <a:t>Bu yönteme göre, dil öğrenme temelde dile ilişkin kuralları öğrenmek ve hatta ezberlemek demektir. Ancak, kurallar yalnızca ezberletilmez, aynı zamanda kullanılır da. Çeviri önemli bir dil öğrenim aracıdır. Anadil ile amaç dil arasındaki benzerliklerin vurgulanması ile öğrenme daha kolay gerçekleşebilir.</a:t>
            </a:r>
          </a:p>
        </p:txBody>
      </p:sp>
      <p:sp>
        <p:nvSpPr>
          <p:cNvPr id="65" name="Shape 65"/>
          <p:cNvSpPr txBox="1">
            <a:spLocks noGrp="1"/>
          </p:cNvSpPr>
          <p:nvPr>
            <p:ph type="body" idx="2"/>
          </p:nvPr>
        </p:nvSpPr>
        <p:spPr>
          <a:xfrm>
            <a:off x="866375" y="3567610"/>
            <a:ext cx="7820400" cy="114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endParaRPr sz="1200" dirty="0">
              <a:solidFill>
                <a:srgbClr val="990000"/>
              </a:solidFill>
            </a:endParaRPr>
          </a:p>
          <a:p>
            <a:pPr marL="0" lvl="0" indent="0" rtl="0">
              <a:spcBef>
                <a:spcPts val="1000"/>
              </a:spcBef>
              <a:spcAft>
                <a:spcPts val="1000"/>
              </a:spcAft>
              <a:buNone/>
            </a:pPr>
            <a:endParaRPr sz="1200" dirty="0">
              <a:solidFill>
                <a:srgbClr val="990000"/>
              </a:solidFill>
            </a:endParaRPr>
          </a:p>
        </p:txBody>
      </p:sp>
      <p:sp>
        <p:nvSpPr>
          <p:cNvPr id="66" name="Shape 6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pic>
        <p:nvPicPr>
          <p:cNvPr id="4" name="Resim 3"/>
          <p:cNvPicPr>
            <a:picLocks noChangeAspect="1"/>
          </p:cNvPicPr>
          <p:nvPr/>
        </p:nvPicPr>
        <p:blipFill>
          <a:blip r:embed="rId3"/>
          <a:stretch>
            <a:fillRect/>
          </a:stretch>
        </p:blipFill>
        <p:spPr>
          <a:xfrm rot="184476">
            <a:off x="6794688" y="530202"/>
            <a:ext cx="1610966" cy="1610966"/>
          </a:xfrm>
          <a:prstGeom prst="rect">
            <a:avLst/>
          </a:prstGeom>
        </p:spPr>
      </p:pic>
    </p:spTree>
    <p:extLst>
      <p:ext uri="{BB962C8B-B14F-4D97-AF65-F5344CB8AC3E}">
        <p14:creationId xmlns:p14="http://schemas.microsoft.com/office/powerpoint/2010/main" val="805224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62001" y="585905"/>
            <a:ext cx="5673436" cy="3406431"/>
          </a:xfrm>
          <a:prstGeom prst="rect">
            <a:avLst/>
          </a:prstGeom>
        </p:spPr>
        <p:txBody>
          <a:bodyPr spcFirstLastPara="1" wrap="square" lIns="91425" tIns="91425" rIns="91425" bIns="91425" anchor="t" anchorCtr="0">
            <a:noAutofit/>
          </a:bodyPr>
          <a:lstStyle/>
          <a:p>
            <a:pPr marL="38100" indent="0">
              <a:buNone/>
            </a:pPr>
            <a:endParaRPr lang="tr-TR" sz="1600" dirty="0" smtClean="0"/>
          </a:p>
          <a:p>
            <a:pPr marL="38100" indent="0">
              <a:buNone/>
            </a:pPr>
            <a:endParaRPr lang="tr-TR" sz="1600" dirty="0"/>
          </a:p>
          <a:p>
            <a:pPr marL="38100" indent="0">
              <a:buNone/>
            </a:pPr>
            <a:endParaRPr lang="tr-TR" sz="1600" dirty="0" smtClean="0"/>
          </a:p>
          <a:p>
            <a:pPr marL="38100" indent="0">
              <a:buNone/>
            </a:pPr>
            <a:r>
              <a:rPr lang="tr-TR" sz="1600" dirty="0" smtClean="0"/>
              <a:t>Bu </a:t>
            </a:r>
            <a:r>
              <a:rPr lang="tr-TR" sz="1600" dirty="0"/>
              <a:t>yöntem, dil öğrenmenin temel amacını yabancı dilden anadile ve anadilden yabancı dile çeviri yapmak, yazınsal metinleri okumak, bunları anlayabilmek ve zihinsel sığayı arttırabilmek olarak görmektedir. Öğretim yapısaldır, basitten daha karmaşığa, dizgeli bir yol izlenir</a:t>
            </a:r>
            <a:r>
              <a:rPr lang="tr-TR" sz="1600" dirty="0" smtClean="0"/>
              <a:t>.</a:t>
            </a:r>
          </a:p>
          <a:p>
            <a:pPr marL="38100" indent="0">
              <a:buNone/>
            </a:pPr>
            <a:endParaRPr lang="tr-TR" sz="1600" dirty="0"/>
          </a:p>
        </p:txBody>
      </p:sp>
      <p:sp>
        <p:nvSpPr>
          <p:cNvPr id="87" name="Shape 8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
        <p:nvSpPr>
          <p:cNvPr id="88" name="Shape 88"/>
          <p:cNvSpPr/>
          <p:nvPr/>
        </p:nvSpPr>
        <p:spPr>
          <a:xfrm>
            <a:off x="7098300" y="1076881"/>
            <a:ext cx="1281591" cy="12943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8311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62001" y="585905"/>
            <a:ext cx="5673436" cy="3972240"/>
          </a:xfrm>
          <a:prstGeom prst="rect">
            <a:avLst/>
          </a:prstGeom>
        </p:spPr>
        <p:txBody>
          <a:bodyPr spcFirstLastPara="1" wrap="square" lIns="91425" tIns="91425" rIns="91425" bIns="91425" anchor="t" anchorCtr="0">
            <a:noAutofit/>
          </a:bodyPr>
          <a:lstStyle/>
          <a:p>
            <a:pPr marL="38100" indent="0">
              <a:buNone/>
            </a:pPr>
            <a:endParaRPr lang="tr-TR" sz="1600" dirty="0" smtClean="0"/>
          </a:p>
          <a:p>
            <a:pPr marL="38100" indent="0">
              <a:buNone/>
            </a:pPr>
            <a:endParaRPr lang="tr-TR" sz="1600" dirty="0"/>
          </a:p>
          <a:p>
            <a:pPr marL="38100" indent="0">
              <a:buNone/>
            </a:pPr>
            <a:r>
              <a:rPr lang="tr-TR" sz="1600" dirty="0" smtClean="0"/>
              <a:t>Bu </a:t>
            </a:r>
            <a:r>
              <a:rPr lang="tr-TR" sz="1600" dirty="0"/>
              <a:t>yöntemde öğrencinin görevi dilbilgisi yapılarını öğrenmek, okuma ve yazma becerilerini geliştirmeye çalışmak, çeviri yapmak, kuralları ezberlemektir. Öğretmen ise klasik eğitim yaklaşımlarının birçoğunda olduğu gibi sınıfta ne yapılacağına karar veren kişidir. Açıklamaları öğrencilerin ana dilinde yapar ve dilbilgisini </a:t>
            </a:r>
            <a:r>
              <a:rPr lang="tr-TR" sz="1600" b="1" dirty="0"/>
              <a:t>tümdengelim</a:t>
            </a:r>
            <a:r>
              <a:rPr lang="tr-TR" sz="1600" dirty="0"/>
              <a:t> (</a:t>
            </a:r>
            <a:r>
              <a:rPr lang="tr-TR" sz="1600" dirty="0" err="1"/>
              <a:t>deduction</a:t>
            </a:r>
            <a:r>
              <a:rPr lang="tr-TR" sz="1600" dirty="0"/>
              <a:t>) yoluyla öğretir.</a:t>
            </a:r>
          </a:p>
          <a:p>
            <a:pPr marL="38100" indent="0">
              <a:buNone/>
            </a:pPr>
            <a:endParaRPr lang="tr-TR" sz="1600" dirty="0"/>
          </a:p>
        </p:txBody>
      </p:sp>
      <p:sp>
        <p:nvSpPr>
          <p:cNvPr id="87" name="Shape 8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
        <p:nvSpPr>
          <p:cNvPr id="88" name="Shape 88"/>
          <p:cNvSpPr/>
          <p:nvPr/>
        </p:nvSpPr>
        <p:spPr>
          <a:xfrm>
            <a:off x="7098300" y="1076881"/>
            <a:ext cx="1281591" cy="12943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2723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27364" y="959976"/>
            <a:ext cx="5805054" cy="3168677"/>
          </a:xfrm>
          <a:prstGeom prst="rect">
            <a:avLst/>
          </a:prstGeom>
        </p:spPr>
        <p:txBody>
          <a:bodyPr spcFirstLastPara="1" wrap="square" lIns="91425" tIns="91425" rIns="91425" bIns="91425" anchor="t" anchorCtr="0">
            <a:noAutofit/>
          </a:bodyPr>
          <a:lstStyle/>
          <a:p>
            <a:pPr marL="38100" indent="0">
              <a:buNone/>
            </a:pPr>
            <a:r>
              <a:rPr lang="tr-TR" sz="1600" dirty="0"/>
              <a:t>Dilbilgisi Çeviri </a:t>
            </a:r>
            <a:r>
              <a:rPr lang="tr-TR" sz="1600" dirty="0" err="1"/>
              <a:t>Yöntemi’nde</a:t>
            </a:r>
            <a:r>
              <a:rPr lang="tr-TR" sz="1600" dirty="0"/>
              <a:t> öncelikli beceriler okuma, yazma ve çeviridir; konuşma ve yazma becerileriyse çalışılmaz. Derslerde dilbilgisi alıştırmaları ve iki yönlü çeviri yapılır, sözcük listeleri ezberlenir ve dilbilgisi kuralında ya da çeviri sırasında yapılan herhangi bir yanlış öğretmen tarafından hemen düzeltilir. Hedef dilin yazınından alınan örnek metinlerin kullanıldığı derslerde, metinlerde geçen sözcüklerin hedef dilde karşılıklarının verildiği iki dilli sözcük listeleri hazırlanır. </a:t>
            </a:r>
            <a:endParaRPr lang="tr-TR" sz="1600" dirty="0" smtClean="0"/>
          </a:p>
          <a:p>
            <a:pPr marL="38100" indent="0">
              <a:buNone/>
            </a:pPr>
            <a:endParaRPr lang="tr-TR" sz="1600" dirty="0"/>
          </a:p>
        </p:txBody>
      </p:sp>
      <p:sp>
        <p:nvSpPr>
          <p:cNvPr id="87" name="Shape 8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0" cap="none" spc="0" normalizeH="0" baseline="0" noProof="0">
                <a:ln>
                  <a:noFill/>
                </a:ln>
                <a:solidFill>
                  <a:srgbClr val="7F6000"/>
                </a:solidFill>
                <a:effectLst/>
                <a:uLnTx/>
                <a:uFillTx/>
                <a:latin typeface="Inconsolata"/>
                <a:sym typeface="Inconsolata"/>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sz="1300" b="0" i="0" u="none" strike="noStrike" kern="0" cap="none" spc="0" normalizeH="0" baseline="0" noProof="0">
              <a:ln>
                <a:noFill/>
              </a:ln>
              <a:solidFill>
                <a:srgbClr val="7F6000"/>
              </a:solidFill>
              <a:effectLst/>
              <a:uLnTx/>
              <a:uFillTx/>
              <a:latin typeface="Inconsolata"/>
              <a:sym typeface="Inconsolata"/>
            </a:endParaRPr>
          </a:p>
        </p:txBody>
      </p:sp>
      <p:sp>
        <p:nvSpPr>
          <p:cNvPr id="88" name="Shape 88"/>
          <p:cNvSpPr/>
          <p:nvPr/>
        </p:nvSpPr>
        <p:spPr>
          <a:xfrm>
            <a:off x="7098300" y="1076881"/>
            <a:ext cx="1281591" cy="12943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41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Shape 94"/>
          <p:cNvSpPr txBox="1">
            <a:spLocks noGrp="1"/>
          </p:cNvSpPr>
          <p:nvPr>
            <p:ph type="body" idx="1"/>
          </p:nvPr>
        </p:nvSpPr>
        <p:spPr>
          <a:xfrm>
            <a:off x="866375" y="1304543"/>
            <a:ext cx="5626200" cy="1743457"/>
          </a:xfrm>
          <a:prstGeom prst="rect">
            <a:avLst/>
          </a:prstGeom>
        </p:spPr>
        <p:txBody>
          <a:bodyPr spcFirstLastPara="1" wrap="square" lIns="91425" tIns="91425" rIns="91425" bIns="91425" anchor="t" anchorCtr="0">
            <a:noAutofit/>
          </a:bodyPr>
          <a:lstStyle/>
          <a:p>
            <a:pPr marL="38100" indent="0">
              <a:buNone/>
            </a:pPr>
            <a:r>
              <a:rPr lang="tr-TR" dirty="0"/>
              <a:t>Bu yöntemin zayıf yanı, sözel dile yönelik hiç çalışma yapmamasıdır. Bu yöntemle dil öğrenen öğrenciler, dilbilgisi ve çeviri konularında son derece yetkin olmalarına karşın hedef dilde konuşmakta ve konuşulanı anlamakta çok zorluk çekerler. </a:t>
            </a:r>
          </a:p>
        </p:txBody>
      </p:sp>
      <p:sp>
        <p:nvSpPr>
          <p:cNvPr id="95" name="Shape 9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pic>
        <p:nvPicPr>
          <p:cNvPr id="96" name="Shape 96" descr="Death_to_stock_communicate_hands_2.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extLst>
      <p:ext uri="{BB962C8B-B14F-4D97-AF65-F5344CB8AC3E}">
        <p14:creationId xmlns:p14="http://schemas.microsoft.com/office/powerpoint/2010/main" val="369703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2745450" y="1197750"/>
            <a:ext cx="3434100" cy="2748000"/>
          </a:xfrm>
          <a:prstGeom prst="rect">
            <a:avLst/>
          </a:prstGeom>
        </p:spPr>
        <p:txBody>
          <a:bodyPr spcFirstLastPara="1" vert="horz" wrap="square" lIns="91425" tIns="91425" rIns="91425" bIns="91425" rtlCol="0" anchor="ctr" anchorCtr="0">
            <a:noAutofit/>
          </a:bodyPr>
          <a:lstStyle/>
          <a:p>
            <a:r>
              <a:rPr lang="tr-TR" dirty="0" smtClean="0"/>
              <a:t>Dolaysız Yöntem</a:t>
            </a:r>
            <a:endParaRPr dirty="0"/>
          </a:p>
        </p:txBody>
      </p:sp>
    </p:spTree>
    <p:extLst>
      <p:ext uri="{BB962C8B-B14F-4D97-AF65-F5344CB8AC3E}">
        <p14:creationId xmlns:p14="http://schemas.microsoft.com/office/powerpoint/2010/main" val="2978626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507</Words>
  <Application>Microsoft Office PowerPoint</Application>
  <PresentationFormat>Ekran Gösterisi (16:9)</PresentationFormat>
  <Paragraphs>36</Paragraphs>
  <Slides>13</Slides>
  <Notes>13</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13</vt:i4>
      </vt:variant>
    </vt:vector>
  </HeadingPairs>
  <TitlesOfParts>
    <vt:vector size="18" baseType="lpstr">
      <vt:lpstr>Pangolin</vt:lpstr>
      <vt:lpstr>Arial</vt:lpstr>
      <vt:lpstr>Inconsolata</vt:lpstr>
      <vt:lpstr>Jaques template</vt:lpstr>
      <vt:lpstr>1_Jaques template</vt:lpstr>
      <vt:lpstr>DBB 404 Yabancı Dil Öğretimi</vt:lpstr>
      <vt:lpstr>Dilbilgisi-Çeviri Yöntemi</vt:lpstr>
      <vt:lpstr>Dilbilgisi - Çeviri Yöntemi</vt:lpstr>
      <vt:lpstr>Dilbilgisi - Çeviri Yöntemi </vt:lpstr>
      <vt:lpstr>PowerPoint Sunusu</vt:lpstr>
      <vt:lpstr>PowerPoint Sunusu</vt:lpstr>
      <vt:lpstr>PowerPoint Sunusu</vt:lpstr>
      <vt:lpstr>PowerPoint Sunusu</vt:lpstr>
      <vt:lpstr>Dolaysız Yöntem</vt:lpstr>
      <vt:lpstr>Dolaysız Yöntem</vt:lpstr>
      <vt:lpstr>Dolaysız Yöntem</vt:lpstr>
      <vt:lpstr>Dolaysız Yöntem</vt:lpstr>
      <vt:lpstr>Dolaysız Yöntem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Sıla Ay</dc:creator>
  <cp:lastModifiedBy>Sıla Ay</cp:lastModifiedBy>
  <cp:revision>13</cp:revision>
  <dcterms:modified xsi:type="dcterms:W3CDTF">2018-02-20T12:55:26Z</dcterms:modified>
</cp:coreProperties>
</file>