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8" r:id="rId5"/>
    <p:sldId id="263" r:id="rId6"/>
    <p:sldId id="264" r:id="rId7"/>
    <p:sldId id="265" r:id="rId8"/>
    <p:sldId id="266" r:id="rId9"/>
    <p:sldId id="269" r:id="rId10"/>
    <p:sldId id="270" r:id="rId11"/>
    <p:sldId id="272" r:id="rId12"/>
    <p:sldId id="293" r:id="rId13"/>
    <p:sldId id="274" r:id="rId14"/>
    <p:sldId id="277" r:id="rId15"/>
    <p:sldId id="278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/>
              <a:t>BİYEM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/>
              <a:t>Vücut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2B128E-060A-4EE8-A58A-C251FD01CF0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9605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7645DD-1A43-41DD-BD69-FB4093E04829}" type="datetimeFigureOut">
              <a:rPr lang="tr-TR" smtClean="0"/>
              <a:t>19.04.2016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98C84-3F86-4FD6-B077-A18A5714F7CD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3A95A-F1A9-4D55-A4FE-59351F053882}" type="slidenum">
              <a:rPr lang="tr-TR" altLang="tr-TR"/>
              <a:pPr/>
              <a:t>1</a:t>
            </a:fld>
            <a:endParaRPr lang="tr-TR" altLang="tr-TR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altLang="tr-TR" sz="2800" b="0" dirty="0">
                <a:solidFill>
                  <a:srgbClr val="C00000"/>
                </a:solidFill>
                <a:latin typeface="Comic Sans MS" panose="030F0702030302020204" pitchFamily="66" charset="0"/>
              </a:rPr>
              <a:t>Nabız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7" y="2133600"/>
            <a:ext cx="4176464" cy="38893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Blip>
                <a:blip r:embed="rId2"/>
              </a:buBlip>
            </a:pPr>
            <a:r>
              <a:rPr lang="tr-TR" altLang="tr-TR" sz="2400" dirty="0">
                <a:latin typeface="Comic Sans MS" panose="030F0702030302020204" pitchFamily="66" charset="0"/>
              </a:rPr>
              <a:t>Kalp atımlarının atar damara yaptığı basıncın vücudun belli bölgelerinden el ile hissedilmesidir.</a:t>
            </a:r>
          </a:p>
          <a:p>
            <a:pPr algn="just">
              <a:lnSpc>
                <a:spcPct val="150000"/>
              </a:lnSpc>
            </a:pPr>
            <a:endParaRPr lang="tr-TR" altLang="tr-TR" sz="2400" dirty="0">
              <a:latin typeface="Comic Sans MS" panose="030F0702030302020204" pitchFamily="66" charset="0"/>
            </a:endParaRPr>
          </a:p>
        </p:txBody>
      </p:sp>
      <p:pic>
        <p:nvPicPr>
          <p:cNvPr id="128014" name="Picture 14" descr="cpr-on-an-adul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12009" y="2349500"/>
            <a:ext cx="3960516" cy="316773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71055" y="980728"/>
            <a:ext cx="813339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Hipotansiyon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Comic Sans MS" panose="030F0702030302020204" pitchFamily="66" charset="0"/>
              </a:rPr>
              <a:t>Aşırı kan kaybı, yüksek ateş, kanser ve bazı </a:t>
            </a:r>
            <a:r>
              <a:rPr lang="tr-TR" dirty="0" err="1" smtClean="0">
                <a:latin typeface="Comic Sans MS" panose="030F0702030302020204" pitchFamily="66" charset="0"/>
              </a:rPr>
              <a:t>infeksiyonlarda</a:t>
            </a:r>
            <a:r>
              <a:rPr lang="tr-TR" dirty="0" smtClean="0">
                <a:latin typeface="Comic Sans MS" panose="030F0702030302020204" pitchFamily="66" charset="0"/>
              </a:rPr>
              <a:t> kan basıncı düşüktür. Ayrıca birçok ilaç kullanılması sonucu tansiyon düşebilir.  Hipotansiyon </a:t>
            </a:r>
            <a:r>
              <a:rPr lang="tr-TR" dirty="0" smtClean="0">
                <a:latin typeface="Comic Sans MS" panose="030F0702030302020204" pitchFamily="66" charset="0"/>
              </a:rPr>
              <a:t>da </a:t>
            </a:r>
            <a:r>
              <a:rPr lang="tr-TR" dirty="0" smtClean="0">
                <a:latin typeface="Comic Sans MS" panose="030F0702030302020204" pitchFamily="66" charset="0"/>
              </a:rPr>
              <a:t>hipertansiyon gibi kronik olabilir. </a:t>
            </a:r>
            <a:r>
              <a:rPr lang="tr-TR" dirty="0" smtClean="0">
                <a:latin typeface="Comic Sans MS" panose="030F0702030302020204" pitchFamily="66" charset="0"/>
              </a:rPr>
              <a:t>Hipertansiyon </a:t>
            </a:r>
            <a:r>
              <a:rPr lang="tr-TR" dirty="0" smtClean="0">
                <a:latin typeface="Comic Sans MS" panose="030F0702030302020204" pitchFamily="66" charset="0"/>
              </a:rPr>
              <a:t>gibi ölüme de götürebilir, genellikle bir sınırın altında baygınlık ortaya çıkarabilir. Bol su içilerek kan hacminin artması, düşük olan tansiyonun nispeten normal seviyelere çıkmasını sağlar</a:t>
            </a:r>
            <a:r>
              <a:rPr lang="tr-TR" dirty="0" smtClean="0">
                <a:latin typeface="Comic Sans MS" panose="030F0702030302020204" pitchFamily="66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tr-TR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Comic Sans MS" panose="030F0702030302020204" pitchFamily="66" charset="0"/>
              </a:rPr>
              <a:t>Bazı kişilerde aniden ayağa kalkma, kan basıncında bir düşmeye, baş dönmesine, göz kararmasına ve hatta bayılmasına neden olabilir. Bu hipotansiyon şekline </a:t>
            </a:r>
            <a:r>
              <a:rPr lang="tr-TR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ortostatik</a:t>
            </a:r>
            <a:r>
              <a:rPr lang="tr-TR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tr-T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(</a:t>
            </a:r>
            <a:r>
              <a:rPr lang="tr-TR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postural</a:t>
            </a:r>
            <a:r>
              <a:rPr lang="tr-TR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 hipotansiyon</a:t>
            </a:r>
            <a:r>
              <a:rPr lang="tr-TR" dirty="0" smtClean="0">
                <a:latin typeface="Comic Sans MS" panose="030F0702030302020204" pitchFamily="66" charset="0"/>
              </a:rPr>
              <a:t> adı verilir.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465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3"/>
            <a:ext cx="7467600" cy="8640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Koroner Arter Hastalıkları</a:t>
            </a:r>
            <a:endParaRPr lang="tr-TR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0" y="1196752"/>
            <a:ext cx="8820472" cy="566124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tr-TR" altLang="tr-TR" sz="2000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Kalp damar hastalığı (koroner arter hastalığı), kalp damarlarının kısmen daralması, hatta tıkanması sonucu oluşur. Tıkanma sonucu kalp yeteri kadar beslenemez, oksijensiz ve besinsiz kalır.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Kalp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bir süre sonra </a:t>
            </a:r>
            <a:r>
              <a:rPr lang="tr-TR" altLang="tr-TR" sz="2000" dirty="0" err="1" smtClean="0">
                <a:latin typeface="Comic Sans MS" panose="030F0702030302020204" pitchFamily="66" charset="0"/>
              </a:rPr>
              <a:t>besinsizliğe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dayanamadığından nekroza uğrayacaktır. Böyle durumda ortaya çıkan 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kalp krizi (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myocardial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infarction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M.I.)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veya kalp atakları kişinin ölümüne sebep olabilir. </a:t>
            </a:r>
          </a:p>
          <a:p>
            <a:pPr algn="just">
              <a:lnSpc>
                <a:spcPct val="150000"/>
              </a:lnSpc>
            </a:pPr>
            <a:endParaRPr lang="tr-TR" altLang="tr-TR" sz="2000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MI,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bazen kendini belli ederek kişinin tedbir almasına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fırsat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verir.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Anjina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pectoralis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denilen göğüs ağrısı ile karakterizedir. </a:t>
            </a:r>
          </a:p>
        </p:txBody>
      </p:sp>
    </p:spTree>
    <p:extLst>
      <p:ext uri="{BB962C8B-B14F-4D97-AF65-F5344CB8AC3E}">
        <p14:creationId xmlns:p14="http://schemas.microsoft.com/office/powerpoint/2010/main" val="2549858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upload.wikimedia.org/wikipedia/commons/0/03/Heart_attack-NI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6912768" cy="572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05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İçerik Yer Tutucusu"/>
          <p:cNvSpPr>
            <a:spLocks noGrp="1"/>
          </p:cNvSpPr>
          <p:nvPr>
            <p:ph idx="1"/>
          </p:nvPr>
        </p:nvSpPr>
        <p:spPr>
          <a:xfrm>
            <a:off x="323528" y="1518947"/>
            <a:ext cx="8229600" cy="43891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Kalbi besleyen arterler küçük çaplı olan arterlerdir. Bu arterlerdeki kolesterol, bağ dokusu, kalsiyum gibi maddeler birikerek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damarların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çeperinin kalınlaşmasına ve daralmasına sebep olur. Bu şekilde oluşan yapılar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aterom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plaklar,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sklerotik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plaklar veya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fibröz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plaklar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olarak adlandırılır.</a:t>
            </a:r>
          </a:p>
          <a:p>
            <a:pPr algn="just">
              <a:lnSpc>
                <a:spcPct val="150000"/>
              </a:lnSpc>
            </a:pPr>
            <a:endParaRPr lang="tr-TR" altLang="tr-TR" sz="2000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Plaklar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büyüyerek, damarları daraltır. Bu olaya </a:t>
            </a:r>
            <a:r>
              <a:rPr lang="tr-TR" altLang="tr-TR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ateroskleroz</a:t>
            </a: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denir.</a:t>
            </a: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28625" y="714375"/>
            <a:ext cx="7467600" cy="785813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>
              <a:defRPr/>
            </a:pPr>
            <a:r>
              <a:rPr lang="tr-TR" sz="300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  <a:t>Damarlar neden daralır?</a:t>
            </a:r>
            <a:br>
              <a:rPr lang="tr-TR" sz="300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</a:br>
            <a:endParaRPr lang="tr-TR" sz="3000" dirty="0">
              <a:solidFill>
                <a:srgbClr val="C00000"/>
              </a:solidFill>
              <a:latin typeface="Comic Sans MS" panose="030F0702030302020204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3873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 altLang="tr-TR" sz="2200" dirty="0" smtClean="0">
              <a:latin typeface="Comic Sans MS" panose="030F0702030302020204" pitchFamily="66" charset="0"/>
            </a:endParaRP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Nefes darlığı,</a:t>
            </a: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Kalp hızının aşırı artması,</a:t>
            </a: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Terleme,</a:t>
            </a: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Düzensiz kalp atışları,</a:t>
            </a: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Bitkinlik veya baş dönmesi,</a:t>
            </a:r>
          </a:p>
          <a:p>
            <a:r>
              <a:rPr lang="tr-TR" altLang="tr-TR" sz="2200" dirty="0" smtClean="0">
                <a:latin typeface="Comic Sans MS" panose="030F0702030302020204" pitchFamily="66" charset="0"/>
              </a:rPr>
              <a:t>Kusma hissi.</a:t>
            </a: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28625" y="714375"/>
            <a:ext cx="7467600" cy="785813"/>
          </a:xfrm>
          <a:prstGeom prst="rect">
            <a:avLst/>
          </a:prstGeom>
        </p:spPr>
        <p:txBody>
          <a:bodyPr anchor="b">
            <a:normAutofit fontScale="90000" lnSpcReduction="20000"/>
          </a:bodyPr>
          <a:lstStyle/>
          <a:p>
            <a:pPr>
              <a:defRPr/>
            </a:pPr>
            <a:r>
              <a:rPr lang="tr-TR" sz="300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  <a:t>Kalp damar hastalığının bulguları</a:t>
            </a:r>
            <a:br>
              <a:rPr lang="tr-TR" sz="300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</a:br>
            <a:endParaRPr lang="tr-TR" sz="3000" dirty="0">
              <a:solidFill>
                <a:srgbClr val="C00000"/>
              </a:solidFill>
              <a:latin typeface="Comic Sans MS" panose="030F0702030302020204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147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 bwMode="auto">
          <a:xfrm>
            <a:off x="428625" y="188641"/>
            <a:ext cx="7467600" cy="131154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tr-TR" sz="2400" cap="none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Kalp-Damar Hastalıklarında Risk Faktörleri</a:t>
            </a:r>
            <a:br>
              <a:rPr lang="tr-TR" sz="2400" cap="none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endParaRPr lang="tr-TR" sz="2400" cap="none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>
          <a:xfrm>
            <a:off x="107504" y="1340768"/>
            <a:ext cx="4320480" cy="43891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tr-TR" altLang="tr-TR" sz="2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Kontrol Edilebilir </a:t>
            </a:r>
            <a:r>
              <a:rPr lang="tr-TR" altLang="tr-TR" sz="2200" dirty="0">
                <a:solidFill>
                  <a:srgbClr val="C00000"/>
                </a:solidFill>
                <a:latin typeface="Comic Sans MS" panose="030F0702030302020204" pitchFamily="66" charset="0"/>
              </a:rPr>
              <a:t>Risk </a:t>
            </a:r>
            <a:r>
              <a:rPr lang="tr-TR" altLang="tr-TR" sz="2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	Faktörleri </a:t>
            </a: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Hipertansiyon		</a:t>
            </a:r>
            <a:endParaRPr lang="tr-TR" altLang="tr-TR" sz="22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Yüksek kan kolesterol seviyesi</a:t>
            </a: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Sigara içmek</a:t>
            </a: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Şişmanlık (</a:t>
            </a:r>
            <a:r>
              <a:rPr lang="tr-TR" altLang="tr-TR" sz="2200" dirty="0" err="1" smtClean="0">
                <a:latin typeface="Comic Sans MS" panose="030F0702030302020204" pitchFamily="66" charset="0"/>
              </a:rPr>
              <a:t>Obezite</a:t>
            </a:r>
            <a:r>
              <a:rPr lang="tr-TR" altLang="tr-TR" sz="2200" dirty="0" smtClean="0">
                <a:latin typeface="Comic Sans MS" panose="030F0702030302020204" pitchFamily="66" charset="0"/>
              </a:rPr>
              <a:t>)</a:t>
            </a: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err="1" smtClean="0">
                <a:latin typeface="Comic Sans MS" panose="030F0702030302020204" pitchFamily="66" charset="0"/>
              </a:rPr>
              <a:t>Diabetes</a:t>
            </a:r>
            <a:r>
              <a:rPr lang="tr-TR" altLang="tr-TR" sz="22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200" dirty="0" err="1" smtClean="0">
                <a:latin typeface="Comic Sans MS" panose="030F0702030302020204" pitchFamily="66" charset="0"/>
              </a:rPr>
              <a:t>mellitus</a:t>
            </a:r>
            <a:endParaRPr lang="tr-TR" altLang="tr-TR" sz="22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Beslenme tarzı</a:t>
            </a:r>
          </a:p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tr-TR" altLang="tr-TR" sz="2200" dirty="0" smtClean="0">
                <a:latin typeface="Comic Sans MS" panose="030F0702030302020204" pitchFamily="66" charset="0"/>
              </a:rPr>
              <a:t>Düzenli hareket eksikliği</a:t>
            </a:r>
          </a:p>
          <a:p>
            <a:endParaRPr lang="tr-TR" altLang="tr-TR" sz="2200" dirty="0" smtClean="0">
              <a:latin typeface="Comic Sans MS" panose="030F0702030302020204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altLang="tr-TR" sz="22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644008" y="1345992"/>
            <a:ext cx="4392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Kontrol Edilemeyen Risk Faktörleri</a:t>
            </a:r>
          </a:p>
          <a:p>
            <a:pPr marL="285750" indent="-28575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Genetik </a:t>
            </a:r>
            <a:r>
              <a:rPr lang="tr-TR" altLang="tr-TR" sz="2000" dirty="0" err="1" smtClean="0">
                <a:latin typeface="Comic Sans MS" panose="030F0702030302020204" pitchFamily="66" charset="0"/>
              </a:rPr>
              <a:t>predispozisyon</a:t>
            </a:r>
            <a:endParaRPr lang="tr-TR" altLang="tr-TR" sz="2000" dirty="0" smtClean="0"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Comic Sans MS" panose="030F0702030302020204" pitchFamily="66" charset="0"/>
              </a:rPr>
              <a:t>Cinsiyet</a:t>
            </a:r>
          </a:p>
          <a:p>
            <a:pPr marL="285750" indent="-285750">
              <a:lnSpc>
                <a:spcPct val="150000"/>
              </a:lnSpc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Comic Sans MS" panose="030F0702030302020204" pitchFamily="66" charset="0"/>
              </a:rPr>
              <a:t>Felç (inme)</a:t>
            </a:r>
          </a:p>
        </p:txBody>
      </p:sp>
    </p:spTree>
    <p:extLst>
      <p:ext uri="{BB962C8B-B14F-4D97-AF65-F5344CB8AC3E}">
        <p14:creationId xmlns:p14="http://schemas.microsoft.com/office/powerpoint/2010/main" val="34928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1-ps.googleusercontent.com/x/www.notdenizi.com/i54.tinypic.com/x2rpfg2d.gif.pagespeed.ic.dz_lcoh4F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572" y="22804"/>
            <a:ext cx="4464496" cy="6711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45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07504" y="908720"/>
            <a:ext cx="9036496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tr-TR" altLang="tr-TR" sz="20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TANSİYON:</a:t>
            </a:r>
            <a:r>
              <a:rPr lang="tr-TR" altLang="tr-TR" sz="2000" dirty="0" err="1">
                <a:latin typeface="Comic Sans MS" pitchFamily="66" charset="0"/>
              </a:rPr>
              <a:t>Kalbin</a:t>
            </a:r>
            <a:r>
              <a:rPr lang="tr-TR" altLang="tr-TR" sz="2000" dirty="0">
                <a:latin typeface="Comic Sans MS" pitchFamily="66" charset="0"/>
              </a:rPr>
              <a:t> her atımında kanın Atardamar duvarlarına yaptığı basınca denir. </a:t>
            </a:r>
            <a:r>
              <a:rPr lang="tr-TR" altLang="tr-TR" sz="2000" dirty="0" smtClean="0">
                <a:latin typeface="Comic Sans MS" pitchFamily="66" charset="0"/>
              </a:rPr>
              <a:t>Kan basıncının ölçülmesi kişinin </a:t>
            </a:r>
            <a:r>
              <a:rPr lang="tr-TR" altLang="tr-TR" sz="2000" dirty="0" err="1" smtClean="0">
                <a:latin typeface="Comic Sans MS" pitchFamily="66" charset="0"/>
              </a:rPr>
              <a:t>kardiovasküler</a:t>
            </a:r>
            <a:r>
              <a:rPr lang="tr-TR" altLang="tr-TR" sz="2000" dirty="0" smtClean="0">
                <a:latin typeface="Comic Sans MS" pitchFamily="66" charset="0"/>
              </a:rPr>
              <a:t> sisteminin durumu hakkında bilgi </a:t>
            </a:r>
            <a:r>
              <a:rPr lang="tr-TR" altLang="tr-TR" sz="2000" dirty="0" smtClean="0">
                <a:latin typeface="Comic Sans MS" pitchFamily="66" charset="0"/>
              </a:rPr>
              <a:t>verir.</a:t>
            </a:r>
            <a:endParaRPr lang="tr-TR" altLang="tr-TR" sz="2000" dirty="0">
              <a:latin typeface="Comic Sans MS" pitchFamily="66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tr-TR" altLang="tr-TR" sz="2000" dirty="0" smtClean="0">
                <a:latin typeface="Comic Sans MS" pitchFamily="66" charset="0"/>
              </a:rPr>
              <a:t>Kan </a:t>
            </a:r>
            <a:r>
              <a:rPr lang="tr-TR" altLang="tr-TR" sz="2000" dirty="0">
                <a:latin typeface="Comic Sans MS" pitchFamily="66" charset="0"/>
              </a:rPr>
              <a:t>basıncı ölçülürken 2 kan </a:t>
            </a:r>
            <a:r>
              <a:rPr lang="tr-TR" altLang="tr-TR" sz="2000" dirty="0" smtClean="0">
                <a:latin typeface="Comic Sans MS" pitchFamily="66" charset="0"/>
              </a:rPr>
              <a:t>basıncı </a:t>
            </a:r>
            <a:r>
              <a:rPr lang="tr-TR" altLang="tr-TR" sz="2000" dirty="0">
                <a:latin typeface="Comic Sans MS" pitchFamily="66" charset="0"/>
              </a:rPr>
              <a:t>değerine bakılır.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tr-TR" altLang="tr-TR" sz="2000" dirty="0">
                <a:latin typeface="Comic Sans MS" panose="030F0702030302020204" pitchFamily="66" charset="0"/>
                <a:cs typeface="Times New Roman" pitchFamily="18" charset="0"/>
              </a:rPr>
              <a:t>·</a:t>
            </a:r>
            <a:r>
              <a:rPr lang="tr-TR" altLang="tr-TR" sz="2000" dirty="0">
                <a:latin typeface="Comic Sans MS" pitchFamily="66" charset="0"/>
              </a:rPr>
              <a:t>Kalbin kasılması sırasında ölçülen kan basıncı büyük tansiyon </a:t>
            </a:r>
            <a:r>
              <a:rPr lang="tr-TR" altLang="tr-TR" sz="2000" dirty="0">
                <a:solidFill>
                  <a:srgbClr val="C00000"/>
                </a:solidFill>
                <a:latin typeface="Comic Sans MS" pitchFamily="66" charset="0"/>
              </a:rPr>
              <a:t>(</a:t>
            </a:r>
            <a:r>
              <a:rPr lang="tr-TR" altLang="tr-TR" sz="2000" dirty="0" err="1">
                <a:solidFill>
                  <a:srgbClr val="C00000"/>
                </a:solidFill>
                <a:latin typeface="Comic Sans MS" pitchFamily="66" charset="0"/>
              </a:rPr>
              <a:t>sistolik</a:t>
            </a:r>
            <a:r>
              <a:rPr lang="tr-TR" altLang="tr-TR" sz="2000" dirty="0">
                <a:solidFill>
                  <a:srgbClr val="C00000"/>
                </a:solidFill>
                <a:latin typeface="Comic Sans MS" pitchFamily="66" charset="0"/>
              </a:rPr>
              <a:t> kan basıncı) </a:t>
            </a:r>
          </a:p>
          <a:p>
            <a:pPr algn="just"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tr-TR" altLang="tr-TR" sz="2000" dirty="0">
                <a:latin typeface="Comic Sans MS" pitchFamily="66" charset="0"/>
              </a:rPr>
              <a:t> Kalbin gevşemesi esnasında ölçülen kan basıncı ise küçük tansiyondur. </a:t>
            </a:r>
            <a:r>
              <a:rPr lang="tr-TR" altLang="tr-TR" sz="2000" dirty="0">
                <a:solidFill>
                  <a:srgbClr val="C00000"/>
                </a:solidFill>
                <a:latin typeface="Comic Sans MS" pitchFamily="66" charset="0"/>
              </a:rPr>
              <a:t>(</a:t>
            </a:r>
            <a:r>
              <a:rPr lang="tr-TR" altLang="tr-TR" sz="2000" dirty="0" err="1">
                <a:solidFill>
                  <a:srgbClr val="C00000"/>
                </a:solidFill>
                <a:latin typeface="Comic Sans MS" pitchFamily="66" charset="0"/>
              </a:rPr>
              <a:t>diyastolik</a:t>
            </a:r>
            <a:r>
              <a:rPr lang="tr-TR" altLang="tr-TR" sz="2000" dirty="0">
                <a:solidFill>
                  <a:srgbClr val="C00000"/>
                </a:solidFill>
                <a:latin typeface="Comic Sans MS" pitchFamily="66" charset="0"/>
              </a:rPr>
              <a:t> kan basıncı) </a:t>
            </a:r>
            <a:r>
              <a:rPr lang="tr-TR" altLang="tr-TR" sz="2000" dirty="0" err="1">
                <a:latin typeface="Comic Sans MS" pitchFamily="66" charset="0"/>
              </a:rPr>
              <a:t>dır</a:t>
            </a:r>
            <a:r>
              <a:rPr lang="tr-TR" altLang="tr-TR" sz="2000" dirty="0">
                <a:latin typeface="Comic Sans MS" pitchFamily="66" charset="0"/>
              </a:rPr>
              <a:t>.</a:t>
            </a:r>
          </a:p>
          <a:p>
            <a:pPr algn="just" eaLnBrk="1" hangingPunct="1">
              <a:lnSpc>
                <a:spcPct val="150000"/>
              </a:lnSpc>
              <a:buFont typeface="Symbol" pitchFamily="18" charset="2"/>
              <a:buChar char="·"/>
            </a:pPr>
            <a:r>
              <a:rPr lang="tr-TR" altLang="tr-TR" sz="2000" dirty="0">
                <a:latin typeface="Comic Sans MS" pitchFamily="66" charset="0"/>
              </a:rPr>
              <a:t> Hem </a:t>
            </a:r>
            <a:r>
              <a:rPr lang="tr-TR" altLang="tr-TR" sz="2000" b="1" dirty="0">
                <a:latin typeface="Comic Sans MS" pitchFamily="66" charset="0"/>
              </a:rPr>
              <a:t>büyük tansiyon hem de küçük tansiyonun normalden fazla olmasına </a:t>
            </a:r>
            <a:r>
              <a:rPr lang="tr-TR" altLang="tr-TR" sz="2000" b="1" dirty="0">
                <a:solidFill>
                  <a:srgbClr val="C00000"/>
                </a:solidFill>
                <a:latin typeface="Comic Sans MS" pitchFamily="66" charset="0"/>
              </a:rPr>
              <a:t>HİPERTANSİYON’ </a:t>
            </a:r>
            <a:r>
              <a:rPr lang="tr-TR" altLang="tr-TR" sz="2000" b="1" dirty="0">
                <a:latin typeface="Comic Sans MS" pitchFamily="66" charset="0"/>
              </a:rPr>
              <a:t>denir.</a:t>
            </a:r>
            <a:r>
              <a:rPr lang="tr-TR" altLang="tr-TR" sz="2000" dirty="0">
                <a:latin typeface="Comic Sans MS" pitchFamily="66" charset="0"/>
              </a:rPr>
              <a:t> </a:t>
            </a:r>
            <a:endParaRPr lang="tr-TR" altLang="tr-TR" sz="2000" b="1" dirty="0">
              <a:latin typeface="Comic Sans MS" pitchFamily="66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83BEA-A49A-4F4A-B1E6-4AF32500355E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03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0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500188"/>
            <a:ext cx="4203700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785813" y="324932"/>
            <a:ext cx="7500937" cy="1087844"/>
          </a:xfrm>
          <a:prstGeom prst="rect">
            <a:avLst/>
          </a:prstGeom>
          <a:solidFill>
            <a:schemeClr val="bg1"/>
          </a:solidFill>
          <a:ln/>
        </p:spPr>
        <p:txBody>
          <a:bodyPr/>
          <a:lstStyle/>
          <a:p>
            <a:pPr algn="ctr">
              <a:defRPr/>
            </a:pPr>
            <a:r>
              <a:rPr lang="tr-TR" sz="2400" b="1" i="0" kern="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  <a:t>ARTERYEL KAN BASINCININ DOLAYLI (İNDİREKT) ÖLÇÜMÜ</a:t>
            </a:r>
          </a:p>
        </p:txBody>
      </p:sp>
      <p:sp>
        <p:nvSpPr>
          <p:cNvPr id="11269" name="Content Placeholder 2"/>
          <p:cNvSpPr txBox="1">
            <a:spLocks/>
          </p:cNvSpPr>
          <p:nvPr/>
        </p:nvSpPr>
        <p:spPr bwMode="auto">
          <a:xfrm>
            <a:off x="1403648" y="5286375"/>
            <a:ext cx="5500687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tr-TR" altLang="tr-TR" sz="2100" i="0" dirty="0">
                <a:latin typeface="Comic Sans MS" panose="030F0702030302020204" pitchFamily="66" charset="0"/>
              </a:rPr>
              <a:t>Ölçüm için </a:t>
            </a:r>
            <a:r>
              <a:rPr lang="tr-TR" altLang="tr-TR" sz="2100" i="0" dirty="0" err="1">
                <a:latin typeface="Comic Sans MS" panose="030F0702030302020204" pitchFamily="66" charset="0"/>
              </a:rPr>
              <a:t>sfigmomanometre</a:t>
            </a:r>
            <a:r>
              <a:rPr lang="tr-TR" altLang="tr-TR" sz="2100" i="0" dirty="0">
                <a:latin typeface="Comic Sans MS" panose="030F0702030302020204" pitchFamily="66" charset="0"/>
              </a:rPr>
              <a:t>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116054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/>
          </p:cNvSpPr>
          <p:nvPr/>
        </p:nvSpPr>
        <p:spPr>
          <a:xfrm>
            <a:off x="251520" y="764704"/>
            <a:ext cx="2520851" cy="439737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400" b="1" i="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  <a:t>Ölçüm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251520" y="1340768"/>
            <a:ext cx="8352928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just" eaLnBrk="1" hangingPunct="1">
              <a:lnSpc>
                <a:spcPct val="200000"/>
              </a:lnSpc>
              <a:buFontTx/>
              <a:buChar char="-"/>
            </a:pP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200" i="0" dirty="0">
                <a:latin typeface="Comic Sans MS" panose="030F0702030302020204" pitchFamily="66" charset="0"/>
              </a:rPr>
              <a:t>Stetoskop </a:t>
            </a:r>
            <a:r>
              <a:rPr lang="tr-TR" altLang="tr-TR" sz="2200" i="0" dirty="0" err="1">
                <a:latin typeface="Comic Sans MS" panose="030F0702030302020204" pitchFamily="66" charset="0"/>
              </a:rPr>
              <a:t>brakiyal</a:t>
            </a:r>
            <a:r>
              <a:rPr lang="tr-TR" altLang="tr-TR" sz="2200" i="0" dirty="0">
                <a:latin typeface="Comic Sans MS" panose="030F0702030302020204" pitchFamily="66" charset="0"/>
              </a:rPr>
              <a:t> nabzın en iyi alındığı noktaya yerleştirilir (çok bastırılmamalı, manşona değmemeli).</a:t>
            </a:r>
          </a:p>
          <a:p>
            <a:pPr algn="just" eaLnBrk="1" hangingPunct="1">
              <a:lnSpc>
                <a:spcPct val="200000"/>
              </a:lnSpc>
              <a:buFontTx/>
              <a:buChar char="-"/>
            </a:pPr>
            <a:r>
              <a:rPr lang="tr-TR" altLang="tr-TR" sz="2200" i="0" dirty="0">
                <a:latin typeface="Comic Sans MS" panose="030F0702030302020204" pitchFamily="66" charset="0"/>
              </a:rPr>
              <a:t> Manşon </a:t>
            </a:r>
            <a:r>
              <a:rPr lang="tr-TR" altLang="tr-TR" sz="2200" i="0" dirty="0" err="1">
                <a:latin typeface="Comic Sans MS" panose="030F0702030302020204" pitchFamily="66" charset="0"/>
              </a:rPr>
              <a:t>sistolik</a:t>
            </a:r>
            <a:r>
              <a:rPr lang="tr-TR" altLang="tr-TR" sz="2200" i="0" dirty="0">
                <a:latin typeface="Comic Sans MS" panose="030F0702030302020204" pitchFamily="66" charset="0"/>
              </a:rPr>
              <a:t> basıncın 30 </a:t>
            </a:r>
            <a:r>
              <a:rPr lang="tr-TR" altLang="tr-TR" sz="2200" i="0" dirty="0" err="1">
                <a:latin typeface="Comic Sans MS" panose="030F0702030302020204" pitchFamily="66" charset="0"/>
              </a:rPr>
              <a:t>mmHg</a:t>
            </a:r>
            <a:r>
              <a:rPr lang="tr-TR" altLang="tr-TR" sz="2200" i="0" dirty="0">
                <a:latin typeface="Comic Sans MS" panose="030F0702030302020204" pitchFamily="66" charset="0"/>
              </a:rPr>
              <a:t> üstüne çıkılana kadar şişirilir.</a:t>
            </a:r>
          </a:p>
          <a:p>
            <a:pPr algn="just" eaLnBrk="1" hangingPunct="1">
              <a:lnSpc>
                <a:spcPct val="200000"/>
              </a:lnSpc>
              <a:buFontTx/>
              <a:buChar char="-"/>
            </a:pPr>
            <a:r>
              <a:rPr lang="tr-TR" altLang="tr-TR" sz="2200" i="0" dirty="0">
                <a:latin typeface="Comic Sans MS" panose="030F0702030302020204" pitchFamily="66" charset="0"/>
              </a:rPr>
              <a:t> Basınç saniyede 2-3 </a:t>
            </a:r>
            <a:r>
              <a:rPr lang="tr-TR" altLang="tr-TR" sz="2200" i="0" dirty="0" err="1">
                <a:latin typeface="Comic Sans MS" panose="030F0702030302020204" pitchFamily="66" charset="0"/>
              </a:rPr>
              <a:t>mmHg</a:t>
            </a:r>
            <a:r>
              <a:rPr lang="tr-TR" altLang="tr-TR" sz="2200" i="0" dirty="0">
                <a:latin typeface="Comic Sans MS" panose="030F0702030302020204" pitchFamily="66" charset="0"/>
              </a:rPr>
              <a:t> azaltılır (her vuruşta 2 </a:t>
            </a:r>
            <a:r>
              <a:rPr lang="tr-TR" altLang="tr-TR" sz="2200" i="0" dirty="0" err="1">
                <a:latin typeface="Comic Sans MS" panose="030F0702030302020204" pitchFamily="66" charset="0"/>
              </a:rPr>
              <a:t>mmHg</a:t>
            </a:r>
            <a:r>
              <a:rPr lang="tr-TR" altLang="tr-TR" sz="2200" i="0" dirty="0">
                <a:latin typeface="Comic Sans MS" panose="030F0702030302020204" pitchFamily="66" charset="0"/>
              </a:rPr>
              <a:t> </a:t>
            </a:r>
            <a:r>
              <a:rPr lang="tr-TR" altLang="tr-TR" sz="2200" i="0" dirty="0">
                <a:latin typeface="Comic Sans MS" panose="030F0702030302020204" pitchFamily="66" charset="0"/>
                <a:sym typeface="Symbol" pitchFamily="18" charset="2"/>
              </a:rPr>
              <a:t>).</a:t>
            </a:r>
            <a:endParaRPr lang="tr-TR" altLang="tr-TR" sz="2200" i="0" dirty="0">
              <a:latin typeface="Comic Sans MS" panose="030F0702030302020204" pitchFamily="66" charset="0"/>
            </a:endParaRPr>
          </a:p>
          <a:p>
            <a:pPr algn="just" eaLnBrk="1" hangingPunct="1">
              <a:lnSpc>
                <a:spcPct val="200000"/>
              </a:lnSpc>
              <a:buFontTx/>
              <a:buChar char="-"/>
            </a:pPr>
            <a:r>
              <a:rPr lang="tr-TR" altLang="tr-TR" sz="2200" i="0" dirty="0">
                <a:latin typeface="Comic Sans MS" panose="030F0702030302020204" pitchFamily="66" charset="0"/>
              </a:rPr>
              <a:t>Vurucu seslerin ilk duyulduğu nokta </a:t>
            </a:r>
            <a:r>
              <a:rPr lang="tr-TR" altLang="tr-TR" sz="2200" i="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sistolik</a:t>
            </a:r>
            <a:r>
              <a:rPr lang="tr-TR" altLang="tr-TR" sz="2200" i="0" dirty="0">
                <a:latin typeface="Comic Sans MS" panose="030F0702030302020204" pitchFamily="66" charset="0"/>
              </a:rPr>
              <a:t>; tekrarlayan seslerin kaybolduğu nokta </a:t>
            </a:r>
            <a:r>
              <a:rPr lang="tr-TR" altLang="tr-TR" sz="2200" i="0" dirty="0" err="1">
                <a:solidFill>
                  <a:srgbClr val="C00000"/>
                </a:solidFill>
                <a:latin typeface="Comic Sans MS" panose="030F0702030302020204" pitchFamily="66" charset="0"/>
              </a:rPr>
              <a:t>diyastolik</a:t>
            </a:r>
            <a:r>
              <a:rPr lang="tr-TR" altLang="tr-TR" sz="2200" i="0" dirty="0">
                <a:latin typeface="Comic Sans MS" panose="030F0702030302020204" pitchFamily="66" charset="0"/>
              </a:rPr>
              <a:t> basınca karşılık gelir.</a:t>
            </a:r>
          </a:p>
        </p:txBody>
      </p:sp>
    </p:spTree>
    <p:extLst>
      <p:ext uri="{BB962C8B-B14F-4D97-AF65-F5344CB8AC3E}">
        <p14:creationId xmlns:p14="http://schemas.microsoft.com/office/powerpoint/2010/main" val="10792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 txBox="1">
            <a:spLocks/>
          </p:cNvSpPr>
          <p:nvPr/>
        </p:nvSpPr>
        <p:spPr>
          <a:xfrm>
            <a:off x="1071563" y="428625"/>
            <a:ext cx="3929062" cy="439738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2600" i="0" dirty="0">
                <a:solidFill>
                  <a:srgbClr val="C00000"/>
                </a:solidFill>
                <a:latin typeface="Comic Sans MS" panose="030F0702030302020204" pitchFamily="66" charset="0"/>
                <a:ea typeface="+mj-ea"/>
                <a:cs typeface="+mj-cs"/>
              </a:rPr>
              <a:t>Seslerin oluşum mekanizması 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214438"/>
            <a:ext cx="41243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itle 5"/>
          <p:cNvSpPr txBox="1">
            <a:spLocks/>
          </p:cNvSpPr>
          <p:nvPr/>
        </p:nvSpPr>
        <p:spPr bwMode="auto">
          <a:xfrm>
            <a:off x="5429250" y="1214438"/>
            <a:ext cx="3500438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800" i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i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just" eaLnBrk="1" hangingPunct="1">
              <a:lnSpc>
                <a:spcPct val="125000"/>
              </a:lnSpc>
            </a:pPr>
            <a:r>
              <a:rPr lang="tr-TR" altLang="tr-TR" sz="2000" i="0" dirty="0">
                <a:latin typeface="Comic Sans MS" panose="030F0702030302020204" pitchFamily="66" charset="0"/>
              </a:rPr>
              <a:t>- Sesler </a:t>
            </a:r>
            <a:r>
              <a:rPr lang="tr-TR" altLang="tr-TR" sz="2000" i="0" dirty="0" err="1">
                <a:latin typeface="Comic Sans MS" panose="030F0702030302020204" pitchFamily="66" charset="0"/>
              </a:rPr>
              <a:t>brakiyal</a:t>
            </a:r>
            <a:r>
              <a:rPr lang="tr-TR" altLang="tr-TR" sz="2000" i="0" dirty="0">
                <a:latin typeface="Comic Sans MS" panose="030F0702030302020204" pitchFamily="66" charset="0"/>
              </a:rPr>
              <a:t> arterdeki </a:t>
            </a:r>
            <a:r>
              <a:rPr lang="tr-TR" altLang="tr-TR" sz="2000" i="0" dirty="0" err="1">
                <a:latin typeface="Comic Sans MS" panose="030F0702030302020204" pitchFamily="66" charset="0"/>
              </a:rPr>
              <a:t>türbülan</a:t>
            </a:r>
            <a:r>
              <a:rPr lang="tr-TR" altLang="tr-TR" sz="2000" i="0" dirty="0">
                <a:latin typeface="Comic Sans MS" panose="030F0702030302020204" pitchFamily="66" charset="0"/>
              </a:rPr>
              <a:t> akım sonucu oluşur.</a:t>
            </a:r>
          </a:p>
          <a:p>
            <a:pPr algn="just" eaLnBrk="1" hangingPunct="1">
              <a:lnSpc>
                <a:spcPct val="125000"/>
              </a:lnSpc>
            </a:pPr>
            <a:r>
              <a:rPr lang="tr-TR" altLang="tr-TR" sz="2000" i="0" dirty="0">
                <a:latin typeface="Comic Sans MS" panose="030F0702030302020204" pitchFamily="66" charset="0"/>
              </a:rPr>
              <a:t>- </a:t>
            </a:r>
            <a:r>
              <a:rPr lang="tr-TR" altLang="tr-TR" sz="2000" i="0" dirty="0" err="1" smtClean="0">
                <a:latin typeface="Comic Sans MS" panose="030F0702030302020204" pitchFamily="66" charset="0"/>
              </a:rPr>
              <a:t>Laminar</a:t>
            </a:r>
            <a:r>
              <a:rPr lang="tr-TR" altLang="tr-TR" sz="2000" i="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000" i="0" dirty="0">
                <a:latin typeface="Comic Sans MS" panose="030F0702030302020204" pitchFamily="66" charset="0"/>
              </a:rPr>
              <a:t>akım sessizdir, </a:t>
            </a:r>
            <a:r>
              <a:rPr lang="tr-TR" altLang="tr-TR" sz="2000" i="0" dirty="0" err="1">
                <a:latin typeface="Comic Sans MS" panose="030F0702030302020204" pitchFamily="66" charset="0"/>
              </a:rPr>
              <a:t>türbülan</a:t>
            </a:r>
            <a:r>
              <a:rPr lang="tr-TR" altLang="tr-TR" sz="2000" i="0" dirty="0">
                <a:latin typeface="Comic Sans MS" panose="030F0702030302020204" pitchFamily="66" charset="0"/>
              </a:rPr>
              <a:t> akım gürültülüdür.</a:t>
            </a: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179512" y="3571875"/>
            <a:ext cx="8750175" cy="2714625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2000" i="0" u="sng" dirty="0">
                <a:latin typeface="Comic Sans MS" panose="030F0702030302020204" pitchFamily="66" charset="0"/>
                <a:ea typeface="+mj-ea"/>
                <a:cs typeface="+mj-cs"/>
              </a:rPr>
              <a:t>Manşondaki basınç brakiyal arterdeki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2000" i="0" dirty="0">
                <a:latin typeface="Comic Sans MS" panose="030F0702030302020204" pitchFamily="66" charset="0"/>
                <a:ea typeface="+mj-ea"/>
                <a:cs typeface="+mj-cs"/>
              </a:rPr>
              <a:t>- sistolik basıncın üstüne çıktığında brakiyal arterden kanın akışı durur.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tr-TR" sz="2000" i="0" dirty="0">
                <a:latin typeface="Comic Sans MS" panose="030F0702030302020204" pitchFamily="66" charset="0"/>
                <a:ea typeface="+mj-ea"/>
                <a:cs typeface="+mj-cs"/>
              </a:rPr>
              <a:t>sistolik basınca düşürüldüğünde her bir ventrikül sistolü ile </a:t>
            </a:r>
            <a:r>
              <a:rPr lang="tr-TR" sz="2000" i="0" dirty="0" smtClean="0">
                <a:latin typeface="Comic Sans MS" panose="030F0702030302020204" pitchFamily="66" charset="0"/>
                <a:ea typeface="+mj-ea"/>
                <a:cs typeface="+mj-cs"/>
              </a:rPr>
              <a:t>senkronize </a:t>
            </a:r>
            <a:r>
              <a:rPr lang="tr-TR" sz="2000" i="0" dirty="0">
                <a:latin typeface="Comic Sans MS" panose="030F0702030302020204" pitchFamily="66" charset="0"/>
                <a:ea typeface="+mj-ea"/>
                <a:cs typeface="+mj-cs"/>
              </a:rPr>
              <a:t>brakial arterden kan geçerken ses oluşturur.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tr-TR" sz="2000" i="0" dirty="0">
                <a:latin typeface="Comic Sans MS" panose="030F0702030302020204" pitchFamily="66" charset="0"/>
                <a:ea typeface="+mj-ea"/>
                <a:cs typeface="+mj-cs"/>
              </a:rPr>
              <a:t> diyastolik basıncın altına düştüğünde brakiyal arterde bir darlık kalmaz ve sesler kaybolur. </a:t>
            </a:r>
          </a:p>
        </p:txBody>
      </p:sp>
    </p:spTree>
    <p:extLst>
      <p:ext uri="{BB962C8B-B14F-4D97-AF65-F5344CB8AC3E}">
        <p14:creationId xmlns:p14="http://schemas.microsoft.com/office/powerpoint/2010/main" val="212898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/>
          </p:cNvSpPr>
          <p:nvPr/>
        </p:nvSpPr>
        <p:spPr>
          <a:xfrm>
            <a:off x="624504" y="5517232"/>
            <a:ext cx="7115848" cy="928687"/>
          </a:xfrm>
          <a:prstGeom prst="rect">
            <a:avLst/>
          </a:prstGeom>
          <a:noFill/>
        </p:spPr>
        <p:txBody>
          <a:bodyPr/>
          <a:lstStyle/>
          <a:p>
            <a:pPr fontAlgn="auto">
              <a:lnSpc>
                <a:spcPct val="125000"/>
              </a:lnSpc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</a:rPr>
              <a:t>*** Arteryel basınç; sistolik / diyastolik basınç</a:t>
            </a:r>
          </a:p>
          <a:p>
            <a:pPr fontAlgn="auto">
              <a:lnSpc>
                <a:spcPct val="125000"/>
              </a:lnSpc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</a:rPr>
              <a:t>      olarak ifade edilir. 120/75 mmHg.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23528" y="1143000"/>
            <a:ext cx="432335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</a:rPr>
              <a:t>A = sesin ilk duyulduğu an </a:t>
            </a: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  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       sistolik basınç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Comic Sans MS" panose="030F0702030302020204" pitchFamily="66" charset="0"/>
              <a:sym typeface="Symbol" pitchFamily="18" charset="2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42938" y="4143375"/>
            <a:ext cx="3733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</a:rPr>
              <a:t>D = sesin kaybolduğu an </a:t>
            </a: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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       diyastolik basınç</a:t>
            </a:r>
            <a:endParaRPr lang="tr-TR" sz="2200" i="0" dirty="0">
              <a:latin typeface="Comic Sans MS" panose="030F0702030302020204" pitchFamily="66" charset="0"/>
              <a:ea typeface="+mj-ea"/>
              <a:cs typeface="+mj-cs"/>
            </a:endParaRPr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57188"/>
            <a:ext cx="4681538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9061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/>
          <p:cNvSpPr txBox="1">
            <a:spLocks noChangeArrowheads="1"/>
          </p:cNvSpPr>
          <p:nvPr/>
        </p:nvSpPr>
        <p:spPr bwMode="auto">
          <a:xfrm>
            <a:off x="467544" y="2071688"/>
            <a:ext cx="803351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 i="0" u="sng" dirty="0">
                <a:uFill>
                  <a:solidFill>
                    <a:srgbClr val="00B0F0"/>
                  </a:solidFill>
                </a:uFill>
                <a:latin typeface="Comic Sans MS" panose="030F0702030302020204" pitchFamily="66" charset="0"/>
                <a:ea typeface="+mj-ea"/>
                <a:cs typeface="+mj-cs"/>
              </a:rPr>
              <a:t>Sistolik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</a:rPr>
              <a:t>	   </a:t>
            </a:r>
            <a:r>
              <a:rPr lang="tr-TR" sz="2400" i="0" dirty="0" smtClean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120 </a:t>
            </a:r>
            <a:r>
              <a:rPr lang="tr-TR" sz="2400" i="0" dirty="0" err="1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mmHg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 </a:t>
            </a:r>
            <a:r>
              <a:rPr lang="tr-TR" sz="2400" i="0" dirty="0" smtClean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			140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ve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/>
              </a:rPr>
              <a:t>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			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 i="0" u="sng" dirty="0" err="1">
                <a:uFill>
                  <a:solidFill>
                    <a:srgbClr val="00B0F0"/>
                  </a:solidFill>
                </a:uFill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Diyastolik</a:t>
            </a:r>
            <a:r>
              <a:rPr lang="tr-TR" sz="2400" i="0" dirty="0">
                <a:uFill>
                  <a:solidFill>
                    <a:srgbClr val="00B0F0"/>
                  </a:solidFill>
                </a:uFill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   </a:t>
            </a:r>
            <a:r>
              <a:rPr lang="tr-TR" sz="2400" i="0" dirty="0" smtClean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	    80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mmHg    </a:t>
            </a:r>
            <a:r>
              <a:rPr lang="tr-TR" sz="2400" i="0" dirty="0" smtClean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			90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 pitchFamily="18" charset="2"/>
              </a:rPr>
              <a:t>ve </a:t>
            </a:r>
            <a:r>
              <a:rPr lang="tr-TR" sz="2400" i="0" dirty="0">
                <a:latin typeface="Comic Sans MS" panose="030F0702030302020204" pitchFamily="66" charset="0"/>
                <a:ea typeface="+mj-ea"/>
                <a:cs typeface="+mj-cs"/>
                <a:sym typeface="Symbol"/>
              </a:rPr>
              <a:t></a:t>
            </a:r>
            <a:endParaRPr lang="tr-TR" sz="2400" i="0" dirty="0">
              <a:latin typeface="Comic Sans MS" panose="030F0702030302020204" pitchFamily="66" charset="0"/>
              <a:ea typeface="+mj-ea"/>
              <a:cs typeface="+mj-cs"/>
              <a:sym typeface="Symbol" pitchFamily="18" charset="2"/>
            </a:endParaRPr>
          </a:p>
        </p:txBody>
      </p:sp>
      <p:sp>
        <p:nvSpPr>
          <p:cNvPr id="3" name="Title 5"/>
          <p:cNvSpPr txBox="1">
            <a:spLocks/>
          </p:cNvSpPr>
          <p:nvPr/>
        </p:nvSpPr>
        <p:spPr>
          <a:xfrm>
            <a:off x="2500313" y="1500188"/>
            <a:ext cx="1285875" cy="428625"/>
          </a:xfrm>
          <a:prstGeom prst="rect">
            <a:avLst/>
          </a:prstGeom>
          <a:solidFill>
            <a:srgbClr val="99CCFF"/>
          </a:solidFill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tr-TR" sz="2200" b="1" i="0" dirty="0">
                <a:ea typeface="+mj-ea"/>
                <a:cs typeface="+mj-cs"/>
              </a:rPr>
              <a:t>Normal</a:t>
            </a:r>
            <a:r>
              <a:rPr lang="tr-TR" sz="2400" b="1" i="0" dirty="0">
                <a:ea typeface="+mj-ea"/>
                <a:cs typeface="+mj-cs"/>
              </a:rPr>
              <a:t> </a:t>
            </a:r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5724128" y="1500188"/>
            <a:ext cx="2348310" cy="428625"/>
          </a:xfrm>
          <a:prstGeom prst="rect">
            <a:avLst/>
          </a:prstGeom>
          <a:solidFill>
            <a:srgbClr val="99CCFF"/>
          </a:solidFill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tr-TR" sz="2200" b="1" i="0" dirty="0">
                <a:ea typeface="+mj-ea"/>
                <a:cs typeface="+mj-cs"/>
              </a:rPr>
              <a:t>Hipertansiyon </a:t>
            </a:r>
          </a:p>
        </p:txBody>
      </p:sp>
    </p:spTree>
    <p:extLst>
      <p:ext uri="{BB962C8B-B14F-4D97-AF65-F5344CB8AC3E}">
        <p14:creationId xmlns:p14="http://schemas.microsoft.com/office/powerpoint/2010/main" val="357008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78110"/>
            <a:ext cx="8763282" cy="533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1403648" y="26064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Hipertansiyon nedenleri </a:t>
            </a:r>
            <a:endParaRPr lang="tr-TR" sz="36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369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548</Words>
  <Application>Microsoft Office PowerPoint</Application>
  <PresentationFormat>Ekran Gösterisi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4" baseType="lpstr">
      <vt:lpstr>Arial</vt:lpstr>
      <vt:lpstr>Calibri</vt:lpstr>
      <vt:lpstr>Comic Sans MS</vt:lpstr>
      <vt:lpstr>Constantia</vt:lpstr>
      <vt:lpstr>Symbol</vt:lpstr>
      <vt:lpstr>Times New Roman</vt:lpstr>
      <vt:lpstr>Wingdings</vt:lpstr>
      <vt:lpstr>Wingdings 2</vt:lpstr>
      <vt:lpstr>Akış</vt:lpstr>
      <vt:lpstr>Nabız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Koroner Arter Hastalıkları</vt:lpstr>
      <vt:lpstr>PowerPoint Sunusu</vt:lpstr>
      <vt:lpstr>PowerPoint Sunusu</vt:lpstr>
      <vt:lpstr>PowerPoint Sunusu</vt:lpstr>
      <vt:lpstr>Kalp-Damar Hastalıklarında Risk Faktörleri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Nabız</dc:title>
  <dc:creator>REBELLİOUS</dc:creator>
  <cp:lastModifiedBy>serkan</cp:lastModifiedBy>
  <cp:revision>12</cp:revision>
  <dcterms:created xsi:type="dcterms:W3CDTF">2014-03-26T08:51:40Z</dcterms:created>
  <dcterms:modified xsi:type="dcterms:W3CDTF">2016-04-19T12:06:42Z</dcterms:modified>
</cp:coreProperties>
</file>