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323" r:id="rId3"/>
    <p:sldId id="324" r:id="rId4"/>
    <p:sldId id="349" r:id="rId5"/>
    <p:sldId id="350" r:id="rId6"/>
    <p:sldId id="351" r:id="rId7"/>
    <p:sldId id="325" r:id="rId8"/>
    <p:sldId id="326" r:id="rId9"/>
    <p:sldId id="257" r:id="rId10"/>
    <p:sldId id="259" r:id="rId11"/>
    <p:sldId id="261" r:id="rId12"/>
    <p:sldId id="353" r:id="rId13"/>
    <p:sldId id="262" r:id="rId14"/>
    <p:sldId id="390" r:id="rId15"/>
    <p:sldId id="266" r:id="rId16"/>
    <p:sldId id="269" r:id="rId17"/>
    <p:sldId id="402" r:id="rId18"/>
    <p:sldId id="354" r:id="rId19"/>
    <p:sldId id="277" r:id="rId20"/>
    <p:sldId id="280" r:id="rId21"/>
    <p:sldId id="357" r:id="rId22"/>
    <p:sldId id="359" r:id="rId23"/>
    <p:sldId id="358" r:id="rId24"/>
    <p:sldId id="282" r:id="rId25"/>
    <p:sldId id="279" r:id="rId26"/>
    <p:sldId id="391" r:id="rId27"/>
    <p:sldId id="283" r:id="rId28"/>
    <p:sldId id="360" r:id="rId29"/>
    <p:sldId id="361" r:id="rId30"/>
    <p:sldId id="284" r:id="rId31"/>
    <p:sldId id="389" r:id="rId32"/>
    <p:sldId id="299" r:id="rId33"/>
    <p:sldId id="302" r:id="rId34"/>
    <p:sldId id="371" r:id="rId35"/>
    <p:sldId id="366" r:id="rId36"/>
    <p:sldId id="370" r:id="rId37"/>
    <p:sldId id="369" r:id="rId38"/>
    <p:sldId id="307" r:id="rId39"/>
    <p:sldId id="398" r:id="rId40"/>
    <p:sldId id="400" r:id="rId41"/>
    <p:sldId id="401" r:id="rId4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1598" autoAdjust="0"/>
  </p:normalViewPr>
  <p:slideViewPr>
    <p:cSldViewPr>
      <p:cViewPr varScale="1">
        <p:scale>
          <a:sx n="63" d="100"/>
          <a:sy n="63" d="100"/>
        </p:scale>
        <p:origin x="13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E966FC4-4E79-45C3-97F0-0EB1F43456F8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424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dirty="0" smtClean="0">
              <a:latin typeface="Arial" panose="020B0604020202020204" pitchFamily="34" charset="0"/>
            </a:endParaRPr>
          </a:p>
        </p:txBody>
      </p:sp>
      <p:sp>
        <p:nvSpPr>
          <p:cNvPr id="6656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082EEBA-F5B1-461A-81B1-802E15088A69}" type="slidenum">
              <a:rPr lang="tr-TR"/>
              <a:pPr eaLnBrk="1" hangingPunct="1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310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66FC4-4E79-45C3-97F0-0EB1F43456F8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621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dirty="0" smtClean="0">
              <a:latin typeface="Arial" panose="020B0604020202020204" pitchFamily="34" charset="0"/>
            </a:endParaRPr>
          </a:p>
        </p:txBody>
      </p:sp>
      <p:sp>
        <p:nvSpPr>
          <p:cNvPr id="7066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FF9BE50-FF0D-4447-A423-EB6F47B08B8C}" type="slidenum">
              <a:rPr lang="tr-TR"/>
              <a:pPr eaLnBrk="1" hangingPunct="1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532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22876-5185-4163-B017-EBB20D6E3EA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98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E335EE-E708-4498-8FA9-0AF4E184FA40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89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375418-D98A-4F54-ABF1-9A82A55C51E1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3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A3A4B-3E3E-4CB5-B2ED-4AEC3FEC8234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111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2DAE5D-C246-41EA-BBA4-35D7C098ECF4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98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C436D-0113-4F8A-8932-6092F0F3A531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46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F8C558-B917-4AF0-B8E0-A9AE7DD2C4C7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25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EA32B-8BDB-4150-8FCD-7DE009F13EC4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46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1078A7-9085-46CE-B1F0-28850AA43DB8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955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04EB41-54A3-43CD-BCF1-A196DF175AB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208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818F5-98C8-4619-864F-0396BF479791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81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943925C-9435-42FF-A320-F83E8CB1E4EB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823EAF5-17E6-4589-ADF2-F826EE104F6B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Kas Fizyolojisi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9317A02-1050-46BC-B259-CB9286D03DF0}" type="slidenum">
              <a:rPr lang="tr-TR"/>
              <a:pPr eaLnBrk="1" hangingPunct="1"/>
              <a:t>10</a:t>
            </a:fld>
            <a:endParaRPr lang="tr-TR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Miyofibriller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327650"/>
          </a:xfrm>
        </p:spPr>
        <p:txBody>
          <a:bodyPr/>
          <a:lstStyle/>
          <a:p>
            <a:pPr eaLnBrk="1" hangingPunct="1"/>
            <a:r>
              <a:rPr lang="tr-TR" smtClean="0"/>
              <a:t>Kalın filaman: </a:t>
            </a:r>
            <a:r>
              <a:rPr lang="tr-TR" altLang="tr-TR" i="1" smtClean="0"/>
              <a:t>M</a:t>
            </a:r>
            <a:r>
              <a:rPr lang="tr-TR" altLang="tr-TR" smtClean="0"/>
              <a:t>iyozin II proteini</a:t>
            </a:r>
          </a:p>
          <a:p>
            <a:pPr eaLnBrk="1" hangingPunct="1"/>
            <a:r>
              <a:rPr lang="tr-TR" smtClean="0"/>
              <a:t>İnce filaman: Troponin, tropomiyozin ve </a:t>
            </a:r>
            <a:r>
              <a:rPr lang="tr-TR" altLang="tr-TR" i="1" smtClean="0"/>
              <a:t>F aktin proteini</a:t>
            </a:r>
            <a:r>
              <a:rPr lang="tr-TR" altLang="tr-TR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EB77779-28AC-49D7-888F-8D3A9E09DD70}" type="slidenum">
              <a:rPr lang="tr-TR"/>
              <a:pPr eaLnBrk="1" hangingPunct="1"/>
              <a:t>11</a:t>
            </a:fld>
            <a:endParaRPr lang="tr-TR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tr-TR" smtClean="0"/>
              <a:t>Miyofibriller: Kalın filaman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713788" cy="5329237"/>
          </a:xfrm>
        </p:spPr>
        <p:txBody>
          <a:bodyPr/>
          <a:lstStyle/>
          <a:p>
            <a:pPr eaLnBrk="1" hangingPunct="1"/>
            <a:r>
              <a:rPr lang="tr-TR" sz="2800" dirty="0" err="1" smtClean="0"/>
              <a:t>Miyozin</a:t>
            </a:r>
            <a:r>
              <a:rPr lang="tr-TR" sz="2800" dirty="0" smtClean="0"/>
              <a:t> II (birkaç yüz), 1,6 </a:t>
            </a:r>
            <a:r>
              <a:rPr lang="tr-TR" sz="2800" dirty="0" err="1" smtClean="0"/>
              <a:t>μm</a:t>
            </a:r>
            <a:r>
              <a:rPr lang="tr-TR" sz="2800" dirty="0" smtClean="0"/>
              <a:t> uzunluğunda </a:t>
            </a:r>
            <a:r>
              <a:rPr lang="tr-TR" sz="2800" dirty="0" err="1" smtClean="0"/>
              <a:t>iplikçik</a:t>
            </a:r>
            <a:endParaRPr lang="tr-TR" sz="2800" dirty="0" smtClean="0"/>
          </a:p>
          <a:p>
            <a:pPr eaLnBrk="1" hangingPunct="1"/>
            <a:r>
              <a:rPr lang="tr-TR" sz="2800" dirty="0" err="1" smtClean="0"/>
              <a:t>Hexamer</a:t>
            </a:r>
            <a:r>
              <a:rPr lang="tr-TR" sz="2800" dirty="0" smtClean="0"/>
              <a:t>: 2 ağır, 4 hafif zincir (2 alkali, 2 regülatör) </a:t>
            </a:r>
          </a:p>
          <a:p>
            <a:pPr eaLnBrk="1" hangingPunct="1"/>
            <a:r>
              <a:rPr lang="tr-TR" sz="2800" dirty="0" smtClean="0"/>
              <a:t>Ağır zincir: *gövde *menteşe *baş  </a:t>
            </a:r>
          </a:p>
          <a:p>
            <a:pPr eaLnBrk="1" hangingPunct="1"/>
            <a:r>
              <a:rPr lang="tr-TR" sz="2800" dirty="0" smtClean="0"/>
              <a:t>İki gövde birbirine sarılır: </a:t>
            </a:r>
            <a:r>
              <a:rPr lang="tr-TR" sz="2800" b="1" dirty="0" smtClean="0"/>
              <a:t>kuyruk</a:t>
            </a:r>
            <a:endParaRPr lang="tr-TR" sz="2800" dirty="0" smtClean="0"/>
          </a:p>
          <a:p>
            <a:pPr eaLnBrk="1" hangingPunct="1"/>
            <a:r>
              <a:rPr lang="tr-TR" sz="2800" dirty="0" smtClean="0"/>
              <a:t>Kuyruklar </a:t>
            </a:r>
            <a:r>
              <a:rPr lang="tr-TR" sz="2800" dirty="0" err="1" smtClean="0"/>
              <a:t>sarkomerin</a:t>
            </a:r>
            <a:r>
              <a:rPr lang="tr-TR" sz="2800" dirty="0" smtClean="0"/>
              <a:t> ortasında M çizgisinden iki tarafa doğru simetrik uzanır.</a:t>
            </a:r>
          </a:p>
          <a:p>
            <a:pPr eaLnBrk="1" hangingPunct="1"/>
            <a:r>
              <a:rPr lang="tr-TR" sz="2800" dirty="0" smtClean="0"/>
              <a:t>Ağır zincir uç kısmı kıvrılır, </a:t>
            </a:r>
            <a:r>
              <a:rPr lang="tr-TR" sz="2800" b="1" dirty="0" smtClean="0"/>
              <a:t>başı</a:t>
            </a:r>
            <a:r>
              <a:rPr lang="tr-TR" sz="2800" dirty="0" smtClean="0"/>
              <a:t> yapar. Her başta 1 alkali, 1 regülatör hafif zincir var; </a:t>
            </a:r>
            <a:r>
              <a:rPr lang="tr-TR" sz="2800" dirty="0" err="1" smtClean="0"/>
              <a:t>miyozin</a:t>
            </a:r>
            <a:r>
              <a:rPr lang="tr-TR" sz="2800" dirty="0" smtClean="0"/>
              <a:t> başı stabilizasyonu ve </a:t>
            </a:r>
            <a:r>
              <a:rPr lang="tr-TR" sz="2800" dirty="0" err="1" smtClean="0"/>
              <a:t>ATPaz</a:t>
            </a:r>
            <a:r>
              <a:rPr lang="tr-TR" sz="2800" dirty="0" smtClean="0"/>
              <a:t> aktivitesi üzerinde etkileri var.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C78D956-AF21-45A0-A8C3-03FBD3766296}" type="slidenum">
              <a:rPr lang="tr-TR"/>
              <a:pPr eaLnBrk="1" hangingPunct="1"/>
              <a:t>12</a:t>
            </a:fld>
            <a:endParaRPr lang="tr-TR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Miyofibriller: Kalın filaman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dirty="0" err="1" smtClean="0"/>
              <a:t>Miyozin</a:t>
            </a:r>
            <a:r>
              <a:rPr lang="tr-TR" sz="2800" dirty="0" smtClean="0"/>
              <a:t> gövdeleri demet şeklinde toplanmış</a:t>
            </a:r>
          </a:p>
          <a:p>
            <a:pPr eaLnBrk="1" hangingPunct="1"/>
            <a:r>
              <a:rPr lang="tr-TR" sz="2800" dirty="0" smtClean="0"/>
              <a:t>Menteşe ve baş, “</a:t>
            </a:r>
            <a:r>
              <a:rPr lang="tr-TR" sz="2800" b="1" dirty="0" smtClean="0"/>
              <a:t>kol</a:t>
            </a:r>
            <a:r>
              <a:rPr lang="tr-TR" sz="2800" dirty="0" smtClean="0"/>
              <a:t>” şeklinde dışarı sarkar. </a:t>
            </a:r>
          </a:p>
          <a:p>
            <a:pPr eaLnBrk="1" hangingPunct="1"/>
            <a:r>
              <a:rPr lang="tr-TR" sz="2800" dirty="0" smtClean="0"/>
              <a:t>Kol ve baş = </a:t>
            </a:r>
            <a:r>
              <a:rPr lang="tr-TR" sz="2800" b="1" dirty="0" smtClean="0"/>
              <a:t>çapraz köprü </a:t>
            </a:r>
          </a:p>
          <a:p>
            <a:pPr eaLnBrk="1" hangingPunct="1"/>
            <a:r>
              <a:rPr lang="tr-TR" sz="2800" dirty="0" err="1" smtClean="0"/>
              <a:t>Miyozin</a:t>
            </a:r>
            <a:r>
              <a:rPr lang="tr-TR" sz="2800" dirty="0" smtClean="0"/>
              <a:t> demetleri kendi etrafında döner, çapraz köprüler </a:t>
            </a:r>
            <a:r>
              <a:rPr lang="tr-TR" sz="2800" dirty="0" err="1" smtClean="0"/>
              <a:t>iplikçiklerin</a:t>
            </a:r>
            <a:r>
              <a:rPr lang="tr-TR" sz="2800" dirty="0" smtClean="0"/>
              <a:t> etrafında her yöne uzanır. </a:t>
            </a:r>
          </a:p>
          <a:p>
            <a:pPr eaLnBrk="1" hangingPunct="1"/>
            <a:r>
              <a:rPr lang="tr-TR" sz="2800" dirty="0" smtClean="0"/>
              <a:t>Baş </a:t>
            </a:r>
            <a:r>
              <a:rPr lang="tr-TR" sz="2800" dirty="0" err="1" smtClean="0"/>
              <a:t>aktin</a:t>
            </a:r>
            <a:r>
              <a:rPr lang="tr-TR" sz="2800" dirty="0" smtClean="0"/>
              <a:t> bağlayan bir bölge ve </a:t>
            </a:r>
            <a:r>
              <a:rPr lang="tr-TR" sz="2800" dirty="0" err="1" smtClean="0"/>
              <a:t>ATP’yi</a:t>
            </a:r>
            <a:r>
              <a:rPr lang="tr-TR" sz="2800" dirty="0" smtClean="0"/>
              <a:t> hidrolize eden katalitik bir bölge içerir, baş </a:t>
            </a:r>
            <a:r>
              <a:rPr lang="tr-TR" sz="2800" dirty="0" err="1" smtClean="0"/>
              <a:t>ATPaz</a:t>
            </a:r>
            <a:r>
              <a:rPr lang="tr-TR" sz="2800" dirty="0" smtClean="0"/>
              <a:t> enzimi özelliğinde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2D85F07-85E2-424F-90D9-A35D331221DA}" type="slidenum">
              <a:rPr lang="tr-TR"/>
              <a:pPr eaLnBrk="1" hangingPunct="1"/>
              <a:t>13</a:t>
            </a:fld>
            <a:endParaRPr lang="tr-TR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Miyofibriller: İnce filaman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327650"/>
          </a:xfrm>
        </p:spPr>
        <p:txBody>
          <a:bodyPr/>
          <a:lstStyle/>
          <a:p>
            <a:pPr eaLnBrk="1" hangingPunct="1"/>
            <a:r>
              <a:rPr lang="tr-TR" altLang="tr-TR" b="1" i="1" smtClean="0"/>
              <a:t>F-Aktin,</a:t>
            </a:r>
            <a:r>
              <a:rPr lang="tr-TR" altLang="tr-TR" i="1" smtClean="0"/>
              <a:t> </a:t>
            </a:r>
            <a:r>
              <a:rPr lang="tr-TR" altLang="tr-TR" smtClean="0"/>
              <a:t>çift sarmal şeklinde, G aktin moleküllerinden oluşur. </a:t>
            </a:r>
          </a:p>
          <a:p>
            <a:pPr eaLnBrk="1" hangingPunct="1"/>
            <a:r>
              <a:rPr lang="tr-TR" altLang="tr-TR" smtClean="0"/>
              <a:t>Her G-aktine bir ADP tutunmuştur, aktif bölgeler</a:t>
            </a:r>
          </a:p>
          <a:p>
            <a:pPr eaLnBrk="1" hangingPunct="1"/>
            <a:r>
              <a:rPr lang="tr-TR" altLang="tr-TR" smtClean="0"/>
              <a:t>F aktinin bir ucu Z diskleri içine girmiştir. Boyu 1μm kadar, bir aktin iplikciğinde 300-400 G-aktin var.  </a:t>
            </a:r>
          </a:p>
          <a:p>
            <a:pPr eaLnBrk="1" hangingPunct="1"/>
            <a:endParaRPr lang="tr-TR" altLang="tr-TR" smtClean="0"/>
          </a:p>
          <a:p>
            <a:pPr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Miyofibriller: İnce filaman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b="1" i="1" smtClean="0"/>
              <a:t>Tropomiyozin</a:t>
            </a:r>
            <a:r>
              <a:rPr lang="tr-TR" altLang="tr-TR" sz="2800" i="1" smtClean="0"/>
              <a:t> </a:t>
            </a:r>
            <a:r>
              <a:rPr lang="tr-TR" altLang="tr-TR" sz="2800" smtClean="0"/>
              <a:t>iki aktin zinciri arasında çift sarmal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Aktindeki aktif bölgeleri örter. (40-60 adet tropomiyozin molekülü var)</a:t>
            </a:r>
          </a:p>
          <a:p>
            <a:pPr eaLnBrk="1" hangingPunct="1">
              <a:lnSpc>
                <a:spcPct val="80000"/>
              </a:lnSpc>
            </a:pPr>
            <a:endParaRPr lang="tr-TR" altLang="tr-TR" sz="2800" smtClean="0"/>
          </a:p>
          <a:p>
            <a:pPr eaLnBrk="1" hangingPunct="1">
              <a:lnSpc>
                <a:spcPct val="80000"/>
              </a:lnSpc>
            </a:pPr>
            <a:r>
              <a:rPr lang="tr-TR" altLang="tr-TR" b="1" i="1" smtClean="0"/>
              <a:t>Troponin,</a:t>
            </a:r>
            <a:r>
              <a:rPr lang="tr-TR" altLang="tr-TR" sz="2800" smtClean="0"/>
              <a:t> Tropomiyozin üzerinde aralıklı yerleşmiş, globuler, 3 alt birimden oluşur</a:t>
            </a:r>
            <a:r>
              <a:rPr lang="tr-TR" sz="2800" smtClean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smtClean="0"/>
              <a:t>Troponin T, tropomiyozine bağlanır.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smtClean="0"/>
              <a:t>Troponin C, Ca</a:t>
            </a:r>
            <a:r>
              <a:rPr lang="tr-TR" sz="2400" baseline="30000" smtClean="0"/>
              <a:t>2+ </a:t>
            </a:r>
            <a:r>
              <a:rPr lang="tr-TR" sz="2400" smtClean="0"/>
              <a:t>bağlar (kasılma başlaması), kalmodulin benzeri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smtClean="0"/>
              <a:t>Troponin I, aktinle bağlı. Aktin-miyozin bağlanmasını engeller</a:t>
            </a:r>
            <a:r>
              <a:rPr lang="tr-TR" altLang="tr-TR" sz="2400" smtClean="0"/>
              <a:t> </a:t>
            </a:r>
            <a:endParaRPr lang="tr-TR" sz="2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0BB7AF1-B792-4658-AD15-6CBD3CD71A3C}" type="slidenum">
              <a:rPr lang="tr-TR"/>
              <a:pPr eaLnBrk="1" hangingPunct="1"/>
              <a:t>15</a:t>
            </a:fld>
            <a:endParaRPr lang="tr-TR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762000"/>
          </a:xfrm>
        </p:spPr>
        <p:txBody>
          <a:bodyPr/>
          <a:lstStyle/>
          <a:p>
            <a:pPr eaLnBrk="1" hangingPunct="1"/>
            <a:r>
              <a:rPr lang="tr-TR" smtClean="0"/>
              <a:t>Çizgili görünüm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772400" cy="504031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altLang="tr-TR" sz="2800" dirty="0" smtClean="0"/>
              <a:t>İskelet kası, kırıcılık indeksinin farklı olması nedeni ile ışık mikroskobunda çizgili görünür.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800" dirty="0" smtClean="0"/>
              <a:t>İnce filamanlar açık I bandını oluşturur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800" dirty="0" smtClean="0"/>
              <a:t>I bandı koyu Z diski ile bölünür. 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800" dirty="0" smtClean="0"/>
              <a:t>Koyu A bandını, ince filamanlarla çevrili kalın filamanlar oluşturur. 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800" dirty="0" smtClean="0"/>
              <a:t>A bandı merkezinde açık H bandı var, sadece kalın filaman bulunur. Ortasında M çizgisi var. 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800" dirty="0" smtClean="0"/>
              <a:t>İki Z çizgisi arası </a:t>
            </a:r>
            <a:r>
              <a:rPr lang="tr-TR" altLang="tr-TR" sz="2800" dirty="0" err="1" smtClean="0"/>
              <a:t>sarkomer’dir</a:t>
            </a:r>
            <a:r>
              <a:rPr lang="tr-TR" altLang="tr-TR" sz="2800" dirty="0" smtClean="0"/>
              <a:t>. 1,5-3,5 </a:t>
            </a:r>
            <a:r>
              <a:rPr lang="tr-TR" sz="2800" dirty="0" err="1" smtClean="0"/>
              <a:t>μm</a:t>
            </a:r>
            <a:endParaRPr lang="tr-TR" altLang="tr-TR" sz="2800" dirty="0" smtClean="0"/>
          </a:p>
          <a:p>
            <a:pPr eaLnBrk="1" hangingPunct="1">
              <a:spcBef>
                <a:spcPct val="0"/>
              </a:spcBef>
            </a:pPr>
            <a:r>
              <a:rPr lang="tr-TR" altLang="tr-TR" sz="2800" dirty="0" smtClean="0"/>
              <a:t>Her bir </a:t>
            </a:r>
            <a:r>
              <a:rPr lang="tr-TR" altLang="tr-TR" sz="2800" dirty="0" err="1" smtClean="0"/>
              <a:t>miyofibril</a:t>
            </a:r>
            <a:r>
              <a:rPr lang="tr-TR" altLang="tr-TR" sz="2800" dirty="0" smtClean="0"/>
              <a:t> tekrarlayan </a:t>
            </a:r>
            <a:r>
              <a:rPr lang="tr-TR" altLang="tr-TR" sz="2800" dirty="0" err="1" smtClean="0"/>
              <a:t>sarkomerlerden</a:t>
            </a:r>
            <a:r>
              <a:rPr lang="tr-TR" altLang="tr-TR" sz="2800" dirty="0" smtClean="0"/>
              <a:t> oluşur. </a:t>
            </a: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8C78A9A-23EC-4AE6-8D14-3E94A20F11CF}" type="slidenum">
              <a:rPr lang="tr-TR"/>
              <a:pPr eaLnBrk="1" hangingPunct="1"/>
              <a:t>16</a:t>
            </a:fld>
            <a:endParaRPr lang="tr-TR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569325" cy="641350"/>
          </a:xfrm>
        </p:spPr>
        <p:txBody>
          <a:bodyPr/>
          <a:lstStyle/>
          <a:p>
            <a:pPr eaLnBrk="1" hangingPunct="1"/>
            <a:r>
              <a:rPr lang="tr-TR" altLang="tr-TR" sz="3600" smtClean="0"/>
              <a:t>Ek yapılar</a:t>
            </a:r>
            <a:endParaRPr lang="tr-TR" sz="3600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50006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800" dirty="0" smtClean="0"/>
              <a:t>Ek proteinler: </a:t>
            </a:r>
            <a:r>
              <a:rPr lang="tr-TR" sz="2800" dirty="0" err="1" smtClean="0"/>
              <a:t>kontraktil</a:t>
            </a:r>
            <a:r>
              <a:rPr lang="tr-TR" sz="2800" dirty="0" smtClean="0"/>
              <a:t> filamanların dizilişini korur, kuvvetin </a:t>
            </a:r>
            <a:r>
              <a:rPr lang="tr-TR" sz="2800" dirty="0" err="1" smtClean="0"/>
              <a:t>sarkomerden</a:t>
            </a:r>
            <a:r>
              <a:rPr lang="tr-TR" sz="2800" dirty="0" smtClean="0"/>
              <a:t> hücre iskeletine iletiminde, kasılma sırasında kas şeklinin korunmasında, kas elastikiyetinde rol alırlar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800" dirty="0" smtClean="0"/>
          </a:p>
          <a:p>
            <a:pPr eaLnBrk="1" hangingPunct="1">
              <a:spcBef>
                <a:spcPct val="0"/>
              </a:spcBef>
            </a:pPr>
            <a:r>
              <a:rPr lang="tr-TR" altLang="tr-TR" sz="2800" dirty="0" err="1" smtClean="0"/>
              <a:t>Titin</a:t>
            </a:r>
            <a:r>
              <a:rPr lang="tr-TR" altLang="tr-TR" sz="2800" dirty="0" smtClean="0"/>
              <a:t>: En büyük protein, M ve Z çizgilerini bağlar 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800" dirty="0" err="1" smtClean="0"/>
              <a:t>Nebulin</a:t>
            </a:r>
            <a:r>
              <a:rPr lang="tr-TR" altLang="tr-TR" sz="2800" dirty="0" smtClean="0"/>
              <a:t>, Z disklerinden ince filamanlara uzanır, ince filaman yapısını korur. 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800" dirty="0" smtClean="0"/>
              <a:t>Alfa </a:t>
            </a:r>
            <a:r>
              <a:rPr lang="tr-TR" altLang="tr-TR" sz="2800" dirty="0" err="1" smtClean="0"/>
              <a:t>aktinin</a:t>
            </a:r>
            <a:r>
              <a:rPr lang="tr-TR" altLang="tr-TR" sz="2800" dirty="0" smtClean="0"/>
              <a:t> ince filamanı Z diskine bağlar. </a:t>
            </a:r>
          </a:p>
          <a:p>
            <a:pPr eaLnBrk="1" hangingPunct="1">
              <a:spcBef>
                <a:spcPct val="0"/>
              </a:spcBef>
            </a:pPr>
            <a:r>
              <a:rPr lang="tr-TR" sz="2800" dirty="0" err="1" smtClean="0"/>
              <a:t>Desmin</a:t>
            </a:r>
            <a:r>
              <a:rPr lang="tr-TR" sz="2800" dirty="0" smtClean="0"/>
              <a:t> Z disklerini hücre zarına bağlar, </a:t>
            </a:r>
            <a:r>
              <a:rPr lang="tr-TR" sz="2800" dirty="0" err="1" smtClean="0"/>
              <a:t>miyofibrillerin</a:t>
            </a:r>
            <a:r>
              <a:rPr lang="tr-TR" sz="2800" dirty="0" smtClean="0"/>
              <a:t> </a:t>
            </a:r>
            <a:r>
              <a:rPr lang="tr-TR" sz="2800" dirty="0" err="1" smtClean="0"/>
              <a:t>lateral</a:t>
            </a:r>
            <a:r>
              <a:rPr lang="tr-TR" sz="2800" dirty="0" smtClean="0"/>
              <a:t> yerleşimini korur. </a:t>
            </a:r>
            <a:endParaRPr lang="tr-TR" alt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kern="1200" dirty="0">
                <a:latin typeface="Arial" charset="0"/>
              </a:rPr>
              <a:t>Optimal kas boyunda </a:t>
            </a:r>
            <a:r>
              <a:rPr lang="tr-TR" kern="1200" dirty="0" err="1">
                <a:latin typeface="Arial" charset="0"/>
              </a:rPr>
              <a:t>tetanik</a:t>
            </a:r>
            <a:r>
              <a:rPr lang="tr-TR" kern="1200" dirty="0">
                <a:latin typeface="Arial" charset="0"/>
              </a:rPr>
              <a:t> </a:t>
            </a:r>
            <a:r>
              <a:rPr lang="tr-TR" kern="1200" dirty="0" err="1">
                <a:latin typeface="Arial" charset="0"/>
              </a:rPr>
              <a:t>kontraksiyonla</a:t>
            </a:r>
            <a:r>
              <a:rPr lang="tr-TR" kern="1200" dirty="0">
                <a:latin typeface="Arial" charset="0"/>
              </a:rPr>
              <a:t> kasılan bir kas gücü ortalama 3-4 kg/cm</a:t>
            </a:r>
            <a:r>
              <a:rPr lang="tr-TR" kern="1200" baseline="30000" dirty="0">
                <a:latin typeface="Arial" charset="0"/>
              </a:rPr>
              <a:t>2</a:t>
            </a:r>
            <a:r>
              <a:rPr lang="tr-TR" kern="1200" dirty="0">
                <a:latin typeface="Arial" charset="0"/>
              </a:rPr>
              <a:t> kadardır. İnsanda bazı kaslar çok büyük, oluşan kuvvet de çok büyük olabilir. </a:t>
            </a:r>
            <a:r>
              <a:rPr lang="tr-TR" kern="1200" dirty="0" err="1">
                <a:latin typeface="Arial" charset="0"/>
              </a:rPr>
              <a:t>Kuadriseps</a:t>
            </a:r>
            <a:r>
              <a:rPr lang="tr-TR" kern="1200" dirty="0">
                <a:latin typeface="Arial" charset="0"/>
              </a:rPr>
              <a:t> kasının kesiti 100 cm</a:t>
            </a:r>
            <a:r>
              <a:rPr lang="tr-TR" kern="1200" baseline="30000" dirty="0">
                <a:latin typeface="Arial" charset="0"/>
              </a:rPr>
              <a:t>2</a:t>
            </a:r>
            <a:r>
              <a:rPr lang="tr-TR" kern="1200" dirty="0">
                <a:latin typeface="Arial" charset="0"/>
              </a:rPr>
              <a:t> kadar olabilir, bu da </a:t>
            </a:r>
            <a:r>
              <a:rPr lang="tr-TR" kern="1200" dirty="0" err="1">
                <a:latin typeface="Arial" charset="0"/>
              </a:rPr>
              <a:t>max</a:t>
            </a:r>
            <a:r>
              <a:rPr lang="tr-TR" kern="1200" dirty="0">
                <a:latin typeface="Arial" charset="0"/>
              </a:rPr>
              <a:t> kasılma sırasında </a:t>
            </a:r>
            <a:r>
              <a:rPr lang="tr-TR" kern="1200" dirty="0" err="1">
                <a:latin typeface="Arial" charset="0"/>
              </a:rPr>
              <a:t>patellaya</a:t>
            </a:r>
            <a:r>
              <a:rPr lang="tr-TR" kern="1200" dirty="0">
                <a:latin typeface="Arial" charset="0"/>
              </a:rPr>
              <a:t> 300-400 kg yük anlamına gelir, </a:t>
            </a:r>
            <a:r>
              <a:rPr lang="tr-TR" kern="1200" dirty="0" err="1">
                <a:latin typeface="Arial" charset="0"/>
              </a:rPr>
              <a:t>tendon</a:t>
            </a:r>
            <a:r>
              <a:rPr lang="tr-TR" kern="1200" dirty="0">
                <a:latin typeface="Arial" charset="0"/>
              </a:rPr>
              <a:t> kopabilir </a:t>
            </a:r>
            <a:endParaRPr lang="tr-TR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A4B-3E3E-4CB5-B2ED-4AEC3FEC8234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668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83665AC-F749-47A1-BD51-5038CFD91E49}" type="slidenum">
              <a:rPr lang="tr-TR"/>
              <a:pPr eaLnBrk="1" hangingPunct="1"/>
              <a:t>18</a:t>
            </a:fld>
            <a:endParaRPr lang="tr-TR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tr-TR" i="1" smtClean="0"/>
              <a:t>Distrofin-glikoprotein kompleksi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516563"/>
          </a:xfrm>
        </p:spPr>
        <p:txBody>
          <a:bodyPr/>
          <a:lstStyle/>
          <a:p>
            <a:pPr eaLnBrk="1" hangingPunct="1"/>
            <a:r>
              <a:rPr lang="tr-TR" sz="2400" dirty="0" smtClean="0"/>
              <a:t>Kasılmada kuvvetin bir kısmı </a:t>
            </a:r>
            <a:r>
              <a:rPr lang="tr-TR" sz="2400" dirty="0" err="1" smtClean="0"/>
              <a:t>lateral</a:t>
            </a:r>
            <a:r>
              <a:rPr lang="tr-TR" sz="2400" dirty="0" smtClean="0"/>
              <a:t> olarak ince </a:t>
            </a:r>
            <a:r>
              <a:rPr lang="tr-TR" sz="2400" dirty="0" err="1" smtClean="0"/>
              <a:t>flamanlardan</a:t>
            </a:r>
            <a:r>
              <a:rPr lang="tr-TR" sz="2400" dirty="0" smtClean="0"/>
              <a:t> kas lifini çevreleyen hücre dışı yapılara yayılır. </a:t>
            </a:r>
          </a:p>
          <a:p>
            <a:pPr eaLnBrk="1" hangingPunct="1"/>
            <a:r>
              <a:rPr lang="tr-TR" sz="2400" dirty="0" err="1" smtClean="0"/>
              <a:t>Lateral</a:t>
            </a:r>
            <a:r>
              <a:rPr lang="tr-TR" sz="2400" dirty="0" smtClean="0"/>
              <a:t> yayılmada rol alan proteinlere </a:t>
            </a:r>
            <a:r>
              <a:rPr lang="tr-TR" sz="2400" dirty="0" err="1" smtClean="0"/>
              <a:t>kostamer</a:t>
            </a:r>
            <a:r>
              <a:rPr lang="tr-TR" sz="2400" dirty="0" smtClean="0"/>
              <a:t> denir. </a:t>
            </a:r>
            <a:r>
              <a:rPr lang="tr-TR" sz="2400" dirty="0" err="1" smtClean="0"/>
              <a:t>Distrofin-glikoprotein</a:t>
            </a:r>
            <a:r>
              <a:rPr lang="tr-TR" sz="2400" dirty="0" smtClean="0"/>
              <a:t> kompleksi ve </a:t>
            </a:r>
            <a:r>
              <a:rPr lang="tr-TR" sz="2400" dirty="0" err="1" smtClean="0"/>
              <a:t>vinkulin</a:t>
            </a:r>
            <a:r>
              <a:rPr lang="tr-TR" sz="2400" dirty="0" smtClean="0"/>
              <a:t> oluşturur.</a:t>
            </a:r>
            <a:endParaRPr lang="tr-TR" sz="2400" i="1" dirty="0" smtClean="0"/>
          </a:p>
          <a:p>
            <a:pPr eaLnBrk="1" hangingPunct="1"/>
            <a:r>
              <a:rPr lang="tr-TR" sz="2400" dirty="0" err="1" smtClean="0"/>
              <a:t>Distrofin-glikoprotein</a:t>
            </a:r>
            <a:r>
              <a:rPr lang="tr-TR" sz="2400" dirty="0" smtClean="0"/>
              <a:t> kompleksi, hücre iskeleti proteinlerini </a:t>
            </a:r>
            <a:r>
              <a:rPr lang="tr-TR" sz="2400" dirty="0" err="1" smtClean="0"/>
              <a:t>membran</a:t>
            </a:r>
            <a:r>
              <a:rPr lang="tr-TR" sz="2400" dirty="0" smtClean="0"/>
              <a:t> </a:t>
            </a:r>
            <a:r>
              <a:rPr lang="tr-TR" sz="2400" dirty="0" err="1" smtClean="0"/>
              <a:t>glikoproteinlerine</a:t>
            </a:r>
            <a:r>
              <a:rPr lang="tr-TR" sz="2400" dirty="0" smtClean="0"/>
              <a:t> bağlar. </a:t>
            </a:r>
          </a:p>
          <a:p>
            <a:pPr eaLnBrk="1" hangingPunct="1"/>
            <a:r>
              <a:rPr lang="tr-TR" sz="2400" dirty="0" err="1" smtClean="0"/>
              <a:t>Fibrilleri</a:t>
            </a:r>
            <a:r>
              <a:rPr lang="tr-TR" sz="2400" dirty="0" smtClean="0"/>
              <a:t> </a:t>
            </a:r>
            <a:r>
              <a:rPr lang="tr-TR" sz="2400" dirty="0" err="1" smtClean="0"/>
              <a:t>ekstraselüler</a:t>
            </a:r>
            <a:r>
              <a:rPr lang="tr-TR" sz="2400" dirty="0" smtClean="0"/>
              <a:t> çevreye de bağlayarak kasa yapısal destek ve gerim sağlar. </a:t>
            </a:r>
          </a:p>
          <a:p>
            <a:pPr eaLnBrk="1" hangingPunct="1"/>
            <a:r>
              <a:rPr lang="tr-TR" sz="2400" dirty="0" err="1" smtClean="0"/>
              <a:t>Konjenital</a:t>
            </a:r>
            <a:r>
              <a:rPr lang="tr-TR" sz="2400" dirty="0" smtClean="0"/>
              <a:t> </a:t>
            </a:r>
            <a:r>
              <a:rPr lang="tr-TR" sz="2400" dirty="0" err="1" smtClean="0"/>
              <a:t>defektleri</a:t>
            </a:r>
            <a:r>
              <a:rPr lang="tr-TR" sz="2400" dirty="0" smtClean="0"/>
              <a:t> kas </a:t>
            </a:r>
            <a:r>
              <a:rPr lang="tr-TR" sz="2400" dirty="0" err="1" smtClean="0"/>
              <a:t>distrofilerine</a:t>
            </a:r>
            <a:r>
              <a:rPr lang="tr-TR" sz="2400" dirty="0" smtClean="0"/>
              <a:t> yol açar. (</a:t>
            </a:r>
            <a:r>
              <a:rPr lang="tr-TR" sz="2400" dirty="0" err="1" smtClean="0"/>
              <a:t>duchenne</a:t>
            </a:r>
            <a:r>
              <a:rPr lang="tr-TR" sz="2400" dirty="0" smtClean="0"/>
              <a:t> </a:t>
            </a:r>
            <a:r>
              <a:rPr lang="tr-TR" sz="2400" dirty="0" err="1" smtClean="0"/>
              <a:t>muskuler</a:t>
            </a:r>
            <a:r>
              <a:rPr lang="tr-TR" sz="2400" dirty="0" smtClean="0"/>
              <a:t> </a:t>
            </a:r>
            <a:r>
              <a:rPr lang="tr-TR" sz="2400" dirty="0" err="1" smtClean="0"/>
              <a:t>distrofi</a:t>
            </a:r>
            <a:r>
              <a:rPr lang="tr-TR" sz="2400" dirty="0" smtClean="0"/>
              <a:t>: </a:t>
            </a:r>
            <a:r>
              <a:rPr lang="tr-TR" sz="2400" dirty="0">
                <a:latin typeface="Arial" panose="020B0604020202020204" pitchFamily="34" charset="0"/>
              </a:rPr>
              <a:t>X </a:t>
            </a:r>
            <a:r>
              <a:rPr lang="tr-TR" sz="2400" dirty="0" err="1">
                <a:latin typeface="Arial" panose="020B0604020202020204" pitchFamily="34" charset="0"/>
              </a:rPr>
              <a:t>defektli</a:t>
            </a:r>
            <a:r>
              <a:rPr lang="tr-TR" sz="2400" dirty="0">
                <a:latin typeface="Arial" panose="020B0604020202020204" pitchFamily="34" charset="0"/>
              </a:rPr>
              <a:t>, erkeklerde, kas hücresi kolayca parçalanır.</a:t>
            </a:r>
            <a:r>
              <a:rPr lang="tr-TR" sz="2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ED5AA01-E552-49D6-9DCC-80B42D55C376}" type="slidenum">
              <a:rPr lang="tr-TR"/>
              <a:pPr eaLnBrk="1" hangingPunct="1"/>
              <a:t>19</a:t>
            </a:fld>
            <a:endParaRPr lang="tr-TR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Kas kontraksiyon mekanizması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Dinlenim durumunda: </a:t>
            </a:r>
          </a:p>
          <a:p>
            <a:pPr eaLnBrk="1" hangingPunct="1"/>
            <a:r>
              <a:rPr lang="tr-TR" smtClean="0"/>
              <a:t>Troponin I, aktine sıkıca bağlı</a:t>
            </a:r>
          </a:p>
          <a:p>
            <a:pPr eaLnBrk="1" hangingPunct="1"/>
            <a:r>
              <a:rPr lang="tr-TR" smtClean="0"/>
              <a:t>Tropomiyozin aktindeki aktif bölgeleri örtmüş</a:t>
            </a:r>
          </a:p>
          <a:p>
            <a:pPr eaLnBrk="1" hangingPunct="1"/>
            <a:r>
              <a:rPr lang="tr-TR" smtClean="0"/>
              <a:t>Miyozin başına ADP bağlı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C560AB6-288A-4B29-9373-94AE822673BB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3075" name="Unvan 1"/>
          <p:cNvSpPr>
            <a:spLocks noGrp="1"/>
          </p:cNvSpPr>
          <p:nvPr>
            <p:ph type="title" idx="4294967295"/>
          </p:nvPr>
        </p:nvSpPr>
        <p:spPr>
          <a:xfrm>
            <a:off x="457200" y="539750"/>
            <a:ext cx="8229600" cy="612775"/>
          </a:xfrm>
        </p:spPr>
        <p:txBody>
          <a:bodyPr>
            <a:spAutoFit/>
          </a:bodyPr>
          <a:lstStyle/>
          <a:p>
            <a:pPr eaLnBrk="1" hangingPunct="1"/>
            <a:r>
              <a:rPr lang="tr-TR" altLang="tr-TR" smtClean="0"/>
              <a:t>Kas Hücreleri</a:t>
            </a:r>
          </a:p>
        </p:txBody>
      </p:sp>
      <p:sp>
        <p:nvSpPr>
          <p:cNvPr id="3076" name="İçerik Yer Tutucus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Kimyasal enerjiyi mekanik enerjiye dönüştürürler.</a:t>
            </a:r>
          </a:p>
          <a:p>
            <a:pPr eaLnBrk="1" hangingPunct="1"/>
            <a:r>
              <a:rPr lang="tr-TR" altLang="tr-TR" smtClean="0"/>
              <a:t>Kuvvet ve hareket oluştururlar. </a:t>
            </a:r>
          </a:p>
          <a:p>
            <a:pPr eaLnBrk="1" hangingPunct="1"/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7B249A4-B1BB-40B9-9A25-94E30A5A3068}" type="slidenum">
              <a:rPr lang="tr-TR"/>
              <a:pPr eaLnBrk="1" hangingPunct="1"/>
              <a:t>20</a:t>
            </a:fld>
            <a:endParaRPr lang="tr-TR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tr-TR" sz="4000" smtClean="0"/>
              <a:t>Kas kontraksiyonu moleküler mekanizması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96975"/>
            <a:ext cx="8964612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Kas uyarılınca zarda aksiyon potansiyeli oluşur-yayılır.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Sitoplazmada Ca</a:t>
            </a:r>
            <a:r>
              <a:rPr lang="tr-TR" baseline="30000" smtClean="0"/>
              <a:t>2+</a:t>
            </a:r>
            <a:r>
              <a:rPr lang="tr-TR" smtClean="0"/>
              <a:t> artar, Troponin C’ye bağlanır.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Troponin I-aktin bağlantısı zayıflar.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Tropomiyozin hareket eder, aktin aktif bölgeleri açılır.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Çapraz köprüler aktive olur, miyozin başı-Aktin bağlanır.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2AD7FDA-9E47-474D-8E99-0252996D1B5D}" type="slidenum">
              <a:rPr lang="tr-TR"/>
              <a:pPr eaLnBrk="1" hangingPunct="1"/>
              <a:t>21</a:t>
            </a:fld>
            <a:endParaRPr lang="tr-T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686800" cy="63373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smtClean="0"/>
              <a:t>Önceki siklus sonu: Miyozin başı aktine bağlı, ADP ayrılmış. Miyozin başı ile filamanlar arası açı 45 derece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smtClean="0"/>
              <a:t>1- </a:t>
            </a:r>
            <a:r>
              <a:rPr lang="tr-TR" sz="2800" b="1" u="sng" smtClean="0"/>
              <a:t>ATP bağlanması</a:t>
            </a:r>
            <a:r>
              <a:rPr lang="tr-TR" sz="2800" smtClean="0"/>
              <a:t>: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Miyozine bağlanır, miyozinin aktine afinitesi azalır, </a:t>
            </a:r>
            <a:r>
              <a:rPr lang="tr-TR" sz="2800" u="sng" smtClean="0"/>
              <a:t>aktinden ayrılır,</a:t>
            </a:r>
            <a:r>
              <a:rPr lang="tr-TR" sz="2800" smtClean="0"/>
              <a:t> (Tüm ç.k böyleyse kas gevşektir)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smtClean="0"/>
              <a:t>2- </a:t>
            </a:r>
            <a:r>
              <a:rPr lang="tr-TR" sz="2800" b="1" u="sng" smtClean="0"/>
              <a:t>ATP hidrolizi</a:t>
            </a:r>
            <a:r>
              <a:rPr lang="tr-TR" sz="2800" smtClean="0"/>
              <a:t>: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Miyozin başı ATPaz özelliğinde, (ADP-Pi </a:t>
            </a:r>
            <a:r>
              <a:rPr lang="tr-TR" sz="2800" smtClean="0">
                <a:sym typeface="Wingdings" panose="05000000000000000000" pitchFamily="2" charset="2"/>
              </a:rPr>
              <a:t></a:t>
            </a:r>
            <a:r>
              <a:rPr lang="tr-TR" sz="2800" smtClean="0"/>
              <a:t> ADP+Pi), ADP ve Pi başa bağlı kalır, enerji depolanmıştır. M</a:t>
            </a:r>
            <a:r>
              <a:rPr lang="tr-TR" sz="2800" u="sng" smtClean="0"/>
              <a:t>iyozin başı</a:t>
            </a:r>
            <a:r>
              <a:rPr lang="tr-TR" sz="2800" smtClean="0"/>
              <a:t> </a:t>
            </a:r>
            <a:r>
              <a:rPr lang="tr-TR" sz="2800" u="sng" smtClean="0"/>
              <a:t>döner</a:t>
            </a:r>
            <a:r>
              <a:rPr lang="tr-TR" sz="2800" smtClean="0"/>
              <a:t>, baş ile filamanlar arasındaki açı 90 derece, aktine bağlanmamış. (Tüm çapraz köprüler böyleyse kas gevşektir)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4F73BBB-19E6-467F-A0DF-A71AD5D32FA6}" type="slidenum">
              <a:rPr lang="tr-TR"/>
              <a:pPr eaLnBrk="1" hangingPunct="1"/>
              <a:t>22</a:t>
            </a:fld>
            <a:endParaRPr lang="tr-T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4087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3- </a:t>
            </a:r>
            <a:r>
              <a:rPr lang="tr-TR" sz="2800" b="1" u="sng" dirty="0" smtClean="0"/>
              <a:t>Çapraz köprü </a:t>
            </a:r>
            <a:r>
              <a:rPr lang="tr-TR" sz="2800" b="1" u="sng" dirty="0" err="1" smtClean="0"/>
              <a:t>akt</a:t>
            </a:r>
            <a:r>
              <a:rPr lang="tr-TR" sz="2800" b="1" u="sng" dirty="0" smtClean="0"/>
              <a:t>.</a:t>
            </a:r>
            <a:r>
              <a:rPr lang="tr-TR" sz="2800" u="sng" dirty="0" smtClean="0"/>
              <a:t>:</a:t>
            </a:r>
            <a:r>
              <a:rPr lang="tr-TR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Ca</a:t>
            </a:r>
            <a:r>
              <a:rPr lang="tr-TR" sz="2800" b="1" baseline="30000" dirty="0" smtClean="0"/>
              <a:t>2+</a:t>
            </a:r>
            <a:r>
              <a:rPr lang="tr-TR" sz="2800" dirty="0" smtClean="0"/>
              <a:t> varsa </a:t>
            </a:r>
            <a:r>
              <a:rPr lang="tr-TR" sz="2800" dirty="0" err="1" smtClean="0"/>
              <a:t>aktin</a:t>
            </a:r>
            <a:r>
              <a:rPr lang="tr-TR" sz="2800" dirty="0" smtClean="0"/>
              <a:t> aktif bölgeleri açık, dik açılı </a:t>
            </a:r>
            <a:r>
              <a:rPr lang="tr-TR" sz="2800" dirty="0" err="1" smtClean="0"/>
              <a:t>miyozin</a:t>
            </a:r>
            <a:r>
              <a:rPr lang="tr-TR" sz="2800" dirty="0" smtClean="0"/>
              <a:t> başı </a:t>
            </a:r>
            <a:r>
              <a:rPr lang="tr-TR" sz="2800" dirty="0" err="1" smtClean="0"/>
              <a:t>aktine</a:t>
            </a:r>
            <a:r>
              <a:rPr lang="tr-TR" sz="2800" dirty="0" smtClean="0"/>
              <a:t> bağlanır. </a:t>
            </a:r>
            <a:r>
              <a:rPr lang="tr-TR" sz="2400" dirty="0" smtClean="0"/>
              <a:t>(</a:t>
            </a:r>
            <a:r>
              <a:rPr lang="tr-TR" sz="2400" dirty="0" err="1" smtClean="0"/>
              <a:t>Miyozin</a:t>
            </a:r>
            <a:r>
              <a:rPr lang="tr-TR" sz="2400" dirty="0" smtClean="0"/>
              <a:t>-ADP-Pi kompleksinin </a:t>
            </a:r>
            <a:r>
              <a:rPr lang="tr-TR" sz="2400" dirty="0" err="1" smtClean="0"/>
              <a:t>aktine</a:t>
            </a:r>
            <a:r>
              <a:rPr lang="tr-TR" sz="2400" dirty="0" smtClean="0"/>
              <a:t> bağlanma </a:t>
            </a:r>
            <a:r>
              <a:rPr lang="tr-TR" sz="2400" dirty="0" err="1" smtClean="0"/>
              <a:t>afinitesi</a:t>
            </a:r>
            <a:r>
              <a:rPr lang="tr-TR" sz="2400" dirty="0" smtClean="0"/>
              <a:t> yüksek)</a:t>
            </a:r>
            <a:r>
              <a:rPr lang="tr-TR" sz="28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4- </a:t>
            </a:r>
            <a:r>
              <a:rPr lang="tr-TR" sz="2800" b="1" u="sng" dirty="0" err="1" smtClean="0"/>
              <a:t>Miyozinden</a:t>
            </a:r>
            <a:r>
              <a:rPr lang="tr-TR" sz="2800" b="1" u="sng" dirty="0" smtClean="0"/>
              <a:t> Pi </a:t>
            </a:r>
            <a:r>
              <a:rPr lang="tr-TR" sz="2800" b="1" u="sng" dirty="0" err="1" smtClean="0"/>
              <a:t>serbestlenmesi</a:t>
            </a:r>
            <a:r>
              <a:rPr lang="tr-TR" sz="2800" dirty="0" smtClean="0"/>
              <a:t>: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Kuvvet vurumu (</a:t>
            </a:r>
            <a:r>
              <a:rPr lang="tr-TR" sz="2800" dirty="0" err="1" smtClean="0"/>
              <a:t>Miyozin</a:t>
            </a:r>
            <a:r>
              <a:rPr lang="tr-TR" sz="2800" dirty="0" smtClean="0"/>
              <a:t> başı menteşe üzerinde şekil değiştirir, baş- filamanlar arası açı 45 derece olur), 2pN kuvvet oluşur, </a:t>
            </a:r>
            <a:r>
              <a:rPr lang="tr-TR" sz="2800" dirty="0" err="1" smtClean="0"/>
              <a:t>aktin</a:t>
            </a:r>
            <a:r>
              <a:rPr lang="tr-TR" sz="2800" dirty="0" smtClean="0"/>
              <a:t> 11 </a:t>
            </a:r>
            <a:r>
              <a:rPr lang="tr-TR" sz="2800" dirty="0" err="1" smtClean="0"/>
              <a:t>nm</a:t>
            </a:r>
            <a:r>
              <a:rPr lang="tr-TR" sz="2800" dirty="0" smtClean="0"/>
              <a:t> hareket eder. </a:t>
            </a:r>
            <a:r>
              <a:rPr lang="tr-TR" sz="2400" dirty="0" smtClean="0"/>
              <a:t>(Gerekli enerji, ATP hidrolizi sırasında depolanmıştı)</a:t>
            </a:r>
            <a:r>
              <a:rPr lang="tr-TR" sz="2800" dirty="0" smtClean="0"/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5- </a:t>
            </a:r>
            <a:r>
              <a:rPr lang="tr-TR" sz="2800" b="1" u="sng" dirty="0" smtClean="0"/>
              <a:t>ADP </a:t>
            </a:r>
            <a:r>
              <a:rPr lang="tr-TR" sz="2800" b="1" u="sng" dirty="0" err="1" smtClean="0"/>
              <a:t>serbestlenmesi</a:t>
            </a:r>
            <a:r>
              <a:rPr lang="tr-TR" sz="2800" b="1" u="sng" dirty="0" smtClean="0"/>
              <a:t>:</a:t>
            </a:r>
            <a:r>
              <a:rPr lang="tr-TR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Başın hareketi ile ADP </a:t>
            </a:r>
            <a:r>
              <a:rPr lang="tr-TR" sz="2800" dirty="0" err="1" smtClean="0"/>
              <a:t>serbestlenir</a:t>
            </a:r>
            <a:r>
              <a:rPr lang="tr-TR" sz="2800" dirty="0" smtClean="0"/>
              <a:t>. </a:t>
            </a:r>
            <a:r>
              <a:rPr lang="tr-TR" sz="2800" dirty="0" err="1" smtClean="0"/>
              <a:t>ADPsiz</a:t>
            </a:r>
            <a:r>
              <a:rPr lang="tr-TR" sz="2800" dirty="0" smtClean="0"/>
              <a:t> </a:t>
            </a:r>
            <a:r>
              <a:rPr lang="tr-TR" sz="2800" dirty="0" err="1" smtClean="0"/>
              <a:t>miyozin</a:t>
            </a:r>
            <a:r>
              <a:rPr lang="tr-TR" sz="2800" dirty="0" smtClean="0"/>
              <a:t> kompleksi, diğer bir ATP molekülü bağlanana kadar </a:t>
            </a:r>
            <a:r>
              <a:rPr lang="tr-TR" sz="2800" dirty="0" err="1" smtClean="0"/>
              <a:t>aktine</a:t>
            </a:r>
            <a:r>
              <a:rPr lang="tr-TR" sz="2800" dirty="0" smtClean="0"/>
              <a:t> bağlı kalır</a:t>
            </a:r>
            <a:r>
              <a:rPr lang="tr-TR" sz="2800" dirty="0"/>
              <a:t>. (</a:t>
            </a:r>
            <a:r>
              <a:rPr lang="tr-TR" sz="2800" dirty="0" err="1"/>
              <a:t>rigor</a:t>
            </a:r>
            <a:r>
              <a:rPr lang="tr-TR" sz="2800" dirty="0"/>
              <a:t> </a:t>
            </a:r>
            <a:r>
              <a:rPr lang="tr-TR" sz="2800" dirty="0" err="1"/>
              <a:t>mortis</a:t>
            </a:r>
            <a:r>
              <a:rPr lang="tr-TR" sz="28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EFBCB40-5810-42BC-9CB9-4CB2F7BE4951}" type="slidenum">
              <a:rPr lang="tr-TR"/>
              <a:pPr eaLnBrk="1" hangingPunct="1"/>
              <a:t>23</a:t>
            </a:fld>
            <a:endParaRPr lang="tr-T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eaLnBrk="1" hangingPunct="1"/>
            <a:r>
              <a:rPr lang="tr-TR" smtClean="0"/>
              <a:t>Ortamda Ca</a:t>
            </a:r>
            <a:r>
              <a:rPr lang="tr-TR" b="1" baseline="30000" smtClean="0"/>
              <a:t>2+</a:t>
            </a:r>
            <a:r>
              <a:rPr lang="tr-TR" smtClean="0"/>
              <a:t> ve ATP varsa miyozin yeni bir aktif bölgeye bağlanır, çapraz köprü döngüsü sürer. </a:t>
            </a:r>
          </a:p>
          <a:p>
            <a:pPr eaLnBrk="1" hangingPunct="1"/>
            <a:r>
              <a:rPr lang="tr-TR" smtClean="0"/>
              <a:t>Aktin Z diskini miyozine kadar çekene dek, yani daha fazla çekim olamayacağı duruma gelene dek olay tekrarlayabilir. </a:t>
            </a:r>
          </a:p>
          <a:p>
            <a:pPr eaLnBrk="1" hangingPunct="1"/>
            <a:r>
              <a:rPr lang="tr-TR" smtClean="0"/>
              <a:t>Bu olaya “dişli çark teorisi” (boyunca yürüme teorisi) denir.</a:t>
            </a:r>
          </a:p>
          <a:p>
            <a:pPr eaLnBrk="1" hangingPunct="1"/>
            <a:r>
              <a:rPr lang="tr-TR" smtClean="0"/>
              <a:t>Hızlı kontraksiyonda saniyede 5 kez kadar miyozin başı siklusu tekrarlar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B9DC8DD-10A7-47FB-BD61-807A0AAD7E2A}" type="slidenum">
              <a:rPr lang="tr-TR"/>
              <a:pPr eaLnBrk="1" hangingPunct="1"/>
              <a:t>24</a:t>
            </a:fld>
            <a:endParaRPr lang="tr-TR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5111750"/>
          </a:xfrm>
        </p:spPr>
        <p:txBody>
          <a:bodyPr/>
          <a:lstStyle/>
          <a:p>
            <a:pPr eaLnBrk="1" hangingPunct="1"/>
            <a:r>
              <a:rPr lang="tr-TR" smtClean="0"/>
              <a:t>Miyozin başının hareketi sonucu miyozine bağlı aktin miyozin boyunca hareket eder</a:t>
            </a:r>
          </a:p>
          <a:p>
            <a:pPr eaLnBrk="1" hangingPunct="1"/>
            <a:r>
              <a:rPr lang="tr-TR" smtClean="0"/>
              <a:t>Aktin sarkomerin merkezine doğru çekilir. A bandı sabit kalır, I bandı ve sarkomer boyu kısalır. 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CC74F61-0B12-406E-8AC7-A5680942B804}" type="slidenum">
              <a:rPr lang="tr-TR"/>
              <a:pPr eaLnBrk="1" hangingPunct="1"/>
              <a:t>25</a:t>
            </a:fld>
            <a:endParaRPr lang="tr-TR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Kasılma sırasında sarkomer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İnce filamanlar kalın filamanların üzerinde kayar. </a:t>
            </a:r>
          </a:p>
          <a:p>
            <a:pPr eaLnBrk="1" hangingPunct="1"/>
            <a:r>
              <a:rPr lang="tr-TR" smtClean="0"/>
              <a:t>Filamanların boyu değişmez, üst üste gelişleri artar. </a:t>
            </a:r>
          </a:p>
          <a:p>
            <a:pPr eaLnBrk="1" hangingPunct="1"/>
            <a:r>
              <a:rPr lang="tr-TR" smtClean="0"/>
              <a:t>A bandı genişliği sabit kalır, Z çizgileri birbirine yaklaşır, H bandı kaybolur.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5 Slayt Numarası Yer Tutucusu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8C7024A-F8E0-41D1-930F-BC76A843C1B3}" type="slidenum">
              <a:rPr lang="tr-TR" sz="1400"/>
              <a:pPr algn="r" eaLnBrk="1" hangingPunct="1"/>
              <a:t>26</a:t>
            </a:fld>
            <a:endParaRPr lang="tr-TR" sz="1400"/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333375"/>
            <a:ext cx="8642350" cy="792163"/>
          </a:xfrm>
        </p:spPr>
        <p:txBody>
          <a:bodyPr/>
          <a:lstStyle/>
          <a:p>
            <a:pPr eaLnBrk="1" hangingPunct="1"/>
            <a:r>
              <a:rPr lang="tr-TR" b="1" smtClean="0"/>
              <a:t>Uyarılma-Kasılma Eşleşmesi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496300" cy="55165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3400" b="1" smtClean="0"/>
              <a:t>SARKOTUBULER SİSTEM</a:t>
            </a:r>
          </a:p>
          <a:p>
            <a:pPr eaLnBrk="1" hangingPunct="1"/>
            <a:r>
              <a:rPr lang="tr-TR" smtClean="0"/>
              <a:t>Sarkoplazmik retikulum: ER, </a:t>
            </a:r>
            <a:r>
              <a:rPr lang="tr-TR" altLang="tr-TR" smtClean="0"/>
              <a:t>iki kısımdan oluşur: Longitüdinal tübüller ve her iki uçta terminal sisternalar (lateral keseler). Lateral keseler Ca</a:t>
            </a:r>
            <a:r>
              <a:rPr lang="tr-TR" altLang="tr-TR" baseline="32000" smtClean="0"/>
              <a:t>2+</a:t>
            </a:r>
            <a:r>
              <a:rPr lang="tr-TR" altLang="tr-TR" smtClean="0"/>
              <a:t> deposu, T tübüllerine bitişik</a:t>
            </a:r>
          </a:p>
          <a:p>
            <a:pPr eaLnBrk="1" hangingPunct="1"/>
            <a:r>
              <a:rPr lang="tr-TR" altLang="tr-TR" smtClean="0"/>
              <a:t>Transvers tüpler (T tübülleri): Sarkolemma, A-I bandı bileşiminde miyofibrillerin aralarına uzanır, AP yayılmasını sağlar</a:t>
            </a:r>
          </a:p>
          <a:p>
            <a:pPr eaLnBrk="1" hangingPunct="1"/>
            <a:r>
              <a:rPr lang="tr-TR" altLang="tr-TR" smtClean="0"/>
              <a:t>T tübül ve komşu iki lateral kese: Triad </a:t>
            </a: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27F2036-800F-4170-A8C3-D0BDACB8DB48}" type="slidenum">
              <a:rPr lang="tr-TR"/>
              <a:pPr eaLnBrk="1" hangingPunct="1"/>
              <a:t>27</a:t>
            </a:fld>
            <a:endParaRPr lang="tr-TR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tr-TR" smtClean="0"/>
              <a:t>Uyarılma-Kasılma Eşleşmesi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8244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25000"/>
              </a:spcAft>
            </a:pPr>
            <a:r>
              <a:rPr lang="tr-TR" smtClean="0"/>
              <a:t>Sarkolemmada depolarizasyon </a:t>
            </a:r>
            <a:r>
              <a:rPr lang="tr-TR" smtClean="0">
                <a:sym typeface="Wingdings" panose="05000000000000000000" pitchFamily="2" charset="2"/>
              </a:rPr>
              <a:t> kasta </a:t>
            </a:r>
            <a:r>
              <a:rPr lang="tr-TR" smtClean="0"/>
              <a:t>kontraksiyon  </a:t>
            </a:r>
          </a:p>
          <a:p>
            <a:pPr eaLnBrk="1" hangingPunct="1">
              <a:lnSpc>
                <a:spcPct val="80000"/>
              </a:lnSpc>
              <a:spcAft>
                <a:spcPct val="25000"/>
              </a:spcAft>
            </a:pPr>
            <a:r>
              <a:rPr lang="tr-TR" smtClean="0"/>
              <a:t>AP zara ve T–tüplerine yayılır. </a:t>
            </a:r>
          </a:p>
          <a:p>
            <a:pPr eaLnBrk="1" hangingPunct="1">
              <a:lnSpc>
                <a:spcPct val="80000"/>
              </a:lnSpc>
              <a:spcAft>
                <a:spcPct val="25000"/>
              </a:spcAft>
            </a:pPr>
            <a:r>
              <a:rPr lang="tr-TR" smtClean="0"/>
              <a:t>T-tüpleri depolarize olur. Tübüllere komşu terminal sisternalardan Ca</a:t>
            </a:r>
            <a:r>
              <a:rPr lang="tr-TR" baseline="30000" smtClean="0"/>
              <a:t>+2</a:t>
            </a:r>
            <a:r>
              <a:rPr lang="tr-TR" smtClean="0"/>
              <a:t> sitoplazmaya salgılanır. </a:t>
            </a:r>
          </a:p>
          <a:p>
            <a:pPr eaLnBrk="1" hangingPunct="1">
              <a:lnSpc>
                <a:spcPct val="80000"/>
              </a:lnSpc>
              <a:spcAft>
                <a:spcPct val="25000"/>
              </a:spcAft>
            </a:pPr>
            <a:r>
              <a:rPr lang="tr-TR" smtClean="0"/>
              <a:t>Bu, T tüp zarındaki dihidropiridin res. ve SR zarındaki riyanodin res. ile olur.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5F5A22-94CE-4D29-AA8C-568A70C5EB42}" type="slidenum">
              <a:rPr lang="tr-TR"/>
              <a:pPr eaLnBrk="1" hangingPunct="1"/>
              <a:t>28</a:t>
            </a:fld>
            <a:endParaRPr lang="tr-T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048375"/>
          </a:xfrm>
        </p:spPr>
        <p:txBody>
          <a:bodyPr/>
          <a:lstStyle/>
          <a:p>
            <a:pPr eaLnBrk="1" hangingPunct="1"/>
            <a:r>
              <a:rPr lang="tr-TR" smtClean="0"/>
              <a:t>Dihidropiridin res: T tübül zarında, L tip Ca kanalı, voltaj sensörü</a:t>
            </a:r>
          </a:p>
          <a:p>
            <a:pPr eaLnBrk="1" hangingPunct="1"/>
            <a:r>
              <a:rPr lang="tr-TR" smtClean="0"/>
              <a:t>Dörderli diziler halinde, tetrad denir. </a:t>
            </a:r>
          </a:p>
          <a:p>
            <a:pPr eaLnBrk="1" hangingPunct="1"/>
            <a:r>
              <a:rPr lang="tr-TR" smtClean="0"/>
              <a:t>T tübül depolarizasyonu ile DHP’de yapısal değişiklik olur, Ca iletkenliği artar</a:t>
            </a:r>
          </a:p>
          <a:p>
            <a:pPr eaLnBrk="1" hangingPunct="1"/>
            <a:r>
              <a:rPr lang="tr-TR" smtClean="0"/>
              <a:t>Tetrada komşu SR zarındaki riyanodin reseptöründe yapısal değişiklik olur (iki reseptör arasında mekanik bağlantı var)</a:t>
            </a:r>
          </a:p>
          <a:p>
            <a:pPr eaLnBrk="1" hangingPunct="1"/>
            <a:r>
              <a:rPr lang="tr-TR" smtClean="0"/>
              <a:t>SR’den Ca sitoplazmaya çıkar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CE980E0-5A79-41E4-95E6-6B5F70825743}" type="slidenum">
              <a:rPr lang="tr-TR"/>
              <a:pPr eaLnBrk="1" hangingPunct="1"/>
              <a:t>29</a:t>
            </a:fld>
            <a:endParaRPr lang="tr-TR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832475"/>
          </a:xfrm>
        </p:spPr>
        <p:txBody>
          <a:bodyPr/>
          <a:lstStyle/>
          <a:p>
            <a:pPr eaLnBrk="1" hangingPunct="1"/>
            <a:r>
              <a:rPr lang="tr-TR" smtClean="0"/>
              <a:t>Riyanodin reseptörü ligand kapılı iyon kanalı, ligand kalsiyum</a:t>
            </a:r>
          </a:p>
          <a:p>
            <a:pPr eaLnBrk="1" hangingPunct="1"/>
            <a:r>
              <a:rPr lang="tr-TR" smtClean="0"/>
              <a:t>Riyanodin res sitoplazmik Ca</a:t>
            </a:r>
            <a:r>
              <a:rPr lang="tr-TR" b="1" baseline="30000" smtClean="0"/>
              <a:t>2+</a:t>
            </a:r>
            <a:r>
              <a:rPr lang="tr-TR" smtClean="0"/>
              <a:t> artınca da aktive olur (Kalsiyum ile indüklenen kalsiyum serbestlenmesi: CICR)  </a:t>
            </a:r>
          </a:p>
          <a:p>
            <a:pPr eaLnBrk="1" hangingPunct="1"/>
            <a:r>
              <a:rPr lang="tr-TR" smtClean="0"/>
              <a:t>DHP aracılı hücre dışından Ca</a:t>
            </a:r>
            <a:r>
              <a:rPr lang="tr-TR" b="1" baseline="30000" smtClean="0"/>
              <a:t>2+</a:t>
            </a:r>
            <a:r>
              <a:rPr lang="tr-TR" smtClean="0"/>
              <a:t> girişi ve CICR kalp kasında önemli </a:t>
            </a:r>
          </a:p>
          <a:p>
            <a:pPr eaLnBrk="1" hangingPunct="1"/>
            <a:r>
              <a:rPr lang="tr-TR" smtClean="0"/>
              <a:t>İskelet kasında ekstraselüler Ca</a:t>
            </a:r>
            <a:r>
              <a:rPr lang="tr-TR" b="1" baseline="30000" smtClean="0"/>
              <a:t>2+</a:t>
            </a:r>
            <a:r>
              <a:rPr lang="tr-TR" smtClean="0"/>
              <a:t> girişi önemsiz. Dış ortamda Ca</a:t>
            </a:r>
            <a:r>
              <a:rPr lang="tr-TR" b="1" baseline="30000" smtClean="0"/>
              <a:t>2+</a:t>
            </a:r>
            <a:r>
              <a:rPr lang="tr-TR" smtClean="0"/>
              <a:t> olmasa da kasılma olur.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7BF53D9-42B8-4097-AA86-85408EC371FA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4099" name="Unvan 1"/>
          <p:cNvSpPr>
            <a:spLocks noGrp="1"/>
          </p:cNvSpPr>
          <p:nvPr>
            <p:ph type="title" idx="4294967295"/>
          </p:nvPr>
        </p:nvSpPr>
        <p:spPr>
          <a:xfrm>
            <a:off x="457200" y="539750"/>
            <a:ext cx="8229600" cy="612775"/>
          </a:xfrm>
        </p:spPr>
        <p:txBody>
          <a:bodyPr>
            <a:spAutoFit/>
          </a:bodyPr>
          <a:lstStyle/>
          <a:p>
            <a:pPr eaLnBrk="1" hangingPunct="1"/>
            <a:r>
              <a:rPr lang="tr-TR" altLang="tr-TR" smtClean="0"/>
              <a:t>Kas hücreleri</a:t>
            </a:r>
          </a:p>
        </p:txBody>
      </p:sp>
      <p:sp>
        <p:nvSpPr>
          <p:cNvPr id="4100" name="İçerik Yer Tutucus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tr-TR" smtClean="0"/>
              <a:t>Yapısal özellikleri, </a:t>
            </a:r>
          </a:p>
          <a:p>
            <a:pPr eaLnBrk="1" hangingPunct="1"/>
            <a:r>
              <a:rPr lang="tr-TR" smtClean="0"/>
              <a:t>Kasılma mekanizmaları </a:t>
            </a:r>
          </a:p>
          <a:p>
            <a:pPr eaLnBrk="1" hangingPunct="1"/>
            <a:r>
              <a:rPr lang="tr-TR" smtClean="0"/>
              <a:t>Uyarılma özelliklerine göre üç çeşittir: </a:t>
            </a:r>
          </a:p>
          <a:p>
            <a:pPr eaLnBrk="1" hangingPunct="1">
              <a:buFontTx/>
              <a:buNone/>
            </a:pPr>
            <a:r>
              <a:rPr lang="tr-TR" smtClean="0"/>
              <a:t>-İskelet kası </a:t>
            </a:r>
          </a:p>
          <a:p>
            <a:pPr eaLnBrk="1" hangingPunct="1">
              <a:buFontTx/>
              <a:buNone/>
            </a:pPr>
            <a:r>
              <a:rPr lang="tr-TR" smtClean="0"/>
              <a:t>-Düz kas </a:t>
            </a:r>
          </a:p>
          <a:p>
            <a:pPr eaLnBrk="1" hangingPunct="1">
              <a:buFontTx/>
              <a:buNone/>
            </a:pPr>
            <a:r>
              <a:rPr lang="tr-TR" smtClean="0"/>
              <a:t>-Kalp kası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36DDF46-255A-4050-9B78-55EEDA5E2D56}" type="slidenum">
              <a:rPr lang="tr-TR"/>
              <a:pPr eaLnBrk="1" hangingPunct="1"/>
              <a:t>30</a:t>
            </a:fld>
            <a:endParaRPr lang="tr-TR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tr-TR" smtClean="0"/>
              <a:t>Gevşeme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507413" cy="5589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Ca</a:t>
            </a:r>
            <a:r>
              <a:rPr lang="tr-TR" b="1" baseline="30000" dirty="0" smtClean="0"/>
              <a:t>2+</a:t>
            </a:r>
            <a:r>
              <a:rPr lang="tr-TR" dirty="0" smtClean="0"/>
              <a:t> düşürülür. Yoksa kas kasılı durumda kalır</a:t>
            </a:r>
            <a:r>
              <a:rPr lang="tr-TR" dirty="0"/>
              <a:t>.</a:t>
            </a: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Ca</a:t>
            </a:r>
            <a:r>
              <a:rPr lang="tr-TR" b="1" baseline="30000" dirty="0" smtClean="0"/>
              <a:t>2+</a:t>
            </a:r>
            <a:r>
              <a:rPr lang="tr-TR" dirty="0" smtClean="0"/>
              <a:t> sitoplazmadan iki yolla uzaklaştırılır: 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600" dirty="0" err="1" smtClean="0"/>
              <a:t>Na</a:t>
            </a:r>
            <a:r>
              <a:rPr lang="tr-TR" sz="2400" b="1" baseline="30000" dirty="0" smtClean="0"/>
              <a:t>+</a:t>
            </a:r>
            <a:r>
              <a:rPr lang="tr-TR" sz="2600" dirty="0" smtClean="0"/>
              <a:t>-Ca</a:t>
            </a:r>
            <a:r>
              <a:rPr lang="tr-TR" sz="2400" b="1" baseline="30000" dirty="0"/>
              <a:t>2+</a:t>
            </a:r>
            <a:r>
              <a:rPr lang="tr-TR" sz="2600" dirty="0" smtClean="0"/>
              <a:t> zıt taşıyıcısı ve PMCA (hücre zarı kalsiyum pompası) ile hücre </a:t>
            </a:r>
            <a:r>
              <a:rPr lang="tr-TR" sz="2600" dirty="0"/>
              <a:t>zarından </a:t>
            </a:r>
            <a:r>
              <a:rPr lang="tr-TR" sz="2600" dirty="0" smtClean="0"/>
              <a:t>atılır.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600" dirty="0" smtClean="0"/>
              <a:t>SERCA (SR zarındaki kalsiyum pompası) ile </a:t>
            </a:r>
            <a:r>
              <a:rPr lang="tr-TR" sz="2600" dirty="0" err="1" smtClean="0"/>
              <a:t>SR’e</a:t>
            </a:r>
            <a:r>
              <a:rPr lang="tr-TR" sz="2600" dirty="0" smtClean="0"/>
              <a:t> pompalanır (Daha önemli). </a:t>
            </a:r>
            <a:r>
              <a:rPr lang="tr-TR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Sitoplazmik</a:t>
            </a:r>
            <a:r>
              <a:rPr lang="tr-TR" dirty="0" smtClean="0"/>
              <a:t> Ca</a:t>
            </a:r>
            <a:r>
              <a:rPr lang="tr-TR" baseline="30000" dirty="0" smtClean="0"/>
              <a:t>2+ </a:t>
            </a:r>
            <a:r>
              <a:rPr lang="tr-TR" dirty="0" smtClean="0"/>
              <a:t>azalınca Ca</a:t>
            </a:r>
            <a:r>
              <a:rPr lang="tr-TR" baseline="30000" dirty="0" smtClean="0"/>
              <a:t>2+</a:t>
            </a:r>
            <a:r>
              <a:rPr lang="tr-TR" dirty="0" smtClean="0"/>
              <a:t> </a:t>
            </a:r>
            <a:r>
              <a:rPr lang="tr-TR" dirty="0" err="1" smtClean="0"/>
              <a:t>troponinden</a:t>
            </a:r>
            <a:r>
              <a:rPr lang="tr-TR" dirty="0" smtClean="0"/>
              <a:t> ayrılır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Tropomiyozin</a:t>
            </a:r>
            <a:r>
              <a:rPr lang="tr-TR" dirty="0" smtClean="0"/>
              <a:t> </a:t>
            </a:r>
            <a:r>
              <a:rPr lang="tr-TR" dirty="0" err="1" smtClean="0"/>
              <a:t>aktin</a:t>
            </a:r>
            <a:r>
              <a:rPr lang="tr-TR" dirty="0" smtClean="0"/>
              <a:t> aktif bölgelerini kapatır, kas gevşer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EF9F499-C1CA-4E3C-A5E6-C16F431276A4}" type="slidenum">
              <a:rPr lang="tr-TR"/>
              <a:pPr eaLnBrk="1" hangingPunct="1"/>
              <a:t>31</a:t>
            </a:fld>
            <a:endParaRPr lang="tr-TR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Kalsekestrin, </a:t>
            </a:r>
            <a:r>
              <a:rPr lang="tr-TR" sz="3200" smtClean="0"/>
              <a:t>kalretikulin (düz kasta)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SR’da</a:t>
            </a:r>
            <a:r>
              <a:rPr lang="tr-TR" dirty="0" smtClean="0"/>
              <a:t> yüksek Ca</a:t>
            </a:r>
            <a:r>
              <a:rPr lang="tr-TR" b="1" baseline="30000" dirty="0" smtClean="0"/>
              <a:t>2+</a:t>
            </a:r>
            <a:r>
              <a:rPr lang="tr-TR" dirty="0" smtClean="0"/>
              <a:t> </a:t>
            </a:r>
            <a:r>
              <a:rPr lang="tr-TR" dirty="0" err="1" smtClean="0"/>
              <a:t>SERCA’yı</a:t>
            </a:r>
            <a:r>
              <a:rPr lang="tr-TR" dirty="0" smtClean="0"/>
              <a:t> </a:t>
            </a:r>
            <a:r>
              <a:rPr lang="tr-TR" dirty="0" err="1" smtClean="0"/>
              <a:t>inhibe</a:t>
            </a:r>
            <a:r>
              <a:rPr lang="tr-TR" dirty="0" smtClean="0"/>
              <a:t> eder. </a:t>
            </a:r>
            <a:r>
              <a:rPr lang="tr-TR" dirty="0" err="1" smtClean="0"/>
              <a:t>SR’da</a:t>
            </a:r>
            <a:r>
              <a:rPr lang="tr-TR" dirty="0" smtClean="0"/>
              <a:t> Ca</a:t>
            </a:r>
            <a:r>
              <a:rPr lang="tr-TR" b="1" baseline="30000" dirty="0" smtClean="0"/>
              <a:t>2+</a:t>
            </a:r>
            <a:r>
              <a:rPr lang="tr-TR" dirty="0" smtClean="0"/>
              <a:t> bağlayan proteinler var, depo kapasitesi artar. (1 </a:t>
            </a:r>
            <a:r>
              <a:rPr lang="tr-TR" dirty="0" err="1" smtClean="0"/>
              <a:t>mol</a:t>
            </a:r>
            <a:r>
              <a:rPr lang="tr-TR" dirty="0" smtClean="0"/>
              <a:t>, 50 Ca</a:t>
            </a:r>
            <a:r>
              <a:rPr lang="tr-TR" b="1" baseline="30000" dirty="0" smtClean="0"/>
              <a:t>2+</a:t>
            </a:r>
            <a:r>
              <a:rPr lang="tr-TR" dirty="0" smtClean="0"/>
              <a:t> bağlar)  </a:t>
            </a:r>
          </a:p>
          <a:p>
            <a:pPr eaLnBrk="1" hangingPunct="1"/>
            <a:r>
              <a:rPr lang="tr-TR" dirty="0" err="1" smtClean="0"/>
              <a:t>Kalsekestrin</a:t>
            </a:r>
            <a:r>
              <a:rPr lang="tr-TR" dirty="0" smtClean="0"/>
              <a:t>: </a:t>
            </a:r>
            <a:r>
              <a:rPr lang="tr-TR" dirty="0" err="1" smtClean="0"/>
              <a:t>SR’da</a:t>
            </a:r>
            <a:r>
              <a:rPr lang="tr-TR" dirty="0" smtClean="0"/>
              <a:t> </a:t>
            </a:r>
            <a:r>
              <a:rPr lang="tr-TR" dirty="0" err="1" smtClean="0"/>
              <a:t>triada</a:t>
            </a:r>
            <a:r>
              <a:rPr lang="tr-TR" dirty="0" smtClean="0"/>
              <a:t> yakın yerleşmiş, </a:t>
            </a:r>
            <a:r>
              <a:rPr lang="tr-TR" dirty="0" err="1" smtClean="0"/>
              <a:t>riyanodin</a:t>
            </a:r>
            <a:r>
              <a:rPr lang="tr-TR" dirty="0" smtClean="0"/>
              <a:t> </a:t>
            </a:r>
            <a:r>
              <a:rPr lang="tr-TR" dirty="0" err="1" smtClean="0"/>
              <a:t>res</a:t>
            </a:r>
            <a:r>
              <a:rPr lang="tr-TR" dirty="0" smtClean="0"/>
              <a:t>. ile kompleks yapar. </a:t>
            </a:r>
          </a:p>
          <a:p>
            <a:pPr eaLnBrk="1" hangingPunct="1"/>
            <a:r>
              <a:rPr lang="tr-TR" dirty="0" err="1" smtClean="0"/>
              <a:t>Sarkoplazmaya</a:t>
            </a:r>
            <a:r>
              <a:rPr lang="tr-TR" dirty="0" smtClean="0"/>
              <a:t> Ca</a:t>
            </a:r>
            <a:r>
              <a:rPr lang="tr-TR" b="1" baseline="30000" dirty="0" smtClean="0"/>
              <a:t>2+</a:t>
            </a:r>
            <a:r>
              <a:rPr lang="tr-TR" dirty="0" smtClean="0"/>
              <a:t> çıkışında da rol alır </a:t>
            </a:r>
            <a:r>
              <a:rPr lang="tr-TR" sz="2800" dirty="0" smtClean="0"/>
              <a:t>(Kalp kası ve bazı düz kaslarda da var)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E4CE8F3-7C52-4ED9-B4A5-072D3C7DB649}" type="slidenum">
              <a:rPr lang="tr-TR"/>
              <a:pPr eaLnBrk="1" hangingPunct="1"/>
              <a:t>32</a:t>
            </a:fld>
            <a:endParaRPr lang="tr-TR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Motor birim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Bir motor nöron ve </a:t>
            </a:r>
            <a:r>
              <a:rPr lang="tr-TR" dirty="0" err="1" smtClean="0"/>
              <a:t>innerve</a:t>
            </a:r>
            <a:r>
              <a:rPr lang="tr-TR" dirty="0" smtClean="0"/>
              <a:t> ettiği kas lifleri.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İnnervasyon</a:t>
            </a:r>
            <a:r>
              <a:rPr lang="tr-TR" dirty="0" smtClean="0"/>
              <a:t> oranı (kas lifi/motor nöron) göz, parmakta 3-6, bacakta 600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Motor birimlere rağmen hareket </a:t>
            </a:r>
            <a:r>
              <a:rPr lang="tr-TR" dirty="0"/>
              <a:t>düzgün </a:t>
            </a:r>
            <a:r>
              <a:rPr lang="tr-TR" dirty="0" smtClean="0"/>
              <a:t>olur: Kasta motor birim lifleri yayılmış, komşu değil. </a:t>
            </a:r>
            <a:r>
              <a:rPr lang="tr-TR" dirty="0"/>
              <a:t>Motor birimler eş zamanlı </a:t>
            </a:r>
            <a:r>
              <a:rPr lang="tr-TR" dirty="0" smtClean="0"/>
              <a:t>uyarılmaz.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Gereksinim arttıkça daha çok motor nöron-daha çok motor birim kasılmaya katılır.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Bir kası uyaran bütün motor nöronlara motor nöron havuzu denir.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CA1DBD2-8FEA-4259-960D-4DFBD9BEAD5B}" type="slidenum">
              <a:rPr lang="tr-TR"/>
              <a:pPr eaLnBrk="1" hangingPunct="1"/>
              <a:t>33</a:t>
            </a:fld>
            <a:endParaRPr lang="tr-TR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60425"/>
            <a:ext cx="8713788" cy="641350"/>
          </a:xfrm>
        </p:spPr>
        <p:txBody>
          <a:bodyPr/>
          <a:lstStyle/>
          <a:p>
            <a:pPr eaLnBrk="1" hangingPunct="1"/>
            <a:r>
              <a:rPr lang="tr-TR" sz="3600" smtClean="0"/>
              <a:t>İskelet kası nöral innervasyonu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496300" cy="4824413"/>
          </a:xfrm>
        </p:spPr>
        <p:txBody>
          <a:bodyPr/>
          <a:lstStyle/>
          <a:p>
            <a:pPr eaLnBrk="1" hangingPunct="1"/>
            <a:r>
              <a:rPr lang="tr-TR" altLang="tr-TR" sz="2800" dirty="0" smtClean="0"/>
              <a:t>Bir kas lifi tek bir motor nöron ve tek bir aksonla </a:t>
            </a:r>
            <a:r>
              <a:rPr lang="tr-TR" altLang="tr-TR" sz="2800" dirty="0" err="1" smtClean="0"/>
              <a:t>sinaps</a:t>
            </a:r>
            <a:r>
              <a:rPr lang="tr-TR" altLang="tr-TR" sz="2800" dirty="0" smtClean="0"/>
              <a:t> yapar.</a:t>
            </a:r>
          </a:p>
          <a:p>
            <a:pPr eaLnBrk="1" hangingPunct="1"/>
            <a:r>
              <a:rPr lang="tr-TR" altLang="tr-TR" sz="2800" dirty="0" smtClean="0"/>
              <a:t>Motor nöron gövdesi beyin sapı ya da omurilikte</a:t>
            </a:r>
          </a:p>
          <a:p>
            <a:pPr eaLnBrk="1" hangingPunct="1"/>
            <a:r>
              <a:rPr lang="tr-TR" altLang="tr-TR" sz="2800" dirty="0" err="1" smtClean="0"/>
              <a:t>Miyelinli</a:t>
            </a:r>
            <a:r>
              <a:rPr lang="tr-TR" altLang="tr-TR" sz="2800" dirty="0" smtClean="0"/>
              <a:t>, kalın akson, AP iletimi hızlı (70-120m/</a:t>
            </a:r>
            <a:r>
              <a:rPr lang="tr-TR" altLang="tr-TR" sz="2800" dirty="0" err="1" smtClean="0"/>
              <a:t>sn</a:t>
            </a:r>
            <a:r>
              <a:rPr lang="tr-TR" altLang="tr-TR" sz="2800" dirty="0" smtClean="0"/>
              <a:t>) </a:t>
            </a:r>
          </a:p>
          <a:p>
            <a:pPr eaLnBrk="1" hangingPunct="1"/>
            <a:r>
              <a:rPr lang="tr-TR" altLang="tr-TR" sz="2800" dirty="0" smtClean="0"/>
              <a:t>Kas yakınında </a:t>
            </a:r>
            <a:r>
              <a:rPr lang="tr-TR" altLang="tr-TR" sz="2800" dirty="0" err="1" smtClean="0"/>
              <a:t>miyelin</a:t>
            </a:r>
            <a:r>
              <a:rPr lang="tr-TR" altLang="tr-TR" sz="2800" dirty="0" smtClean="0"/>
              <a:t> kılıf sonlanır, akson dallanır. </a:t>
            </a:r>
          </a:p>
          <a:p>
            <a:pPr eaLnBrk="1" hangingPunct="1"/>
            <a:r>
              <a:rPr lang="tr-TR" altLang="tr-TR" sz="2800" dirty="0" smtClean="0"/>
              <a:t>Her bir son uç bir kas lifi ile kavşak yapar: Sinir-kas kavşağı (</a:t>
            </a:r>
            <a:r>
              <a:rPr lang="tr-TR" altLang="tr-TR" sz="2800" dirty="0" err="1" smtClean="0"/>
              <a:t>Schwann</a:t>
            </a:r>
            <a:r>
              <a:rPr lang="tr-TR" altLang="tr-TR" sz="2800" dirty="0" smtClean="0"/>
              <a:t> hücreleri) </a:t>
            </a:r>
          </a:p>
          <a:p>
            <a:pPr eaLnBrk="1" hangingPunct="1"/>
            <a:r>
              <a:rPr lang="tr-TR" altLang="tr-TR" sz="2800" dirty="0" smtClean="0"/>
              <a:t>Sinir-kas kavşağındaki kas zarı bir girinti yapar, motor son plak denir </a:t>
            </a: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DCDF4C-93DE-404E-A1C3-8E864A8B8C5C}" type="slidenum">
              <a:rPr lang="tr-TR"/>
              <a:pPr eaLnBrk="1" hangingPunct="1"/>
              <a:t>34</a:t>
            </a:fld>
            <a:endParaRPr lang="tr-TR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Son plak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Sinir sonlanmasında </a:t>
            </a:r>
            <a:r>
              <a:rPr lang="tr-TR" dirty="0" err="1" smtClean="0"/>
              <a:t>ACh</a:t>
            </a:r>
            <a:r>
              <a:rPr lang="tr-TR" dirty="0" smtClean="0"/>
              <a:t> vezikülleri var.</a:t>
            </a:r>
          </a:p>
          <a:p>
            <a:pPr eaLnBrk="1" hangingPunct="1"/>
            <a:r>
              <a:rPr lang="tr-TR" dirty="0" smtClean="0"/>
              <a:t>Yeni veziküller hücre gövdesinde yapılır, </a:t>
            </a:r>
            <a:r>
              <a:rPr lang="tr-TR" dirty="0" err="1" smtClean="0"/>
              <a:t>aksonal</a:t>
            </a:r>
            <a:r>
              <a:rPr lang="tr-TR" dirty="0" smtClean="0"/>
              <a:t> taşıma ile son plak bölgesine taşınır.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DCCC22A-508E-4627-A459-03617207EF2D}" type="slidenum">
              <a:rPr lang="tr-TR"/>
              <a:pPr eaLnBrk="1" hangingPunct="1"/>
              <a:t>35</a:t>
            </a:fld>
            <a:endParaRPr lang="tr-TR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tr-TR" sz="4000" smtClean="0"/>
              <a:t>Motor son plak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72113"/>
          </a:xfrm>
        </p:spPr>
        <p:txBody>
          <a:bodyPr/>
          <a:lstStyle/>
          <a:p>
            <a:pPr eaLnBrk="1" hangingPunct="1"/>
            <a:r>
              <a:rPr lang="tr-TR" sz="2800" dirty="0" smtClean="0"/>
              <a:t>Sinir sonlanmasında zar kalın, aktif </a:t>
            </a:r>
            <a:r>
              <a:rPr lang="tr-TR" sz="2800" dirty="0" err="1" smtClean="0"/>
              <a:t>zon</a:t>
            </a:r>
            <a:r>
              <a:rPr lang="tr-TR" sz="2800" dirty="0" smtClean="0"/>
              <a:t> denir.</a:t>
            </a:r>
          </a:p>
          <a:p>
            <a:pPr eaLnBrk="1" hangingPunct="1"/>
            <a:r>
              <a:rPr lang="tr-TR" sz="2800" dirty="0" smtClean="0"/>
              <a:t>Aktif </a:t>
            </a:r>
            <a:r>
              <a:rPr lang="tr-TR" sz="2800" dirty="0" err="1" smtClean="0"/>
              <a:t>zonda</a:t>
            </a:r>
            <a:r>
              <a:rPr lang="tr-TR" sz="2800" dirty="0" smtClean="0"/>
              <a:t> “yoğun çubuklar” var</a:t>
            </a:r>
          </a:p>
          <a:p>
            <a:pPr eaLnBrk="1" hangingPunct="1"/>
            <a:r>
              <a:rPr lang="tr-TR" sz="2800" dirty="0" smtClean="0"/>
              <a:t>Yoğun çubuklarda </a:t>
            </a:r>
            <a:r>
              <a:rPr lang="tr-TR" sz="2800" dirty="0" err="1" smtClean="0"/>
              <a:t>V</a:t>
            </a:r>
            <a:r>
              <a:rPr lang="tr-TR" sz="2800" b="1" baseline="-18000" dirty="0" err="1" smtClean="0"/>
              <a:t>Ca</a:t>
            </a:r>
            <a:r>
              <a:rPr lang="tr-TR" sz="2800" dirty="0" smtClean="0"/>
              <a:t> kanalları var</a:t>
            </a:r>
          </a:p>
          <a:p>
            <a:pPr eaLnBrk="1" hangingPunct="1"/>
            <a:r>
              <a:rPr lang="tr-TR" sz="2800" dirty="0" smtClean="0"/>
              <a:t>AP ile </a:t>
            </a:r>
            <a:r>
              <a:rPr lang="tr-TR" sz="2800" dirty="0" err="1" smtClean="0"/>
              <a:t>V</a:t>
            </a:r>
            <a:r>
              <a:rPr lang="tr-TR" sz="2800" b="1" baseline="-18000" dirty="0" err="1" smtClean="0"/>
              <a:t>Ca</a:t>
            </a:r>
            <a:r>
              <a:rPr lang="tr-TR" sz="2800" dirty="0" smtClean="0"/>
              <a:t> açılır, Ca</a:t>
            </a:r>
            <a:r>
              <a:rPr lang="tr-TR" sz="2800" b="1" baseline="30000" dirty="0" smtClean="0"/>
              <a:t>2+</a:t>
            </a:r>
            <a:r>
              <a:rPr lang="tr-TR" sz="2800" dirty="0" smtClean="0"/>
              <a:t> girer</a:t>
            </a:r>
          </a:p>
          <a:p>
            <a:pPr eaLnBrk="1" hangingPunct="1"/>
            <a:r>
              <a:rPr lang="tr-TR" sz="2800" dirty="0" smtClean="0"/>
              <a:t>Ca</a:t>
            </a:r>
            <a:r>
              <a:rPr lang="tr-TR" sz="2800" b="1" baseline="30000" dirty="0" smtClean="0"/>
              <a:t>2+</a:t>
            </a:r>
            <a:r>
              <a:rPr lang="tr-TR" sz="2800" dirty="0" smtClean="0"/>
              <a:t> -</a:t>
            </a:r>
            <a:r>
              <a:rPr lang="tr-TR" sz="2800" dirty="0" err="1" smtClean="0"/>
              <a:t>kalmodulin</a:t>
            </a:r>
            <a:r>
              <a:rPr lang="tr-TR" sz="2800" dirty="0" smtClean="0"/>
              <a:t> bağımlı protein </a:t>
            </a:r>
            <a:r>
              <a:rPr lang="tr-TR" sz="2800" dirty="0" err="1" smtClean="0"/>
              <a:t>kinaz</a:t>
            </a:r>
            <a:r>
              <a:rPr lang="tr-TR" sz="2800" dirty="0" smtClean="0"/>
              <a:t> aktive olur</a:t>
            </a:r>
          </a:p>
          <a:p>
            <a:pPr eaLnBrk="1" hangingPunct="1"/>
            <a:r>
              <a:rPr lang="tr-TR" sz="2800" dirty="0" err="1" smtClean="0"/>
              <a:t>Sinapsin</a:t>
            </a:r>
            <a:r>
              <a:rPr lang="tr-TR" sz="2800" dirty="0" smtClean="0"/>
              <a:t> proteinleri aktive olur</a:t>
            </a:r>
          </a:p>
          <a:p>
            <a:pPr eaLnBrk="1" hangingPunct="1"/>
            <a:r>
              <a:rPr lang="tr-TR" sz="2800" dirty="0" err="1" smtClean="0"/>
              <a:t>Sinapsin</a:t>
            </a:r>
            <a:r>
              <a:rPr lang="tr-TR" sz="2800" dirty="0" smtClean="0"/>
              <a:t> </a:t>
            </a:r>
            <a:r>
              <a:rPr lang="tr-TR" sz="2800" dirty="0" err="1" smtClean="0"/>
              <a:t>ACh</a:t>
            </a:r>
            <a:r>
              <a:rPr lang="tr-TR" sz="2800" dirty="0" smtClean="0"/>
              <a:t> veziküllerini </a:t>
            </a:r>
            <a:r>
              <a:rPr lang="tr-TR" sz="2800" dirty="0" err="1" smtClean="0"/>
              <a:t>presinaptik</a:t>
            </a:r>
            <a:r>
              <a:rPr lang="tr-TR" sz="2800" dirty="0" smtClean="0"/>
              <a:t> zara “demirler” veziküller </a:t>
            </a:r>
            <a:r>
              <a:rPr lang="tr-TR" sz="2800" dirty="0" err="1" smtClean="0"/>
              <a:t>sinaptik</a:t>
            </a:r>
            <a:r>
              <a:rPr lang="tr-TR" sz="2800" dirty="0" smtClean="0"/>
              <a:t> aralığa açılır.</a:t>
            </a:r>
          </a:p>
          <a:p>
            <a:pPr eaLnBrk="1" hangingPunct="1"/>
            <a:r>
              <a:rPr lang="tr-TR" altLang="tr-TR" sz="2800" dirty="0" err="1" smtClean="0"/>
              <a:t>ACh</a:t>
            </a:r>
            <a:r>
              <a:rPr lang="tr-TR" altLang="tr-TR" sz="2800" dirty="0" smtClean="0"/>
              <a:t>, kas zarına </a:t>
            </a:r>
            <a:r>
              <a:rPr lang="tr-TR" altLang="tr-TR" sz="2800" dirty="0" err="1" smtClean="0"/>
              <a:t>diffüzyonla</a:t>
            </a:r>
            <a:r>
              <a:rPr lang="tr-TR" altLang="tr-TR" sz="2800" dirty="0" smtClean="0"/>
              <a:t> ulaşır.</a:t>
            </a: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34FB198-6E8E-477C-A006-D8C7AB627B2A}" type="slidenum">
              <a:rPr lang="tr-TR"/>
              <a:pPr eaLnBrk="1" hangingPunct="1"/>
              <a:t>36</a:t>
            </a:fld>
            <a:endParaRPr lang="tr-T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692150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dirty="0" err="1" smtClean="0"/>
              <a:t>ACh</a:t>
            </a:r>
            <a:r>
              <a:rPr lang="tr-TR" altLang="tr-TR" dirty="0" smtClean="0"/>
              <a:t>, kas zarında </a:t>
            </a:r>
            <a:r>
              <a:rPr lang="tr-TR" altLang="tr-TR" dirty="0" err="1" smtClean="0"/>
              <a:t>nikotinik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ACh</a:t>
            </a:r>
            <a:r>
              <a:rPr lang="tr-TR" altLang="tr-TR" dirty="0" smtClean="0"/>
              <a:t> reseptörüne bağlanır. </a:t>
            </a:r>
            <a:r>
              <a:rPr lang="tr-TR" altLang="tr-TR" dirty="0" err="1" smtClean="0"/>
              <a:t>Nikotinik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ACh</a:t>
            </a:r>
            <a:r>
              <a:rPr lang="tr-TR" altLang="tr-TR" dirty="0" smtClean="0"/>
              <a:t> </a:t>
            </a:r>
            <a:r>
              <a:rPr lang="tr-TR" altLang="tr-TR" dirty="0" smtClean="0"/>
              <a:t>reseptörü, </a:t>
            </a:r>
            <a:r>
              <a:rPr lang="tr-TR" altLang="tr-TR" dirty="0" err="1" smtClean="0"/>
              <a:t>ligand</a:t>
            </a:r>
            <a:r>
              <a:rPr lang="tr-TR" altLang="tr-TR" dirty="0" smtClean="0"/>
              <a:t> kapılı katyon kanalı (</a:t>
            </a:r>
            <a:r>
              <a:rPr lang="tr-TR" altLang="tr-TR" dirty="0" err="1" smtClean="0"/>
              <a:t>Na</a:t>
            </a:r>
            <a:r>
              <a:rPr lang="tr-TR" altLang="tr-TR" b="1" baseline="30000" dirty="0" smtClean="0"/>
              <a:t>+</a:t>
            </a:r>
            <a:r>
              <a:rPr lang="tr-TR" altLang="tr-TR" dirty="0" smtClean="0"/>
              <a:t>, K</a:t>
            </a:r>
            <a:r>
              <a:rPr lang="tr-TR" altLang="tr-TR" b="1" baseline="30000" dirty="0" smtClean="0"/>
              <a:t>+</a:t>
            </a:r>
            <a:r>
              <a:rPr lang="tr-TR" altLang="tr-TR" dirty="0" smtClean="0"/>
              <a:t>, </a:t>
            </a:r>
            <a:r>
              <a:rPr lang="tr-TR" altLang="tr-TR" sz="1600" dirty="0" smtClean="0"/>
              <a:t>hatta </a:t>
            </a:r>
            <a:r>
              <a:rPr lang="tr-TR" sz="1600" dirty="0" smtClean="0"/>
              <a:t>Ca</a:t>
            </a:r>
            <a:r>
              <a:rPr lang="tr-TR" sz="1600" b="1" baseline="30000" dirty="0" smtClean="0"/>
              <a:t>2</a:t>
            </a:r>
            <a:r>
              <a:rPr lang="tr-TR" sz="1600" b="1" baseline="30000" dirty="0"/>
              <a:t>+</a:t>
            </a:r>
            <a:r>
              <a:rPr lang="tr-TR" altLang="tr-TR" sz="1600" dirty="0" smtClean="0"/>
              <a:t>, </a:t>
            </a:r>
            <a:r>
              <a:rPr lang="tr-TR" altLang="tr-TR" sz="1600" dirty="0" err="1" smtClean="0"/>
              <a:t>Li</a:t>
            </a:r>
            <a:r>
              <a:rPr lang="tr-TR" altLang="tr-TR" sz="1600" dirty="0" smtClean="0"/>
              <a:t> </a:t>
            </a:r>
            <a:r>
              <a:rPr lang="tr-TR" altLang="tr-TR" sz="1600" dirty="0" err="1" smtClean="0"/>
              <a:t>vs</a:t>
            </a:r>
            <a:r>
              <a:rPr lang="tr-TR" altLang="tr-TR" sz="1600" dirty="0" smtClean="0"/>
              <a:t> geçiriyor</a:t>
            </a:r>
            <a:r>
              <a:rPr lang="tr-TR" altLang="tr-TR" dirty="0" smtClean="0"/>
              <a:t>).</a:t>
            </a:r>
          </a:p>
          <a:p>
            <a:pPr eaLnBrk="1" hangingPunct="1"/>
            <a:r>
              <a:rPr lang="tr-TR" altLang="tr-TR" dirty="0" smtClean="0"/>
              <a:t>Kasa </a:t>
            </a:r>
            <a:r>
              <a:rPr lang="tr-TR" altLang="tr-TR" dirty="0" err="1" smtClean="0"/>
              <a:t>Na</a:t>
            </a:r>
            <a:r>
              <a:rPr lang="tr-TR" altLang="tr-TR" b="1" baseline="30000" dirty="0" smtClean="0"/>
              <a:t>+</a:t>
            </a:r>
            <a:r>
              <a:rPr lang="tr-TR" altLang="tr-TR" dirty="0" smtClean="0"/>
              <a:t> girer, son plak potansiyeli (EPP) oluşur (</a:t>
            </a:r>
            <a:r>
              <a:rPr lang="tr-TR" altLang="tr-TR" dirty="0" err="1" smtClean="0"/>
              <a:t>Dinlenim</a:t>
            </a:r>
            <a:r>
              <a:rPr lang="tr-TR" altLang="tr-TR" dirty="0" smtClean="0"/>
              <a:t> pot: -90mV) </a:t>
            </a:r>
          </a:p>
          <a:p>
            <a:pPr eaLnBrk="1" hangingPunct="1"/>
            <a:r>
              <a:rPr lang="tr-TR" altLang="tr-TR" dirty="0" smtClean="0"/>
              <a:t>EPP, kas zarını daima eşiğe ulaştırır, kasta AP oluşur. Uyarılma-kasılma eşleşmesi ile kas kasılır.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78C5D38-24AC-4C02-B268-BCC95ED384E0}" type="slidenum">
              <a:rPr lang="tr-TR"/>
              <a:pPr eaLnBrk="1" hangingPunct="1"/>
              <a:t>37</a:t>
            </a:fld>
            <a:endParaRPr lang="tr-TR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473472" y="0"/>
            <a:ext cx="8229600" cy="922337"/>
          </a:xfrm>
        </p:spPr>
        <p:txBody>
          <a:bodyPr/>
          <a:lstStyle/>
          <a:p>
            <a:pPr eaLnBrk="1" hangingPunct="1"/>
            <a:r>
              <a:rPr lang="tr-TR" dirty="0" smtClean="0"/>
              <a:t>Motor son plak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4857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Sinaptik</a:t>
            </a:r>
            <a:r>
              <a:rPr lang="tr-TR" dirty="0" smtClean="0"/>
              <a:t> ara 50 </a:t>
            </a:r>
            <a:r>
              <a:rPr lang="tr-TR" dirty="0" err="1" smtClean="0"/>
              <a:t>nm</a:t>
            </a:r>
            <a:r>
              <a:rPr lang="tr-TR" dirty="0" smtClean="0"/>
              <a:t>, KH-</a:t>
            </a:r>
            <a:r>
              <a:rPr lang="tr-TR" dirty="0" err="1" smtClean="0"/>
              <a:t>prot</a:t>
            </a:r>
            <a:r>
              <a:rPr lang="tr-TR" dirty="0" smtClean="0"/>
              <a:t>. bir ağla dolu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Kastaki bazal </a:t>
            </a:r>
            <a:r>
              <a:rPr lang="tr-TR" dirty="0" err="1" smtClean="0"/>
              <a:t>lamina</a:t>
            </a:r>
            <a:r>
              <a:rPr lang="tr-TR" dirty="0" smtClean="0"/>
              <a:t>, </a:t>
            </a:r>
            <a:r>
              <a:rPr lang="tr-TR" dirty="0" err="1" smtClean="0"/>
              <a:t>AChE</a:t>
            </a:r>
            <a:r>
              <a:rPr lang="tr-TR" dirty="0" smtClean="0"/>
              <a:t> (</a:t>
            </a:r>
            <a:r>
              <a:rPr lang="tr-TR" dirty="0" err="1" smtClean="0"/>
              <a:t>asetilkolin</a:t>
            </a:r>
            <a:r>
              <a:rPr lang="tr-TR" dirty="0" smtClean="0"/>
              <a:t> </a:t>
            </a:r>
            <a:r>
              <a:rPr lang="tr-TR" dirty="0" err="1" smtClean="0"/>
              <a:t>esteraz</a:t>
            </a:r>
            <a:r>
              <a:rPr lang="tr-TR" dirty="0" smtClean="0"/>
              <a:t>) enzimi içerir.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AChE</a:t>
            </a:r>
            <a:r>
              <a:rPr lang="tr-TR" dirty="0" smtClean="0"/>
              <a:t>, </a:t>
            </a:r>
            <a:r>
              <a:rPr lang="tr-TR" dirty="0" err="1" smtClean="0"/>
              <a:t>ACh’i</a:t>
            </a:r>
            <a:r>
              <a:rPr lang="tr-TR" dirty="0" smtClean="0"/>
              <a:t> kolin ve asetata parçalar.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Kolin, taşıyıcı proteinle akson sonuna  taşınır, ‘kolin </a:t>
            </a:r>
            <a:r>
              <a:rPr lang="tr-TR" dirty="0" err="1" smtClean="0"/>
              <a:t>asetil</a:t>
            </a:r>
            <a:r>
              <a:rPr lang="tr-TR" dirty="0" smtClean="0"/>
              <a:t> </a:t>
            </a:r>
            <a:r>
              <a:rPr lang="tr-TR" dirty="0" err="1" smtClean="0"/>
              <a:t>transferaz</a:t>
            </a:r>
            <a:r>
              <a:rPr lang="tr-TR" dirty="0" smtClean="0"/>
              <a:t>’ ile </a:t>
            </a:r>
            <a:r>
              <a:rPr lang="tr-TR" dirty="0" err="1" smtClean="0"/>
              <a:t>ACh</a:t>
            </a:r>
            <a:r>
              <a:rPr lang="tr-TR" dirty="0" smtClean="0"/>
              <a:t> sentezlenir.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ACh</a:t>
            </a:r>
            <a:r>
              <a:rPr lang="tr-TR" dirty="0" smtClean="0"/>
              <a:t> veziküller içine taşıyıcı proteinle alınır. Tekrar kullanılır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 smtClean="0"/>
              <a:t>ACh’in</a:t>
            </a:r>
            <a:r>
              <a:rPr lang="tr-TR" altLang="tr-TR" dirty="0" smtClean="0"/>
              <a:t> </a:t>
            </a:r>
            <a:r>
              <a:rPr lang="tr-TR" dirty="0" smtClean="0"/>
              <a:t>az </a:t>
            </a:r>
            <a:r>
              <a:rPr lang="tr-TR" dirty="0"/>
              <a:t>kısmı </a:t>
            </a:r>
            <a:r>
              <a:rPr lang="tr-TR" dirty="0" smtClean="0"/>
              <a:t>da sinir-kas kavşağından difüzyonla </a:t>
            </a:r>
            <a:r>
              <a:rPr lang="tr-TR" dirty="0"/>
              <a:t>uzaklaştırılır.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365ACE-3EF7-47D8-9074-78315461D522}" type="slidenum">
              <a:rPr lang="tr-TR"/>
              <a:pPr eaLnBrk="1" hangingPunct="1"/>
              <a:t>38</a:t>
            </a:fld>
            <a:endParaRPr lang="tr-TR"/>
          </a:p>
        </p:txBody>
      </p:sp>
      <p:sp>
        <p:nvSpPr>
          <p:cNvPr id="64515" name="Unvan 1"/>
          <p:cNvSpPr>
            <a:spLocks noGrp="1"/>
          </p:cNvSpPr>
          <p:nvPr>
            <p:ph type="title" idx="4294967295"/>
          </p:nvPr>
        </p:nvSpPr>
        <p:spPr>
          <a:xfrm>
            <a:off x="611560" y="476672"/>
            <a:ext cx="7772400" cy="762000"/>
          </a:xfrm>
        </p:spPr>
        <p:txBody>
          <a:bodyPr>
            <a:spAutoFit/>
          </a:bodyPr>
          <a:lstStyle/>
          <a:p>
            <a:pPr eaLnBrk="1" hangingPunct="1"/>
            <a:r>
              <a:rPr lang="tr-TR" altLang="tr-TR" dirty="0" smtClean="0"/>
              <a:t>Kavşakta iletimin bozulması</a:t>
            </a:r>
          </a:p>
        </p:txBody>
      </p:sp>
      <p:sp>
        <p:nvSpPr>
          <p:cNvPr id="64516" name="İçerik Yer Tutucusu 2"/>
          <p:cNvSpPr>
            <a:spLocks noGrp="1"/>
          </p:cNvSpPr>
          <p:nvPr>
            <p:ph idx="4294967295"/>
          </p:nvPr>
        </p:nvSpPr>
        <p:spPr>
          <a:xfrm>
            <a:off x="468313" y="1340768"/>
            <a:ext cx="8229600" cy="5101307"/>
          </a:xfrm>
        </p:spPr>
        <p:txBody>
          <a:bodyPr/>
          <a:lstStyle/>
          <a:p>
            <a:pPr eaLnBrk="1" hangingPunct="1"/>
            <a:r>
              <a:rPr lang="tr-TR" altLang="tr-TR" dirty="0" err="1" smtClean="0"/>
              <a:t>ACh</a:t>
            </a:r>
            <a:r>
              <a:rPr lang="tr-TR" altLang="tr-TR" dirty="0" smtClean="0"/>
              <a:t> </a:t>
            </a:r>
            <a:r>
              <a:rPr lang="tr-TR" altLang="tr-TR" dirty="0" smtClean="0"/>
              <a:t>vezikül </a:t>
            </a:r>
            <a:r>
              <a:rPr lang="tr-TR" altLang="tr-TR" dirty="0" err="1" smtClean="0"/>
              <a:t>ekzositozunun</a:t>
            </a:r>
            <a:r>
              <a:rPr lang="tr-TR" altLang="tr-TR" dirty="0" smtClean="0"/>
              <a:t> engellenmesi: </a:t>
            </a:r>
            <a:r>
              <a:rPr lang="tr-TR" altLang="tr-TR" dirty="0" err="1" smtClean="0"/>
              <a:t>Clostridium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botulinum</a:t>
            </a:r>
            <a:r>
              <a:rPr lang="tr-TR" altLang="tr-TR" dirty="0" smtClean="0"/>
              <a:t> toksini (</a:t>
            </a:r>
            <a:r>
              <a:rPr lang="tr-TR" altLang="tr-TR" dirty="0" err="1" smtClean="0"/>
              <a:t>sinapsin</a:t>
            </a:r>
            <a:r>
              <a:rPr lang="tr-TR" altLang="tr-TR" dirty="0" smtClean="0"/>
              <a:t> üzerinden) (</a:t>
            </a:r>
            <a:r>
              <a:rPr lang="tr-TR" altLang="tr-TR" dirty="0" err="1" smtClean="0"/>
              <a:t>botulizm</a:t>
            </a:r>
            <a:r>
              <a:rPr lang="tr-TR" altLang="tr-TR" dirty="0" smtClean="0"/>
              <a:t>)</a:t>
            </a:r>
          </a:p>
          <a:p>
            <a:pPr eaLnBrk="1" hangingPunct="1"/>
            <a:r>
              <a:rPr lang="tr-TR" altLang="tr-TR" dirty="0" err="1"/>
              <a:t>Nikotinik</a:t>
            </a:r>
            <a:r>
              <a:rPr lang="tr-TR" altLang="tr-TR" dirty="0"/>
              <a:t> </a:t>
            </a:r>
            <a:r>
              <a:rPr lang="tr-TR" altLang="tr-TR" dirty="0" err="1" smtClean="0"/>
              <a:t>ACh</a:t>
            </a:r>
            <a:r>
              <a:rPr lang="tr-TR" altLang="tr-TR" dirty="0" smtClean="0"/>
              <a:t> </a:t>
            </a:r>
            <a:r>
              <a:rPr lang="tr-TR" altLang="tr-TR" dirty="0"/>
              <a:t>reseptör </a:t>
            </a:r>
            <a:r>
              <a:rPr lang="tr-TR" altLang="tr-TR" dirty="0" smtClean="0"/>
              <a:t>antagonisti: Kürar, </a:t>
            </a:r>
            <a:r>
              <a:rPr lang="tr-TR" altLang="tr-TR" dirty="0" err="1"/>
              <a:t>Ach</a:t>
            </a:r>
            <a:r>
              <a:rPr lang="tr-TR" altLang="tr-TR" dirty="0"/>
              <a:t> ile yarışır</a:t>
            </a:r>
            <a:r>
              <a:rPr lang="tr-TR" altLang="tr-TR" dirty="0" smtClean="0"/>
              <a:t>.</a:t>
            </a:r>
          </a:p>
          <a:p>
            <a:pPr eaLnBrk="1" hangingPunct="1"/>
            <a:r>
              <a:rPr lang="tr-TR" altLang="tr-TR" dirty="0" err="1"/>
              <a:t>Asetilkolin</a:t>
            </a:r>
            <a:r>
              <a:rPr lang="tr-TR" altLang="tr-TR" dirty="0"/>
              <a:t> </a:t>
            </a:r>
            <a:r>
              <a:rPr lang="tr-TR" altLang="tr-TR" dirty="0" err="1"/>
              <a:t>esteraz</a:t>
            </a:r>
            <a:r>
              <a:rPr lang="tr-TR" altLang="tr-TR" dirty="0"/>
              <a:t> </a:t>
            </a:r>
            <a:r>
              <a:rPr lang="tr-TR" altLang="tr-TR" dirty="0" smtClean="0"/>
              <a:t>inhibitörü: </a:t>
            </a:r>
            <a:r>
              <a:rPr lang="tr-TR" dirty="0" err="1" smtClean="0"/>
              <a:t>Neostigmin</a:t>
            </a:r>
            <a:r>
              <a:rPr lang="tr-TR" dirty="0"/>
              <a:t>, </a:t>
            </a:r>
            <a:r>
              <a:rPr lang="tr-TR" dirty="0" err="1" smtClean="0"/>
              <a:t>fizostigmin</a:t>
            </a:r>
            <a:r>
              <a:rPr lang="tr-TR" dirty="0" smtClean="0"/>
              <a:t> (kısa süreli), </a:t>
            </a:r>
            <a:r>
              <a:rPr lang="tr-TR" dirty="0" err="1"/>
              <a:t>diizopropil</a:t>
            </a:r>
            <a:r>
              <a:rPr lang="tr-TR" dirty="0"/>
              <a:t> </a:t>
            </a:r>
            <a:r>
              <a:rPr lang="tr-TR" dirty="0" err="1" smtClean="0"/>
              <a:t>florofosfat</a:t>
            </a:r>
            <a:r>
              <a:rPr lang="tr-TR" dirty="0" smtClean="0"/>
              <a:t> (uzun süreli, sinir gazı) (</a:t>
            </a:r>
            <a:r>
              <a:rPr lang="tr-TR" altLang="tr-TR" dirty="0" err="1" smtClean="0"/>
              <a:t>Organofosfatlar</a:t>
            </a:r>
            <a:r>
              <a:rPr lang="tr-TR" altLang="tr-TR" dirty="0" smtClean="0"/>
              <a:t>-pestisit) (</a:t>
            </a:r>
            <a:r>
              <a:rPr lang="tr-TR" altLang="tr-TR" dirty="0" err="1" smtClean="0"/>
              <a:t>larinks</a:t>
            </a:r>
            <a:r>
              <a:rPr lang="tr-TR" altLang="tr-TR" dirty="0" smtClean="0"/>
              <a:t> spazmı)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365ACE-3EF7-47D8-9074-78315461D522}" type="slidenum">
              <a:rPr lang="tr-TR"/>
              <a:pPr eaLnBrk="1" hangingPunct="1"/>
              <a:t>39</a:t>
            </a:fld>
            <a:endParaRPr lang="tr-TR"/>
          </a:p>
        </p:txBody>
      </p:sp>
      <p:sp>
        <p:nvSpPr>
          <p:cNvPr id="64515" name="Unvan 1"/>
          <p:cNvSpPr>
            <a:spLocks noGrp="1"/>
          </p:cNvSpPr>
          <p:nvPr>
            <p:ph type="title" idx="4294967295"/>
          </p:nvPr>
        </p:nvSpPr>
        <p:spPr>
          <a:xfrm>
            <a:off x="685800" y="800100"/>
            <a:ext cx="7772400" cy="762000"/>
          </a:xfrm>
        </p:spPr>
        <p:txBody>
          <a:bodyPr>
            <a:spAutoFit/>
          </a:bodyPr>
          <a:lstStyle/>
          <a:p>
            <a:pPr eaLnBrk="1" hangingPunct="1"/>
            <a:r>
              <a:rPr lang="tr-TR" altLang="tr-TR" smtClean="0"/>
              <a:t>Kavşakta iletimin bozulması</a:t>
            </a:r>
          </a:p>
        </p:txBody>
      </p:sp>
      <p:sp>
        <p:nvSpPr>
          <p:cNvPr id="64516" name="İçerik Yer Tutucusu 2"/>
          <p:cNvSpPr>
            <a:spLocks noGrp="1"/>
          </p:cNvSpPr>
          <p:nvPr>
            <p:ph idx="4294967295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pPr eaLnBrk="1" hangingPunct="1"/>
            <a:r>
              <a:rPr lang="tr-TR" dirty="0" err="1" smtClean="0"/>
              <a:t>ACh</a:t>
            </a:r>
            <a:r>
              <a:rPr lang="tr-TR" dirty="0" smtClean="0"/>
              <a:t> </a:t>
            </a:r>
            <a:r>
              <a:rPr lang="tr-TR" dirty="0" err="1"/>
              <a:t>Agonistleri</a:t>
            </a:r>
            <a:r>
              <a:rPr lang="tr-TR" dirty="0"/>
              <a:t>: </a:t>
            </a:r>
            <a:r>
              <a:rPr lang="tr-TR" dirty="0" err="1"/>
              <a:t>Metakolin</a:t>
            </a:r>
            <a:r>
              <a:rPr lang="tr-TR" dirty="0"/>
              <a:t>, </a:t>
            </a:r>
            <a:r>
              <a:rPr lang="tr-TR" dirty="0" err="1"/>
              <a:t>karbakol</a:t>
            </a:r>
            <a:r>
              <a:rPr lang="tr-TR" dirty="0"/>
              <a:t>, nikotin. </a:t>
            </a:r>
            <a:r>
              <a:rPr lang="tr-TR" dirty="0" err="1" smtClean="0"/>
              <a:t>ACh</a:t>
            </a:r>
            <a:r>
              <a:rPr lang="tr-TR" dirty="0" smtClean="0"/>
              <a:t> </a:t>
            </a:r>
            <a:r>
              <a:rPr lang="tr-TR" dirty="0" err="1"/>
              <a:t>esterazla</a:t>
            </a:r>
            <a:r>
              <a:rPr lang="tr-TR" dirty="0"/>
              <a:t> ya yıkılmaz, ya da yavaş yıkılır, etkisi uzun sürer, kas spazmı yapabilirler</a:t>
            </a:r>
            <a:endParaRPr lang="tr-TR" altLang="tr-TR" dirty="0" smtClean="0"/>
          </a:p>
          <a:p>
            <a:pPr eaLnBrk="1" hangingPunct="1"/>
            <a:r>
              <a:rPr lang="tr-TR" altLang="tr-TR" dirty="0" err="1" smtClean="0"/>
              <a:t>Miyastenia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Graves</a:t>
            </a:r>
            <a:r>
              <a:rPr lang="tr-TR" altLang="tr-TR" dirty="0"/>
              <a:t> </a:t>
            </a:r>
            <a:r>
              <a:rPr lang="tr-TR" altLang="tr-TR" dirty="0" smtClean="0"/>
              <a:t>(</a:t>
            </a:r>
            <a:r>
              <a:rPr lang="tr-TR" altLang="tr-TR" dirty="0" err="1" smtClean="0"/>
              <a:t>ted</a:t>
            </a:r>
            <a:r>
              <a:rPr lang="tr-TR" altLang="tr-TR" dirty="0" smtClean="0"/>
              <a:t>. </a:t>
            </a:r>
            <a:r>
              <a:rPr lang="tr-TR" altLang="tr-TR" dirty="0" err="1" smtClean="0"/>
              <a:t>Ach-esteraz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inh</a:t>
            </a:r>
            <a:r>
              <a:rPr lang="tr-TR" altLang="tr-TR" dirty="0" smtClean="0"/>
              <a:t>, yan etki) </a:t>
            </a:r>
          </a:p>
        </p:txBody>
      </p:sp>
    </p:spTree>
    <p:extLst>
      <p:ext uri="{BB962C8B-B14F-4D97-AF65-F5344CB8AC3E}">
        <p14:creationId xmlns:p14="http://schemas.microsoft.com/office/powerpoint/2010/main" val="105779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73543C-B98F-4405-ADA6-E962B5C23E4A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İskelet kası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Kas dokusunun büyük kısmı (%40)</a:t>
            </a:r>
          </a:p>
          <a:p>
            <a:pPr eaLnBrk="1" hangingPunct="1"/>
            <a:r>
              <a:rPr lang="tr-TR" smtClean="0"/>
              <a:t>İstemli kemik hareketi: Hareket ve iş üretimi</a:t>
            </a:r>
          </a:p>
          <a:p>
            <a:pPr eaLnBrk="1" hangingPunct="1"/>
            <a:r>
              <a:rPr lang="tr-TR" smtClean="0"/>
              <a:t>Solunum: Diyafram kasılması</a:t>
            </a:r>
          </a:p>
          <a:p>
            <a:pPr eaLnBrk="1" hangingPunct="1"/>
            <a:r>
              <a:rPr lang="tr-TR" smtClean="0"/>
              <a:t>Pompa: Kalbe venöz dönüş </a:t>
            </a:r>
          </a:p>
          <a:p>
            <a:pPr eaLnBrk="1" hangingPunct="1"/>
            <a:r>
              <a:rPr lang="tr-TR" smtClean="0"/>
              <a:t>Sinirsel uyarı olmaksızın kasılmaz.</a:t>
            </a:r>
          </a:p>
          <a:p>
            <a:pPr eaLnBrk="1" hangingPunct="1"/>
            <a:r>
              <a:rPr lang="tr-TR" smtClean="0"/>
              <a:t>Çizgili, hücreler arası anatomik-işlevsel bağlantı yok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365ACE-3EF7-47D8-9074-78315461D522}" type="slidenum">
              <a:rPr lang="tr-TR"/>
              <a:pPr eaLnBrk="1" hangingPunct="1"/>
              <a:t>40</a:t>
            </a:fld>
            <a:endParaRPr lang="tr-TR"/>
          </a:p>
        </p:txBody>
      </p:sp>
      <p:sp>
        <p:nvSpPr>
          <p:cNvPr id="64515" name="Unvan 1"/>
          <p:cNvSpPr>
            <a:spLocks noGrp="1"/>
          </p:cNvSpPr>
          <p:nvPr>
            <p:ph type="title" idx="4294967295"/>
          </p:nvPr>
        </p:nvSpPr>
        <p:spPr>
          <a:xfrm>
            <a:off x="685800" y="457825"/>
            <a:ext cx="7772400" cy="1446550"/>
          </a:xfrm>
        </p:spPr>
        <p:txBody>
          <a:bodyPr>
            <a:spAutoFit/>
          </a:bodyPr>
          <a:lstStyle/>
          <a:p>
            <a:pPr eaLnBrk="1" hangingPunct="1"/>
            <a:r>
              <a:rPr lang="tr-TR" altLang="tr-TR" dirty="0" smtClean="0"/>
              <a:t>Motor nörona bağlı işlev bozulması</a:t>
            </a:r>
          </a:p>
        </p:txBody>
      </p:sp>
      <p:sp>
        <p:nvSpPr>
          <p:cNvPr id="64516" name="İçerik Yer Tutucusu 2"/>
          <p:cNvSpPr>
            <a:spLocks noGrp="1"/>
          </p:cNvSpPr>
          <p:nvPr>
            <p:ph idx="4294967295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pPr eaLnBrk="1" hangingPunct="1"/>
            <a:r>
              <a:rPr lang="tr-TR" altLang="tr-TR" dirty="0" err="1" smtClean="0"/>
              <a:t>Amiyotrofik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Lateral</a:t>
            </a:r>
            <a:r>
              <a:rPr lang="tr-TR" altLang="tr-TR" dirty="0" smtClean="0"/>
              <a:t> Skleroz (ALS): alfa motor nöronlar ölüyor. (Bunları uyaran </a:t>
            </a:r>
            <a:r>
              <a:rPr lang="tr-TR" altLang="tr-TR" dirty="0" err="1" smtClean="0"/>
              <a:t>kortikal</a:t>
            </a:r>
            <a:r>
              <a:rPr lang="tr-TR" altLang="tr-TR" dirty="0" smtClean="0"/>
              <a:t> motor nöronlar da etkilenir) </a:t>
            </a:r>
          </a:p>
          <a:p>
            <a:pPr eaLnBrk="1" hangingPunct="1"/>
            <a:r>
              <a:rPr lang="tr-TR" altLang="tr-TR" dirty="0" err="1" smtClean="0"/>
              <a:t>Poliomyelit</a:t>
            </a:r>
            <a:r>
              <a:rPr lang="tr-TR" altLang="tr-TR" dirty="0" smtClean="0"/>
              <a:t>: Motor nöronları tutan </a:t>
            </a:r>
            <a:r>
              <a:rPr lang="tr-TR" altLang="tr-TR" dirty="0" err="1" smtClean="0"/>
              <a:t>viral</a:t>
            </a:r>
            <a:r>
              <a:rPr lang="tr-TR" altLang="tr-TR" dirty="0" smtClean="0"/>
              <a:t> hastalık</a:t>
            </a:r>
          </a:p>
        </p:txBody>
      </p:sp>
    </p:spTree>
    <p:extLst>
      <p:ext uri="{BB962C8B-B14F-4D97-AF65-F5344CB8AC3E}">
        <p14:creationId xmlns:p14="http://schemas.microsoft.com/office/powerpoint/2010/main" val="135616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365ACE-3EF7-47D8-9074-78315461D522}" type="slidenum">
              <a:rPr lang="tr-TR"/>
              <a:pPr eaLnBrk="1" hangingPunct="1"/>
              <a:t>41</a:t>
            </a:fld>
            <a:endParaRPr lang="tr-TR"/>
          </a:p>
        </p:txBody>
      </p:sp>
      <p:sp>
        <p:nvSpPr>
          <p:cNvPr id="64515" name="Unvan 1"/>
          <p:cNvSpPr>
            <a:spLocks noGrp="1"/>
          </p:cNvSpPr>
          <p:nvPr>
            <p:ph type="title" idx="4294967295"/>
          </p:nvPr>
        </p:nvSpPr>
        <p:spPr>
          <a:xfrm>
            <a:off x="611560" y="404664"/>
            <a:ext cx="7772400" cy="769441"/>
          </a:xfrm>
        </p:spPr>
        <p:txBody>
          <a:bodyPr>
            <a:spAutoFit/>
          </a:bodyPr>
          <a:lstStyle/>
          <a:p>
            <a:pPr eaLnBrk="1" hangingPunct="1"/>
            <a:r>
              <a:rPr lang="tr-TR" altLang="tr-TR" dirty="0" err="1" smtClean="0"/>
              <a:t>Denervasyon</a:t>
            </a:r>
            <a:endParaRPr lang="tr-TR" altLang="tr-TR" dirty="0" smtClean="0"/>
          </a:p>
        </p:txBody>
      </p:sp>
      <p:sp>
        <p:nvSpPr>
          <p:cNvPr id="64516" name="İçerik Yer Tutucusu 2"/>
          <p:cNvSpPr>
            <a:spLocks noGrp="1"/>
          </p:cNvSpPr>
          <p:nvPr>
            <p:ph idx="4294967295"/>
          </p:nvPr>
        </p:nvSpPr>
        <p:spPr>
          <a:xfrm>
            <a:off x="467544" y="1268760"/>
            <a:ext cx="8230369" cy="5173315"/>
          </a:xfrm>
        </p:spPr>
        <p:txBody>
          <a:bodyPr/>
          <a:lstStyle/>
          <a:p>
            <a:pPr eaLnBrk="1" hangingPunct="1"/>
            <a:r>
              <a:rPr lang="tr-TR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Atrofi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olur. Yaklaşık 2 ayda </a:t>
            </a:r>
            <a:r>
              <a:rPr lang="tr-TR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dejeneratif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değişiklikler başlar. 3 aydan uzunsa kalıcı hasar olur. 1-2 yıl sürerse kasın yerini </a:t>
            </a:r>
            <a:r>
              <a:rPr lang="tr-TR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fibröz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doku, yağ </a:t>
            </a:r>
            <a:r>
              <a:rPr lang="tr-TR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hüc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vs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alır. Fizik tedavi önemli </a:t>
            </a:r>
          </a:p>
          <a:p>
            <a:pPr eaLnBrk="1" hangingPunct="1"/>
            <a:r>
              <a:rPr lang="tr-TR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Denervasyonda</a:t>
            </a:r>
            <a:r>
              <a:rPr lang="tr-TR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kasta 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aşırı duyarlılık oluşur. Dolaşımdaki </a:t>
            </a:r>
            <a:r>
              <a:rPr lang="tr-TR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ACh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ile tek tek kas lifleri düzensiz kasılır (</a:t>
            </a:r>
            <a:r>
              <a:rPr lang="tr-TR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fibrilasyon</a:t>
            </a:r>
            <a:r>
              <a:rPr lang="tr-TR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 </a:t>
            </a:r>
          </a:p>
          <a:p>
            <a:pPr marL="0" indent="0" eaLnBrk="1" hangingPunct="1">
              <a:buNone/>
            </a:pPr>
            <a:r>
              <a:rPr lang="tr-TR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tr-TR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Spinal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motor nöron anormal uyarı çıkarırsa motor birimde kasılma olur-</a:t>
            </a:r>
            <a:r>
              <a:rPr lang="tr-TR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fasikülasyon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44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C970B69-0F2D-427F-85DD-1EEA161852F2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Kalp kası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Çizgili, fonksiyonel sinsisyum</a:t>
            </a:r>
          </a:p>
          <a:p>
            <a:pPr eaLnBrk="1" hangingPunct="1"/>
            <a:r>
              <a:rPr lang="tr-TR" smtClean="0"/>
              <a:t>Otonom sinir sistemi </a:t>
            </a:r>
          </a:p>
          <a:p>
            <a:pPr eaLnBrk="1" hangingPunct="1"/>
            <a:r>
              <a:rPr lang="tr-TR" smtClean="0"/>
              <a:t>Uyaran yoksa da ritmik olarak kasılabilme</a:t>
            </a:r>
          </a:p>
          <a:p>
            <a:pPr eaLnBrk="1" hangingPunct="1"/>
            <a:r>
              <a:rPr lang="tr-TR" smtClean="0"/>
              <a:t>Önder-odak hücreler var.</a:t>
            </a:r>
          </a:p>
          <a:p>
            <a:pPr eaLnBrk="1" hangingPunct="1"/>
            <a:r>
              <a:rPr lang="tr-TR" smtClean="0"/>
              <a:t>Biomekanik pompa: Kanı akciğer ve dokulara taşır 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EFCCA1C-0758-4BA9-8EBB-11695FBC481B}" type="slidenum">
              <a:rPr lang="tr-TR"/>
              <a:pPr eaLnBrk="1" hangingPunct="1"/>
              <a:t>6</a:t>
            </a:fld>
            <a:endParaRPr lang="tr-TR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Düz kaslar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Sindirim kanalları, üriner yollar ve üreme kanalları kasılması</a:t>
            </a:r>
          </a:p>
          <a:p>
            <a:pPr eaLnBrk="1" hangingPunct="1"/>
            <a:r>
              <a:rPr lang="tr-TR" smtClean="0"/>
              <a:t>Kan damarları çapı</a:t>
            </a:r>
          </a:p>
          <a:p>
            <a:pPr eaLnBrk="1" hangingPunct="1"/>
            <a:r>
              <a:rPr lang="tr-TR" smtClean="0"/>
              <a:t>Solunum yolları çapı</a:t>
            </a:r>
          </a:p>
          <a:p>
            <a:pPr eaLnBrk="1" hangingPunct="1"/>
            <a:r>
              <a:rPr lang="tr-TR" smtClean="0"/>
              <a:t>Elektriksel, mekanik, parakrin-endokrin ve sinirsel uyarılır </a:t>
            </a:r>
          </a:p>
          <a:p>
            <a:pPr eaLnBrk="1" hangingPunct="1"/>
            <a:r>
              <a:rPr lang="tr-TR" smtClean="0"/>
              <a:t>Üniter (visseral) ve çok üniteli olarak ayrılır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06E99B4-74F4-416A-B304-A88777700B3E}" type="slidenum">
              <a:rPr lang="tr-TR"/>
              <a:pPr eaLnBrk="1" hangingPunct="1"/>
              <a:t>7</a:t>
            </a:fld>
            <a:endParaRPr lang="tr-TR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1338"/>
            <a:ext cx="8229600" cy="609600"/>
          </a:xfrm>
        </p:spPr>
        <p:txBody>
          <a:bodyPr/>
          <a:lstStyle/>
          <a:p>
            <a:pPr eaLnBrk="1" hangingPunct="1"/>
            <a:r>
              <a:rPr lang="tr-TR" smtClean="0"/>
              <a:t>İskelet Kası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altLang="tr-TR" i="1" dirty="0" smtClean="0"/>
              <a:t>Kas lifi denen </a:t>
            </a:r>
            <a:r>
              <a:rPr lang="tr-TR" altLang="tr-TR" dirty="0" smtClean="0"/>
              <a:t>hücrelerden oluşmuş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dirty="0" smtClean="0"/>
              <a:t>Hücreler (kas lifleri), çapları 10-100 µm arasında değişen, kas boyunca 1-500 mm kadar uzunluğa sahip olabilen silindirik yapılar, </a:t>
            </a:r>
            <a:r>
              <a:rPr lang="tr-TR" dirty="0">
                <a:latin typeface="Arial" panose="020B0604020202020204" pitchFamily="34" charset="0"/>
              </a:rPr>
              <a:t>Kas lifi sonları </a:t>
            </a:r>
            <a:r>
              <a:rPr lang="tr-TR" dirty="0" err="1">
                <a:latin typeface="Arial" panose="020B0604020202020204" pitchFamily="34" charset="0"/>
              </a:rPr>
              <a:t>tendon</a:t>
            </a:r>
            <a:r>
              <a:rPr lang="tr-TR" dirty="0">
                <a:latin typeface="Arial" panose="020B0604020202020204" pitchFamily="34" charset="0"/>
              </a:rPr>
              <a:t> lifi ile kaynaşır</a:t>
            </a:r>
            <a:endParaRPr lang="tr-TR" altLang="tr-TR" dirty="0" smtClean="0"/>
          </a:p>
          <a:p>
            <a:pPr eaLnBrk="1" hangingPunct="1"/>
            <a:r>
              <a:rPr lang="tr-TR" altLang="tr-TR" i="1" dirty="0" err="1" smtClean="0"/>
              <a:t>Sarkolemma</a:t>
            </a:r>
            <a:r>
              <a:rPr lang="tr-TR" altLang="tr-TR" dirty="0" smtClean="0"/>
              <a:t> adı verilen  zarla çevrili, çok çekirdekli, m</a:t>
            </a:r>
            <a:r>
              <a:rPr lang="tr-TR" dirty="0" smtClean="0">
                <a:latin typeface="Arial" panose="020B0604020202020204" pitchFamily="34" charset="0"/>
              </a:rPr>
              <a:t>ezodermden köken alır, </a:t>
            </a:r>
            <a:endParaRPr lang="tr-TR" altLang="tr-TR" dirty="0" smtClean="0"/>
          </a:p>
          <a:p>
            <a:pPr eaLnBrk="1" hangingPunct="1">
              <a:spcBef>
                <a:spcPct val="0"/>
              </a:spcBef>
            </a:pPr>
            <a:r>
              <a:rPr lang="tr-TR" altLang="tr-TR" dirty="0" smtClean="0"/>
              <a:t>Somatik motor sistemin parçası (</a:t>
            </a:r>
            <a:r>
              <a:rPr lang="tr-TR" dirty="0" smtClean="0">
                <a:latin typeface="Arial" panose="020B0604020202020204" pitchFamily="34" charset="0"/>
              </a:rPr>
              <a:t>33 </a:t>
            </a:r>
            <a:r>
              <a:rPr lang="tr-TR" dirty="0">
                <a:latin typeface="Arial" panose="020B0604020202020204" pitchFamily="34" charset="0"/>
              </a:rPr>
              <a:t>çift </a:t>
            </a:r>
            <a:r>
              <a:rPr lang="tr-TR" dirty="0" err="1" smtClean="0">
                <a:latin typeface="Arial" panose="020B0604020202020204" pitchFamily="34" charset="0"/>
              </a:rPr>
              <a:t>somit</a:t>
            </a:r>
            <a:r>
              <a:rPr lang="tr-TR" dirty="0" smtClean="0">
                <a:latin typeface="Arial" panose="020B0604020202020204" pitchFamily="34" charset="0"/>
              </a:rPr>
              <a:t> var)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7601ECE-8B31-4CA0-A5F4-44B88F7B97E0}" type="slidenum">
              <a:rPr lang="tr-TR"/>
              <a:pPr eaLnBrk="1" hangingPunct="1"/>
              <a:t>8</a:t>
            </a:fld>
            <a:endParaRPr lang="tr-TR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1338"/>
            <a:ext cx="8229600" cy="609600"/>
          </a:xfrm>
        </p:spPr>
        <p:txBody>
          <a:bodyPr/>
          <a:lstStyle/>
          <a:p>
            <a:pPr eaLnBrk="1" hangingPunct="1"/>
            <a:r>
              <a:rPr lang="tr-TR" smtClean="0"/>
              <a:t>İskelet Kası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Kas lifleri, fasikülleri oluşturur.</a:t>
            </a:r>
          </a:p>
          <a:p>
            <a:pPr eaLnBrk="1" hangingPunct="1"/>
            <a:r>
              <a:rPr lang="tr-TR" smtClean="0"/>
              <a:t>Fasiküllerin çevresi perimisyum denen bağ doku ile çevrili</a:t>
            </a:r>
          </a:p>
          <a:p>
            <a:pPr eaLnBrk="1" hangingPunct="1"/>
            <a:r>
              <a:rPr lang="tr-TR" smtClean="0"/>
              <a:t>Fasiküller kası oluşturur, kasın çevresi epimisyum denen bağ dokusu ile çevrili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5939D43-EF53-4957-92E2-36764C58750A}" type="slidenum">
              <a:rPr lang="tr-TR"/>
              <a:pPr eaLnBrk="1" hangingPunct="1"/>
              <a:t>9</a:t>
            </a:fld>
            <a:endParaRPr lang="tr-TR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1338"/>
            <a:ext cx="8229600" cy="609600"/>
          </a:xfrm>
        </p:spPr>
        <p:txBody>
          <a:bodyPr/>
          <a:lstStyle/>
          <a:p>
            <a:pPr eaLnBrk="1" hangingPunct="1"/>
            <a:r>
              <a:rPr lang="tr-TR" smtClean="0"/>
              <a:t>Miyofibriller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5434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altLang="tr-TR" smtClean="0"/>
              <a:t>Kas lifi sitoplazması 1-2µm çaplı, lif boyunca silindirik demetler halinde uzanan </a:t>
            </a:r>
            <a:r>
              <a:rPr lang="tr-TR" altLang="tr-TR" i="1" smtClean="0"/>
              <a:t>miyofibrillerle dolu. </a:t>
            </a:r>
            <a:r>
              <a:rPr lang="tr-TR" altLang="tr-TR" smtClean="0"/>
              <a:t>Miyofibriller,  ince ve kalın filamanlardan oluşmuş. Kontraktil proteinler. </a:t>
            </a:r>
          </a:p>
          <a:p>
            <a:pPr eaLnBrk="1" hangingPunct="1">
              <a:spcBef>
                <a:spcPct val="0"/>
              </a:spcBef>
            </a:pPr>
            <a:r>
              <a:rPr lang="tr-TR" smtClean="0"/>
              <a:t>Birkaç yüz-birkaç bin miyofibril var hücrede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2938</TotalTime>
  <Words>2115</Words>
  <Application>Microsoft Office PowerPoint</Application>
  <PresentationFormat>Ekran Gösterisi (4:3)</PresentationFormat>
  <Paragraphs>249</Paragraphs>
  <Slides>41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5" baseType="lpstr">
      <vt:lpstr>Arial</vt:lpstr>
      <vt:lpstr>Times New Roman</vt:lpstr>
      <vt:lpstr>Wingdings</vt:lpstr>
      <vt:lpstr>Varsayılan Tasarım</vt:lpstr>
      <vt:lpstr>Kas Fizyolojisi</vt:lpstr>
      <vt:lpstr>Kas Hücreleri</vt:lpstr>
      <vt:lpstr>Kas hücreleri</vt:lpstr>
      <vt:lpstr>İskelet kası</vt:lpstr>
      <vt:lpstr>Kalp kası</vt:lpstr>
      <vt:lpstr>Düz kaslar</vt:lpstr>
      <vt:lpstr>İskelet Kası</vt:lpstr>
      <vt:lpstr>İskelet Kası</vt:lpstr>
      <vt:lpstr>Miyofibriller</vt:lpstr>
      <vt:lpstr>Miyofibriller</vt:lpstr>
      <vt:lpstr>Miyofibriller: Kalın filaman</vt:lpstr>
      <vt:lpstr>Miyofibriller: Kalın filaman</vt:lpstr>
      <vt:lpstr>Miyofibriller: İnce filaman</vt:lpstr>
      <vt:lpstr>Miyofibriller: İnce filaman</vt:lpstr>
      <vt:lpstr>Çizgili görünüm</vt:lpstr>
      <vt:lpstr>Ek yapılar</vt:lpstr>
      <vt:lpstr>PowerPoint Sunusu</vt:lpstr>
      <vt:lpstr>Distrofin-glikoprotein kompleksi</vt:lpstr>
      <vt:lpstr>Kas kontraksiyon mekanizması</vt:lpstr>
      <vt:lpstr>Kas kontraksiyonu moleküler mekanizması</vt:lpstr>
      <vt:lpstr>PowerPoint Sunusu</vt:lpstr>
      <vt:lpstr>PowerPoint Sunusu</vt:lpstr>
      <vt:lpstr>PowerPoint Sunusu</vt:lpstr>
      <vt:lpstr>PowerPoint Sunusu</vt:lpstr>
      <vt:lpstr>Kasılma sırasında sarkomer</vt:lpstr>
      <vt:lpstr>Uyarılma-Kasılma Eşleşmesi</vt:lpstr>
      <vt:lpstr>Uyarılma-Kasılma Eşleşmesi</vt:lpstr>
      <vt:lpstr>PowerPoint Sunusu</vt:lpstr>
      <vt:lpstr>PowerPoint Sunusu</vt:lpstr>
      <vt:lpstr>Gevşeme</vt:lpstr>
      <vt:lpstr>Kalsekestrin, kalretikulin (düz kasta)</vt:lpstr>
      <vt:lpstr>Motor birim</vt:lpstr>
      <vt:lpstr>İskelet kası nöral innervasyonu</vt:lpstr>
      <vt:lpstr>Son plak</vt:lpstr>
      <vt:lpstr>Motor son plak</vt:lpstr>
      <vt:lpstr>PowerPoint Sunusu</vt:lpstr>
      <vt:lpstr>Motor son plak</vt:lpstr>
      <vt:lpstr>Kavşakta iletimin bozulması</vt:lpstr>
      <vt:lpstr>Kavşakta iletimin bozulması</vt:lpstr>
      <vt:lpstr>Motor nörona bağlı işlev bozulması</vt:lpstr>
      <vt:lpstr>Denervasyon</vt:lpstr>
    </vt:vector>
  </TitlesOfParts>
  <Company>ankara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ersoz</dc:creator>
  <cp:lastModifiedBy>user</cp:lastModifiedBy>
  <cp:revision>228</cp:revision>
  <dcterms:created xsi:type="dcterms:W3CDTF">2015-10-08T20:41:01Z</dcterms:created>
  <dcterms:modified xsi:type="dcterms:W3CDTF">2020-05-17T10:31:31Z</dcterms:modified>
</cp:coreProperties>
</file>