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18719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736602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7388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733089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9603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428348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34297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5714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57588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65319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098303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AD4B6EF-ED6B-4767-BEE7-A80EB82EA9CD}"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4013017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D4B6EF-ED6B-4767-BEE7-A80EB82EA9CD}"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5644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4B6EF-ED6B-4767-BEE7-A80EB82EA9CD}"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240357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626481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38443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AD4B6EF-ED6B-4767-BEE7-A80EB82EA9CD}"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F0C80BC-9A5E-44BF-9FFB-2DA443FCA4C6}" type="slidenum">
              <a:rPr lang="tr-TR" smtClean="0"/>
              <a:t>‹#›</a:t>
            </a:fld>
            <a:endParaRPr lang="tr-TR"/>
          </a:p>
        </p:txBody>
      </p:sp>
    </p:spTree>
    <p:extLst>
      <p:ext uri="{BB962C8B-B14F-4D97-AF65-F5344CB8AC3E}">
        <p14:creationId xmlns:p14="http://schemas.microsoft.com/office/powerpoint/2010/main" val="3433247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HLK 324</a:t>
            </a:r>
            <a:br>
              <a:rPr lang="tr-TR" dirty="0" smtClean="0"/>
            </a:br>
            <a:r>
              <a:rPr lang="tr-TR" dirty="0" smtClean="0"/>
              <a:t>KÜLTÜREL MİRAS VE MÜZECİLİK</a:t>
            </a:r>
            <a:endParaRPr lang="tr-TR" dirty="0"/>
          </a:p>
        </p:txBody>
      </p:sp>
      <p:sp>
        <p:nvSpPr>
          <p:cNvPr id="3" name="2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4813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063750" y="1628776"/>
            <a:ext cx="8229600" cy="4886325"/>
          </a:xfrm>
        </p:spPr>
        <p:txBody>
          <a:bodyPr>
            <a:normAutofit/>
          </a:bodyPr>
          <a:lstStyle/>
          <a:p>
            <a:pPr marL="365760" indent="-256032">
              <a:buFont typeface="Wingdings 3"/>
              <a:buChar char=""/>
              <a:defRPr/>
            </a:pPr>
            <a:r>
              <a:rPr lang="tr-TR" dirty="0" smtClean="0"/>
              <a:t>“1954 Silahlı Bir Çatışma Halinde Kültür Mallarının Korunmasına Dair Sözleşme”, </a:t>
            </a:r>
          </a:p>
          <a:p>
            <a:pPr marL="365760" indent="-256032">
              <a:buFont typeface="Wingdings 3"/>
              <a:buChar char=""/>
              <a:defRPr/>
            </a:pPr>
            <a:r>
              <a:rPr lang="tr-TR" dirty="0" smtClean="0"/>
              <a:t>“1970 Kültür Varlıklarının Kanunsuz İthal, İhraç ve Mülkiyet Transferinin Önlenmesi ve Yasaklanması İçin Alınacak Tedbirlerle İlgili Sözleşme”, </a:t>
            </a:r>
          </a:p>
          <a:p>
            <a:pPr marL="365760" indent="-256032">
              <a:buFont typeface="Wingdings 3"/>
              <a:buChar char=""/>
              <a:defRPr/>
            </a:pPr>
            <a:r>
              <a:rPr lang="tr-TR" dirty="0" smtClean="0"/>
              <a:t>“1972 Dünya Kültürel ve Doğal Mirasın Korunmasına Dair Sözleşme”, </a:t>
            </a:r>
          </a:p>
          <a:p>
            <a:pPr marL="365760" indent="-256032">
              <a:buFont typeface="Wingdings 3"/>
              <a:buChar char=""/>
              <a:defRPr/>
            </a:pPr>
            <a:r>
              <a:rPr lang="tr-TR" dirty="0" smtClean="0"/>
              <a:t>“2001 Sualtı Kültürel Mirasının Korunması Sözleşmesi”, </a:t>
            </a:r>
          </a:p>
          <a:p>
            <a:pPr marL="365760" indent="-256032">
              <a:buFont typeface="Wingdings 3"/>
              <a:buChar char=""/>
              <a:defRPr/>
            </a:pPr>
            <a:r>
              <a:rPr lang="tr-TR" dirty="0" smtClean="0"/>
              <a:t>“2003 Somut Olmayan Kültürel Mirasın Korunması Sözleşmesi”, </a:t>
            </a:r>
          </a:p>
          <a:p>
            <a:pPr marL="365760" indent="-256032">
              <a:buFont typeface="Wingdings 3"/>
              <a:buChar char=""/>
              <a:defRPr/>
            </a:pPr>
            <a:r>
              <a:rPr lang="tr-TR" dirty="0" smtClean="0"/>
              <a:t>“2005 Kültürel İfadelerin Çeşitliliğinin Korunması ve Geliştirilmesi Sözleşmesi” </a:t>
            </a:r>
          </a:p>
          <a:p>
            <a:pPr marL="365760" indent="-256032">
              <a:buNone/>
              <a:defRPr/>
            </a:pPr>
            <a:endParaRPr lang="tr-TR" dirty="0" smtClean="0"/>
          </a:p>
          <a:p>
            <a:pPr marL="365760" indent="-256032">
              <a:buNone/>
              <a:defRPr/>
            </a:pPr>
            <a:r>
              <a:rPr lang="tr-TR" dirty="0" smtClean="0"/>
              <a:t>	UNESCO’nun temel kültür sözleşmeleri olarak anılmaktadır. </a:t>
            </a:r>
          </a:p>
          <a:p>
            <a:pPr marL="365760" indent="-256032">
              <a:buFont typeface="Wingdings 3"/>
              <a:buChar char=""/>
              <a:defRPr/>
            </a:pPr>
            <a:endParaRPr lang="tr-TR" dirty="0" smtClean="0"/>
          </a:p>
          <a:p>
            <a:pPr marL="365760" indent="-256032">
              <a:buFont typeface="Wingdings 3"/>
              <a:buChar char=""/>
              <a:defRPr/>
            </a:pPr>
            <a:endParaRPr lang="tr-TR" dirty="0"/>
          </a:p>
        </p:txBody>
      </p:sp>
      <p:sp>
        <p:nvSpPr>
          <p:cNvPr id="2" name="1 Başlık"/>
          <p:cNvSpPr>
            <a:spLocks noGrp="1"/>
          </p:cNvSpPr>
          <p:nvPr>
            <p:ph type="title"/>
          </p:nvPr>
        </p:nvSpPr>
        <p:spPr/>
        <p:txBody>
          <a:bodyPr>
            <a:normAutofit/>
          </a:bodyPr>
          <a:lstStyle/>
          <a:p>
            <a:pPr>
              <a:defRPr/>
            </a:pPr>
            <a:r>
              <a:rPr lang="tr-TR" dirty="0" smtClean="0"/>
              <a:t>UNESCO’nun Temel Kültür Sözleşmeleri…</a:t>
            </a:r>
            <a:endParaRPr lang="tr-TR" dirty="0"/>
          </a:p>
        </p:txBody>
      </p:sp>
    </p:spTree>
    <p:extLst>
      <p:ext uri="{BB962C8B-B14F-4D97-AF65-F5344CB8AC3E}">
        <p14:creationId xmlns:p14="http://schemas.microsoft.com/office/powerpoint/2010/main" val="2804696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365760" indent="-256032">
              <a:buFont typeface="Wingdings 3"/>
              <a:buChar char=""/>
              <a:defRPr/>
            </a:pPr>
            <a:r>
              <a:rPr lang="tr-TR" dirty="0" smtClean="0"/>
              <a:t>“1954 Silahlı Bir Çatışma Halinde Kültür Mallarının Korunmasına Dair Sözleşme”, </a:t>
            </a:r>
          </a:p>
          <a:p>
            <a:pPr marL="365760" indent="-256032">
              <a:buFont typeface="Wingdings 3"/>
              <a:buChar char=""/>
              <a:defRPr/>
            </a:pPr>
            <a:r>
              <a:rPr lang="tr-TR" dirty="0" smtClean="0"/>
              <a:t>“1970 Kültür Varlıklarının Kanunsuz İthal, İhraç ve Mülkiyet Transferinin Önlenmesi ve Yasaklanması için Alınacak Tedbirlerle ilgili Sözleşme”, </a:t>
            </a:r>
          </a:p>
          <a:p>
            <a:pPr marL="365760" indent="-256032">
              <a:buFont typeface="Wingdings 3"/>
              <a:buChar char=""/>
              <a:defRPr/>
            </a:pPr>
            <a:r>
              <a:rPr lang="tr-TR" dirty="0" smtClean="0"/>
              <a:t>“1972 Dünya Kültürel ve Doğal Mirasın Korunmasına Dair Sözleşme”, </a:t>
            </a:r>
          </a:p>
          <a:p>
            <a:pPr marL="365760" indent="-256032">
              <a:buFont typeface="Wingdings 3"/>
              <a:buChar char=""/>
              <a:defRPr/>
            </a:pPr>
            <a:r>
              <a:rPr lang="tr-TR" dirty="0" smtClean="0"/>
              <a:t>“2003 Somut Olmayan Kültürel Mirasın Korunması Sözleşmesi”, </a:t>
            </a:r>
          </a:p>
          <a:p>
            <a:pPr marL="365760" indent="-256032">
              <a:buFont typeface="Wingdings 3"/>
              <a:buChar char=""/>
              <a:defRPr/>
            </a:pPr>
            <a:r>
              <a:rPr lang="tr-TR" dirty="0" smtClean="0"/>
              <a:t>“2005 Kültürel İfadelerin Çeşitliliğinin Korunması ve Geliştirilmesi Sözleşmesi”, </a:t>
            </a:r>
          </a:p>
          <a:p>
            <a:pPr marL="365760" indent="-256032">
              <a:buFont typeface="Wingdings 3"/>
              <a:buChar char=""/>
              <a:defRPr/>
            </a:pPr>
            <a:endParaRPr lang="tr-TR" dirty="0" smtClean="0"/>
          </a:p>
          <a:p>
            <a:pPr marL="365760" indent="-256032">
              <a:buNone/>
              <a:defRPr/>
            </a:pPr>
            <a:r>
              <a:rPr lang="tr-TR" dirty="0" smtClean="0"/>
              <a:t>	olmak üzere toplam beşine taraftır.</a:t>
            </a:r>
          </a:p>
          <a:p>
            <a:pPr marL="365760" indent="-256032">
              <a:buFont typeface="Wingdings 3"/>
              <a:buChar char=""/>
              <a:defRPr/>
            </a:pPr>
            <a:endParaRPr lang="tr-TR" dirty="0"/>
          </a:p>
        </p:txBody>
      </p:sp>
      <p:sp>
        <p:nvSpPr>
          <p:cNvPr id="2" name="1 Başlık"/>
          <p:cNvSpPr>
            <a:spLocks noGrp="1"/>
          </p:cNvSpPr>
          <p:nvPr>
            <p:ph type="title"/>
          </p:nvPr>
        </p:nvSpPr>
        <p:spPr/>
        <p:txBody>
          <a:bodyPr/>
          <a:lstStyle/>
          <a:p>
            <a:pPr>
              <a:defRPr/>
            </a:pPr>
            <a:r>
              <a:rPr lang="tr-TR" dirty="0" smtClean="0"/>
              <a:t>Türkiye, bu sözleşmelerden…</a:t>
            </a:r>
            <a:endParaRPr lang="tr-TR" dirty="0"/>
          </a:p>
        </p:txBody>
      </p:sp>
    </p:spTree>
    <p:extLst>
      <p:ext uri="{BB962C8B-B14F-4D97-AF65-F5344CB8AC3E}">
        <p14:creationId xmlns:p14="http://schemas.microsoft.com/office/powerpoint/2010/main" val="2971098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defRPr/>
            </a:pPr>
            <a:r>
              <a:rPr lang="tr-TR" dirty="0">
                <a:solidFill>
                  <a:schemeClr val="tx2">
                    <a:satMod val="130000"/>
                  </a:schemeClr>
                </a:solidFill>
              </a:rPr>
              <a:t/>
            </a:r>
            <a:br>
              <a:rPr lang="tr-TR" dirty="0">
                <a:solidFill>
                  <a:schemeClr val="tx2">
                    <a:satMod val="130000"/>
                  </a:schemeClr>
                </a:solidFill>
              </a:rPr>
            </a:br>
            <a:r>
              <a:rPr lang="tr-TR" dirty="0">
                <a:solidFill>
                  <a:schemeClr val="tx2">
                    <a:satMod val="130000"/>
                  </a:schemeClr>
                </a:solidFill>
              </a:rPr>
              <a:t>UNESCO ve KÜLTÜREL MİRAS SÖZLEŞMELERİ</a:t>
            </a:r>
            <a:r>
              <a:rPr lang="tr-TR" dirty="0" smtClean="0">
                <a:solidFill>
                  <a:schemeClr val="tx2">
                    <a:satMod val="130000"/>
                  </a:schemeClr>
                </a:solidFill>
              </a:rPr>
              <a:t> </a:t>
            </a:r>
            <a:br>
              <a:rPr lang="tr-TR" dirty="0" smtClean="0">
                <a:solidFill>
                  <a:schemeClr val="tx2">
                    <a:satMod val="130000"/>
                  </a:schemeClr>
                </a:solidFill>
              </a:rPr>
            </a:br>
            <a:endParaRPr lang="tr-TR" dirty="0">
              <a:solidFill>
                <a:schemeClr val="tx2">
                  <a:satMod val="130000"/>
                </a:schemeClr>
              </a:solidFill>
            </a:endParaRPr>
          </a:p>
        </p:txBody>
      </p:sp>
      <p:sp>
        <p:nvSpPr>
          <p:cNvPr id="3" name="2 İçerik Yer Tutucusu"/>
          <p:cNvSpPr>
            <a:spLocks noGrp="1"/>
          </p:cNvSpPr>
          <p:nvPr>
            <p:ph idx="1"/>
          </p:nvPr>
        </p:nvSpPr>
        <p:spPr/>
        <p:txBody>
          <a:bodyPr>
            <a:normAutofit fontScale="55000" lnSpcReduction="20000"/>
          </a:bodyPr>
          <a:lstStyle/>
          <a:p>
            <a:pPr marL="365760" indent="-283464">
              <a:buFont typeface="Wingdings 2"/>
              <a:buChar char=""/>
              <a:defRPr/>
            </a:pPr>
            <a:r>
              <a:rPr lang="tr-TR" dirty="0" smtClean="0"/>
              <a:t>UNESCO’nun kültürlerin korunması ve gelecek kuşaklara aktarılması amacına yönelik hazırladığı sözleşmeler:</a:t>
            </a:r>
          </a:p>
          <a:p>
            <a:pPr marL="365760" indent="-283464">
              <a:buFont typeface="Wingdings 2"/>
              <a:buChar char=""/>
              <a:defRPr/>
            </a:pPr>
            <a:endParaRPr lang="tr-TR" dirty="0" smtClean="0"/>
          </a:p>
          <a:p>
            <a:pPr marL="886968" lvl="2">
              <a:buFont typeface="Wingdings 2"/>
              <a:buChar char=""/>
              <a:defRPr/>
            </a:pPr>
            <a:r>
              <a:rPr lang="tr-TR" sz="3600" u="sng" dirty="0"/>
              <a:t>Somut Kültürel Mirasın Korunmasına Yönelik Olanlar:</a:t>
            </a:r>
            <a:endParaRPr lang="tr-TR" sz="3600" dirty="0"/>
          </a:p>
          <a:p>
            <a:pPr marL="365760" indent="-283464">
              <a:buFont typeface="Wingdings 2"/>
              <a:buChar char=""/>
              <a:defRPr/>
            </a:pPr>
            <a:endParaRPr lang="tr-TR" dirty="0" smtClean="0"/>
          </a:p>
          <a:p>
            <a:pPr marL="365760" indent="-283464">
              <a:buFont typeface="Wingdings 2"/>
              <a:buChar char=""/>
              <a:defRPr/>
            </a:pPr>
            <a:r>
              <a:rPr lang="tr-TR" dirty="0" smtClean="0"/>
              <a:t>1. “Doğal ve Kültürel Dünya Mirasının Korunması Sözleşmesi” (16 Kasım 1972, Paris) Türkiye bu sözleşmeye 16 Mart 1983 tarihinde taraf olmuştur.</a:t>
            </a:r>
          </a:p>
          <a:p>
            <a:pPr marL="365760" indent="-283464">
              <a:buFont typeface="Wingdings 2"/>
              <a:buChar char=""/>
              <a:defRPr/>
            </a:pPr>
            <a:endParaRPr lang="tr-TR" dirty="0" smtClean="0"/>
          </a:p>
          <a:p>
            <a:pPr marL="365760" indent="-283464">
              <a:buFont typeface="Wingdings 2"/>
              <a:buChar char=""/>
              <a:defRPr/>
            </a:pPr>
            <a:r>
              <a:rPr lang="tr-TR" dirty="0" smtClean="0"/>
              <a:t>2. “Sualtı Kültürel Mirasının Korunması Sözleşmesi” (2001) </a:t>
            </a:r>
          </a:p>
          <a:p>
            <a:pPr marL="365760" indent="-283464">
              <a:buFont typeface="Wingdings 2"/>
              <a:buChar char=""/>
              <a:defRPr/>
            </a:pPr>
            <a:endParaRPr lang="tr-TR" dirty="0" smtClean="0"/>
          </a:p>
          <a:p>
            <a:pPr marL="886968" lvl="2">
              <a:buFont typeface="Wingdings 2"/>
              <a:buChar char=""/>
              <a:defRPr/>
            </a:pPr>
            <a:r>
              <a:rPr lang="tr-TR" sz="3600" u="sng" dirty="0"/>
              <a:t>Somut Olmayan Kültürel Mirasın Korunmasına Yönelik Olanlar:</a:t>
            </a:r>
            <a:r>
              <a:rPr lang="tr-TR" sz="3600" dirty="0"/>
              <a:t> </a:t>
            </a:r>
          </a:p>
          <a:p>
            <a:pPr marL="365760" indent="-283464">
              <a:buFont typeface="Wingdings 2"/>
              <a:buChar char=""/>
              <a:defRPr/>
            </a:pPr>
            <a:endParaRPr lang="tr-TR" dirty="0" smtClean="0"/>
          </a:p>
          <a:p>
            <a:pPr marL="365760" indent="-283464">
              <a:buFont typeface="Wingdings 2"/>
              <a:buChar char=""/>
              <a:defRPr/>
            </a:pPr>
            <a:r>
              <a:rPr lang="tr-TR" dirty="0" smtClean="0"/>
              <a:t>1. “Somut Olmayan Kültürel Mirasın Korunması Sözleşmesi” (17 Ekim 2003, Paris)  Türkiye bu sözleşmeye 27 Mart 2006 tarihide taraf olmuştur. </a:t>
            </a:r>
          </a:p>
          <a:p>
            <a:pPr marL="365760" indent="-283464">
              <a:buFont typeface="Wingdings 2"/>
              <a:buChar char=""/>
              <a:defRPr/>
            </a:pPr>
            <a:r>
              <a:rPr lang="tr-TR" dirty="0" smtClean="0"/>
              <a:t>2. “Kültürel Anlatımların Çeşitliliğinin Korunması ve Geliştirilmesi Sözleşmesi” (2 Kasım 2005, Paris).</a:t>
            </a:r>
          </a:p>
          <a:p>
            <a:pPr marL="365760" indent="-283464">
              <a:buFont typeface="Wingdings 2"/>
              <a:buChar char=""/>
              <a:defRPr/>
            </a:pPr>
            <a:endParaRPr lang="tr-TR" dirty="0"/>
          </a:p>
        </p:txBody>
      </p:sp>
    </p:spTree>
    <p:extLst>
      <p:ext uri="{BB962C8B-B14F-4D97-AF65-F5344CB8AC3E}">
        <p14:creationId xmlns:p14="http://schemas.microsoft.com/office/powerpoint/2010/main" val="3551594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15363" name="2 İçerik Yer Tutucusu"/>
          <p:cNvSpPr>
            <a:spLocks noGrp="1"/>
          </p:cNvSpPr>
          <p:nvPr>
            <p:ph idx="1"/>
          </p:nvPr>
        </p:nvSpPr>
        <p:spPr/>
        <p:txBody>
          <a:bodyPr/>
          <a:lstStyle/>
          <a:p>
            <a:pPr algn="just"/>
            <a:r>
              <a:rPr lang="tr-TR" altLang="tr-TR" smtClean="0"/>
              <a:t>SOKÜM Sözleşmesi yürürlüğe girmeden  ilan edilmiş olan “İnsanlığın Somut Olmayan ve Sözlü Kültürel Mirasının Başyapıtları”, Sözleşme yürürlüğe girdikten sonra “İnsanlığın Somut Olmayan Kültürel Mirasının Temsili Listesi”ne dahil edilmiştir. </a:t>
            </a:r>
          </a:p>
          <a:p>
            <a:endParaRPr lang="tr-TR" altLang="tr-TR" smtClean="0"/>
          </a:p>
        </p:txBody>
      </p:sp>
    </p:spTree>
    <p:extLst>
      <p:ext uri="{BB962C8B-B14F-4D97-AF65-F5344CB8AC3E}">
        <p14:creationId xmlns:p14="http://schemas.microsoft.com/office/powerpoint/2010/main" val="1912695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dirty="0">
              <a:solidFill>
                <a:schemeClr val="tx2">
                  <a:satMod val="130000"/>
                </a:schemeClr>
              </a:solidFill>
            </a:endParaRPr>
          </a:p>
        </p:txBody>
      </p:sp>
      <p:sp>
        <p:nvSpPr>
          <p:cNvPr id="16387" name="2 İçerik Yer Tutucusu"/>
          <p:cNvSpPr>
            <a:spLocks noGrp="1"/>
          </p:cNvSpPr>
          <p:nvPr>
            <p:ph idx="1"/>
          </p:nvPr>
        </p:nvSpPr>
        <p:spPr>
          <a:xfrm>
            <a:off x="2782888" y="404814"/>
            <a:ext cx="7499350" cy="3709987"/>
          </a:xfrm>
        </p:spPr>
        <p:txBody>
          <a:bodyPr/>
          <a:lstStyle/>
          <a:p>
            <a:pPr eaLnBrk="1" hangingPunct="1">
              <a:buFont typeface="Wingdings 2" panose="05020102010507070707" pitchFamily="18" charset="2"/>
              <a:buNone/>
            </a:pPr>
            <a:endParaRPr lang="tr-TR" altLang="tr-TR" smtClean="0"/>
          </a:p>
          <a:p>
            <a:pPr eaLnBrk="1" hangingPunct="1">
              <a:buFont typeface="Wingdings 2" panose="05020102010507070707" pitchFamily="18" charset="2"/>
              <a:buNone/>
            </a:pPr>
            <a:endParaRPr lang="tr-TR" altLang="tr-TR" smtClean="0"/>
          </a:p>
          <a:p>
            <a:pPr algn="ctr" eaLnBrk="1" hangingPunct="1">
              <a:buFont typeface="Wingdings 2" panose="05020102010507070707" pitchFamily="18" charset="2"/>
              <a:buNone/>
            </a:pPr>
            <a:r>
              <a:rPr lang="tr-TR" altLang="tr-TR" sz="3600"/>
              <a:t>SOMUT OLMAYAN KÜLTÜREL MİRASIN KORUNMASI SÖZLEŞMESİ</a:t>
            </a:r>
          </a:p>
        </p:txBody>
      </p:sp>
      <p:pic>
        <p:nvPicPr>
          <p:cNvPr id="16388" name="Picture 5" descr="somut olmayan kültürel mira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6138" y="3716338"/>
            <a:ext cx="3810000"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7802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2 İçerik Yer Tutucusu"/>
          <p:cNvSpPr>
            <a:spLocks noGrp="1"/>
          </p:cNvSpPr>
          <p:nvPr>
            <p:ph idx="1"/>
          </p:nvPr>
        </p:nvSpPr>
        <p:spPr>
          <a:xfrm>
            <a:off x="2782888" y="1125538"/>
            <a:ext cx="7499350" cy="4800600"/>
          </a:xfrm>
        </p:spPr>
        <p:txBody>
          <a:bodyPr/>
          <a:lstStyle/>
          <a:p>
            <a:pPr algn="just" eaLnBrk="1" hangingPunct="1"/>
            <a:r>
              <a:rPr lang="tr-TR" altLang="tr-TR" smtClean="0"/>
              <a:t>Birleşmiş Milletler Eğitim Bilim ve Kültür Kurumu (UNESCO), 2003 yılında insanlığın somut olmayan kültürel mirasının korunması amacı ile “Somut Olmayan Kültürel Mirasın Korunması Sözleşmesini” kabul etmiştir. </a:t>
            </a:r>
          </a:p>
        </p:txBody>
      </p:sp>
    </p:spTree>
    <p:extLst>
      <p:ext uri="{BB962C8B-B14F-4D97-AF65-F5344CB8AC3E}">
        <p14:creationId xmlns:p14="http://schemas.microsoft.com/office/powerpoint/2010/main" val="2349165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18435" name="2 İçerik Yer Tutucusu"/>
          <p:cNvSpPr>
            <a:spLocks noGrp="1"/>
          </p:cNvSpPr>
          <p:nvPr>
            <p:ph idx="1"/>
          </p:nvPr>
        </p:nvSpPr>
        <p:spPr/>
        <p:txBody>
          <a:bodyPr>
            <a:normAutofit fontScale="92500"/>
          </a:bodyPr>
          <a:lstStyle/>
          <a:p>
            <a:pPr algn="just"/>
            <a:r>
              <a:rPr lang="tr-TR" altLang="tr-TR" sz="2800"/>
              <a:t>UNESCO’nun 32. Genel Konferansı’nda 17 Ekim 2003 tarihinde kabul edilen Somut Olmayan Kültürel Mirasın Korunması Sözleşmesi, bir toplumun kendi kültürel kimliğinin bir parçası olarak gördüğü, kuşaktan kuşağa aktarmak suretiyle günümüze kadar getirdiği somut olmayan kültürel mirasın korunmasına ve gelecek kuşaklara aktarılmasına katkı sağlayacak yol, yöntem ve imkânları tanımlamaktadır. </a:t>
            </a:r>
          </a:p>
          <a:p>
            <a:endParaRPr lang="tr-TR" altLang="tr-TR" smtClean="0"/>
          </a:p>
        </p:txBody>
      </p:sp>
    </p:spTree>
    <p:extLst>
      <p:ext uri="{BB962C8B-B14F-4D97-AF65-F5344CB8AC3E}">
        <p14:creationId xmlns:p14="http://schemas.microsoft.com/office/powerpoint/2010/main" val="4198021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defRPr/>
            </a:pPr>
            <a:r>
              <a:rPr lang="tr-TR" dirty="0" smtClean="0">
                <a:solidFill>
                  <a:schemeClr val="tx2">
                    <a:satMod val="130000"/>
                  </a:schemeClr>
                </a:solidFill>
              </a:rPr>
              <a:t/>
            </a:r>
            <a:br>
              <a:rPr lang="tr-TR" dirty="0" smtClean="0">
                <a:solidFill>
                  <a:schemeClr val="tx2">
                    <a:satMod val="130000"/>
                  </a:schemeClr>
                </a:solidFill>
              </a:rPr>
            </a:br>
            <a:r>
              <a:rPr lang="tr-TR" dirty="0" smtClean="0">
                <a:solidFill>
                  <a:schemeClr val="tx2">
                    <a:satMod val="130000"/>
                  </a:schemeClr>
                </a:solidFill>
              </a:rPr>
              <a:t>SOKÜM </a:t>
            </a:r>
            <a:r>
              <a:rPr lang="tr-TR" dirty="0" smtClean="0">
                <a:solidFill>
                  <a:schemeClr val="tx2">
                    <a:satMod val="130000"/>
                  </a:schemeClr>
                </a:solidFill>
              </a:rPr>
              <a:t>NEDİR? </a:t>
            </a:r>
            <a:r>
              <a:rPr lang="tr-TR" b="1" dirty="0" smtClean="0">
                <a:solidFill>
                  <a:schemeClr val="tx2">
                    <a:satMod val="130000"/>
                  </a:schemeClr>
                </a:solidFill>
              </a:rPr>
              <a:t/>
            </a:r>
            <a:br>
              <a:rPr lang="tr-TR" b="1" dirty="0" smtClean="0">
                <a:solidFill>
                  <a:schemeClr val="tx2">
                    <a:satMod val="130000"/>
                  </a:schemeClr>
                </a:solidFill>
              </a:rPr>
            </a:br>
            <a:endParaRPr lang="tr-TR" dirty="0">
              <a:solidFill>
                <a:schemeClr val="tx2">
                  <a:satMod val="130000"/>
                </a:schemeClr>
              </a:solidFill>
            </a:endParaRPr>
          </a:p>
        </p:txBody>
      </p:sp>
      <p:sp>
        <p:nvSpPr>
          <p:cNvPr id="19459" name="2 İçerik Yer Tutucusu"/>
          <p:cNvSpPr>
            <a:spLocks noGrp="1"/>
          </p:cNvSpPr>
          <p:nvPr>
            <p:ph idx="1"/>
          </p:nvPr>
        </p:nvSpPr>
        <p:spPr/>
        <p:txBody>
          <a:bodyPr/>
          <a:lstStyle/>
          <a:p>
            <a:pPr eaLnBrk="1" hangingPunct="1">
              <a:buFont typeface="Wingdings 2" panose="05020102010507070707" pitchFamily="18" charset="2"/>
              <a:buNone/>
            </a:pPr>
            <a:r>
              <a:rPr lang="tr-TR" altLang="tr-TR" dirty="0" smtClean="0"/>
              <a:t>• Sözleşmeye göre Somut Olmayan Kültürel Miras; </a:t>
            </a:r>
          </a:p>
          <a:p>
            <a:pPr algn="just" eaLnBrk="1" hangingPunct="1">
              <a:buFont typeface="Wingdings 2" panose="05020102010507070707" pitchFamily="18" charset="2"/>
              <a:buNone/>
            </a:pPr>
            <a:r>
              <a:rPr lang="tr-TR" altLang="tr-TR" smtClean="0"/>
              <a:t>“ toplulukların, grupların ve kimi durumlarda bireylerin, kültürel miraslarının bir parçası olarak tanımladıkları uygulamalar, temsiller, anlatımlar, bilgiler, beceriler ve bunlara ilişkin araçlar, gereçler ve kültürel mekanlar” anlamına gelir. </a:t>
            </a:r>
          </a:p>
          <a:p>
            <a:pPr eaLnBrk="1" hangingPunct="1"/>
            <a:endParaRPr lang="tr-TR" altLang="tr-TR" smtClean="0"/>
          </a:p>
        </p:txBody>
      </p:sp>
    </p:spTree>
    <p:extLst>
      <p:ext uri="{BB962C8B-B14F-4D97-AF65-F5344CB8AC3E}">
        <p14:creationId xmlns:p14="http://schemas.microsoft.com/office/powerpoint/2010/main" val="379140240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TotalTime>
  <Words>457</Words>
  <Application>Microsoft Office PowerPoint</Application>
  <PresentationFormat>Geniş ekran</PresentationFormat>
  <Paragraphs>40</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Wingdings 2</vt:lpstr>
      <vt:lpstr>Wingdings 3</vt:lpstr>
      <vt:lpstr>Duman</vt:lpstr>
      <vt:lpstr>HLK 324 KÜLTÜREL MİRAS VE MÜZECİLİK</vt:lpstr>
      <vt:lpstr>UNESCO’nun Temel Kültür Sözleşmeleri…</vt:lpstr>
      <vt:lpstr>Türkiye, bu sözleşmelerden…</vt:lpstr>
      <vt:lpstr> UNESCO ve KÜLTÜREL MİRAS SÖZLEŞMELERİ  </vt:lpstr>
      <vt:lpstr>PowerPoint Sunusu</vt:lpstr>
      <vt:lpstr>PowerPoint Sunusu</vt:lpstr>
      <vt:lpstr>PowerPoint Sunusu</vt:lpstr>
      <vt:lpstr>PowerPoint Sunusu</vt:lpstr>
      <vt:lpstr> SOKÜM NEDİR?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324 KÜLTÜREL MİRAS VE MÜZECİLİK</dc:title>
  <dc:creator>Pc</dc:creator>
  <cp:lastModifiedBy>Pc</cp:lastModifiedBy>
  <cp:revision>3</cp:revision>
  <dcterms:created xsi:type="dcterms:W3CDTF">2021-03-09T05:51:20Z</dcterms:created>
  <dcterms:modified xsi:type="dcterms:W3CDTF">2021-03-09T06:05:27Z</dcterms:modified>
</cp:coreProperties>
</file>