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258" r:id="rId3"/>
    <p:sldId id="260" r:id="rId4"/>
    <p:sldId id="262" r:id="rId5"/>
    <p:sldId id="263" r:id="rId6"/>
    <p:sldId id="264" r:id="rId7"/>
    <p:sldId id="267" r:id="rId8"/>
    <p:sldId id="269" r:id="rId9"/>
    <p:sldId id="270" r:id="rId10"/>
    <p:sldId id="274" r:id="rId11"/>
    <p:sldId id="275" r:id="rId12"/>
    <p:sldId id="280" r:id="rId13"/>
    <p:sldId id="284" r:id="rId14"/>
    <p:sldId id="285" r:id="rId15"/>
    <p:sldId id="287" r:id="rId16"/>
    <p:sldId id="288" r:id="rId17"/>
    <p:sldId id="292" r:id="rId18"/>
    <p:sldId id="294" r:id="rId19"/>
    <p:sldId id="301" r:id="rId20"/>
    <p:sldId id="302" r:id="rId21"/>
    <p:sldId id="303" r:id="rId22"/>
    <p:sldId id="304" r:id="rId23"/>
    <p:sldId id="305" r:id="rId24"/>
    <p:sldId id="306" r:id="rId25"/>
    <p:sldId id="308" r:id="rId26"/>
    <p:sldId id="311" r:id="rId27"/>
    <p:sldId id="312" r:id="rId28"/>
    <p:sldId id="313" r:id="rId29"/>
    <p:sldId id="314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30" r:id="rId38"/>
    <p:sldId id="332" r:id="rId39"/>
    <p:sldId id="333" r:id="rId40"/>
    <p:sldId id="336" r:id="rId41"/>
    <p:sldId id="340" r:id="rId42"/>
    <p:sldId id="342" r:id="rId43"/>
    <p:sldId id="343" r:id="rId44"/>
    <p:sldId id="344" r:id="rId45"/>
    <p:sldId id="348" r:id="rId46"/>
    <p:sldId id="352" r:id="rId47"/>
    <p:sldId id="354" r:id="rId48"/>
    <p:sldId id="355" r:id="rId49"/>
    <p:sldId id="359" r:id="rId50"/>
    <p:sldId id="364" r:id="rId51"/>
    <p:sldId id="365" r:id="rId52"/>
    <p:sldId id="366" r:id="rId53"/>
    <p:sldId id="368" r:id="rId54"/>
    <p:sldId id="369" r:id="rId55"/>
    <p:sldId id="372" r:id="rId5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AF63D-E4ED-44CF-8070-CAE8F1B0F94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A0308-BDC1-4DA9-BBAF-4FA09132AD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52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A0308-BDC1-4DA9-BBAF-4FA09132ADBB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030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87313" y="4763"/>
            <a:ext cx="8359981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800" b="1" dirty="0">
                <a:solidFill>
                  <a:srgbClr val="080808"/>
                </a:solidFill>
              </a:rPr>
              <a:t>III- Bakım ve Yönetim ile İlgili Faktörler</a:t>
            </a:r>
          </a:p>
          <a:p>
            <a:pPr eaLnBrk="1" hangingPunct="1"/>
            <a:endParaRPr lang="tr-TR" altLang="tr-TR" sz="2800" b="1" dirty="0">
              <a:solidFill>
                <a:srgbClr val="080808"/>
              </a:solidFill>
            </a:endParaRPr>
          </a:p>
          <a:p>
            <a:pPr eaLnBrk="1" hangingPunct="1"/>
            <a:r>
              <a:rPr lang="tr-TR" altLang="tr-TR" sz="2400" b="1" dirty="0">
                <a:solidFill>
                  <a:srgbClr val="CC0000"/>
                </a:solidFill>
                <a:latin typeface="Arial" charset="0"/>
              </a:rPr>
              <a:t>A-Besi Başlangıcında yapılacak işlemler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Arial" charset="0"/>
              </a:rPr>
              <a:t>Sığırlar CA göre sınıflandırılmalıdır.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 smtClean="0">
                <a:latin typeface="Arial" charset="0"/>
              </a:rPr>
              <a:t>Sığırlar </a:t>
            </a:r>
            <a:r>
              <a:rPr lang="tr-TR" altLang="tr-TR" sz="2000" dirty="0">
                <a:latin typeface="Arial" charset="0"/>
              </a:rPr>
              <a:t>numaralandırılmalıdır.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Arial" charset="0"/>
              </a:rPr>
              <a:t>En azından ayda bir kez tartılmalıdır.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Arial" charset="0"/>
              </a:rPr>
              <a:t>YYO sık sık takip edilmelidir.</a:t>
            </a:r>
          </a:p>
          <a:p>
            <a:pPr eaLnBrk="1" hangingPunct="1">
              <a:buFont typeface="Wingdings" pitchFamily="2" charset="2"/>
              <a:buNone/>
            </a:pPr>
            <a:endParaRPr lang="tr-TR" altLang="tr-TR" sz="2400" b="1" dirty="0">
              <a:latin typeface="Arial" charset="0"/>
            </a:endParaRPr>
          </a:p>
          <a:p>
            <a:pPr eaLnBrk="1" hangingPunct="1"/>
            <a:r>
              <a:rPr lang="tr-TR" altLang="tr-TR" sz="2400" b="1" dirty="0">
                <a:solidFill>
                  <a:srgbClr val="CC0000"/>
                </a:solidFill>
                <a:latin typeface="Arial" charset="0"/>
              </a:rPr>
              <a:t>B- Sağlık Koruma Önlemleri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</a:pPr>
            <a:r>
              <a:rPr lang="tr-TR" altLang="tr-TR" sz="2000" dirty="0">
                <a:latin typeface="Arial" charset="0"/>
              </a:rPr>
              <a:t>Nakliye stresine karşı LA antibiyotikler uygulanmalı,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</a:pPr>
            <a:r>
              <a:rPr lang="tr-TR" altLang="tr-TR" sz="2000" dirty="0">
                <a:latin typeface="Arial" charset="0"/>
              </a:rPr>
              <a:t>Besi başında iç ve dış parazit ilaçlaması yapılır.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</a:pPr>
            <a:r>
              <a:rPr lang="tr-TR" altLang="tr-TR" sz="2000" dirty="0">
                <a:latin typeface="Arial" charset="0"/>
              </a:rPr>
              <a:t>Hijyenik ortam sağlanmalıdır.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</a:pPr>
            <a:r>
              <a:rPr lang="tr-TR" altLang="tr-TR" sz="2000" dirty="0">
                <a:latin typeface="Arial" charset="0"/>
              </a:rPr>
              <a:t>Salgın hastalıklara karşı aşılamalar yapılmalıdır.</a:t>
            </a:r>
          </a:p>
          <a:p>
            <a:pPr eaLnBrk="1" hangingPunct="1"/>
            <a:r>
              <a:rPr lang="tr-TR" altLang="tr-TR" sz="2000" dirty="0">
                <a:latin typeface="Arial" charset="0"/>
              </a:rPr>
              <a:t>	Şap (</a:t>
            </a:r>
            <a:r>
              <a:rPr lang="tr-TR" altLang="tr-TR" sz="2000" dirty="0" err="1">
                <a:latin typeface="Arial" charset="0"/>
              </a:rPr>
              <a:t>polivalan</a:t>
            </a:r>
            <a:r>
              <a:rPr lang="tr-TR" altLang="tr-TR" sz="2000" dirty="0">
                <a:latin typeface="Arial" charset="0"/>
              </a:rPr>
              <a:t>) aşısı-4 ayda bir</a:t>
            </a:r>
          </a:p>
          <a:p>
            <a:pPr eaLnBrk="1" hangingPunct="1"/>
            <a:r>
              <a:rPr lang="tr-TR" altLang="tr-TR" sz="2000" dirty="0">
                <a:latin typeface="Arial" charset="0"/>
              </a:rPr>
              <a:t>	Sığır Vebası,</a:t>
            </a:r>
          </a:p>
          <a:p>
            <a:pPr eaLnBrk="1" hangingPunct="1"/>
            <a:r>
              <a:rPr lang="tr-TR" altLang="tr-TR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619691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Holştayn ve kapalı serbest ahı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-180975"/>
            <a:ext cx="10333038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00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468313" y="498475"/>
            <a:ext cx="6684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400" b="1">
                <a:solidFill>
                  <a:srgbClr val="FF0000"/>
                </a:solidFill>
              </a:rPr>
              <a:t>3. Yarı açık – serbest dolaşımlı ahırlar</a:t>
            </a:r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8820150" cy="53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tr-TR" altLang="tr-TR" b="1" dirty="0"/>
              <a:t> - </a:t>
            </a:r>
            <a:r>
              <a:rPr lang="tr-TR" altLang="tr-TR" dirty="0"/>
              <a:t>8-10 başlık bölmeler vardır.</a:t>
            </a:r>
          </a:p>
          <a:p>
            <a:pPr eaLnBrk="1" hangingPunct="1">
              <a:lnSpc>
                <a:spcPct val="125000"/>
              </a:lnSpc>
            </a:pPr>
            <a:r>
              <a:rPr lang="tr-TR" altLang="tr-TR" dirty="0"/>
              <a:t> - Her sığır için 6 m</a:t>
            </a:r>
            <a:r>
              <a:rPr lang="tr-TR" altLang="tr-TR" baseline="30000" dirty="0"/>
              <a:t>2</a:t>
            </a:r>
            <a:r>
              <a:rPr lang="tr-TR" altLang="tr-TR" dirty="0"/>
              <a:t> alan ve 60 cm uzunluğunda yemlik hesap edilir.</a:t>
            </a:r>
          </a:p>
          <a:p>
            <a:pPr eaLnBrk="1" hangingPunct="1">
              <a:lnSpc>
                <a:spcPct val="125000"/>
              </a:lnSpc>
            </a:pPr>
            <a:r>
              <a:rPr lang="tr-TR" altLang="tr-TR" dirty="0"/>
              <a:t> - Her sığır için zeminden 15-20 cm yüksekliğinde sundurma altında 2.0-2.5 m</a:t>
            </a:r>
            <a:r>
              <a:rPr lang="tr-TR" altLang="tr-TR" baseline="30000" dirty="0"/>
              <a:t>2</a:t>
            </a:r>
            <a:r>
              <a:rPr lang="tr-TR" altLang="tr-TR" dirty="0"/>
              <a:t> </a:t>
            </a:r>
            <a:r>
              <a:rPr lang="tr-TR" altLang="tr-TR" dirty="0" err="1"/>
              <a:t>lik</a:t>
            </a:r>
            <a:r>
              <a:rPr lang="tr-TR" altLang="tr-TR" dirty="0"/>
              <a:t> yatma yeri hesap edilir.</a:t>
            </a:r>
          </a:p>
          <a:p>
            <a:pPr eaLnBrk="1" hangingPunct="1">
              <a:lnSpc>
                <a:spcPct val="125000"/>
              </a:lnSpc>
            </a:pPr>
            <a:r>
              <a:rPr lang="tr-TR" altLang="tr-TR" dirty="0"/>
              <a:t> - Sulukların kışın donmaması için gerekli tedbirler alınmalıdır.</a:t>
            </a:r>
          </a:p>
          <a:p>
            <a:pPr eaLnBrk="1" hangingPunct="1">
              <a:lnSpc>
                <a:spcPct val="125000"/>
              </a:lnSpc>
            </a:pPr>
            <a:r>
              <a:rPr lang="tr-TR" altLang="tr-TR" dirty="0"/>
              <a:t> - Zemin beton olmalıdır.</a:t>
            </a:r>
          </a:p>
          <a:p>
            <a:pPr eaLnBrk="1" hangingPunct="1">
              <a:lnSpc>
                <a:spcPct val="125000"/>
              </a:lnSpc>
            </a:pPr>
            <a:r>
              <a:rPr lang="tr-TR" altLang="tr-TR" b="1" dirty="0"/>
              <a:t>    </a:t>
            </a:r>
            <a:r>
              <a:rPr lang="tr-TR" altLang="tr-TR" sz="2400" b="1" dirty="0">
                <a:solidFill>
                  <a:srgbClr val="FF0000"/>
                </a:solidFill>
              </a:rPr>
              <a:t>Avantajları: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tr-TR" altLang="tr-TR" b="1" dirty="0"/>
              <a:t> </a:t>
            </a:r>
            <a:r>
              <a:rPr lang="tr-TR" altLang="tr-TR" dirty="0"/>
              <a:t>Besi performansı daha yüksektir.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tr-TR" altLang="tr-TR" dirty="0"/>
              <a:t> Yatırım maliyeti azdır (% 70).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tr-TR" altLang="tr-TR" dirty="0"/>
              <a:t> Kapalı bağlı ahırlara göre aynı alanda besiye alınan hayvan sayısı daha  fazladır.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tr-TR" altLang="tr-TR" dirty="0"/>
              <a:t> İşçilik gideri çok azdır.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tr-TR" altLang="tr-TR" dirty="0"/>
              <a:t> Yıl boyunca 12 ay besi yapılabilir.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tr-TR" altLang="tr-TR" dirty="0"/>
              <a:t> Hastalıklar </a:t>
            </a:r>
            <a:r>
              <a:rPr lang="tr-TR" altLang="tr-TR" dirty="0" smtClean="0"/>
              <a:t>daha </a:t>
            </a:r>
            <a:r>
              <a:rPr lang="tr-TR" altLang="tr-TR" dirty="0"/>
              <a:t>az görülür.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tr-TR" altLang="tr-TR" dirty="0"/>
              <a:t> Karkasta yağ daha azdır.</a:t>
            </a:r>
          </a:p>
        </p:txBody>
      </p:sp>
    </p:spTree>
    <p:extLst>
      <p:ext uri="{BB962C8B-B14F-4D97-AF65-F5344CB8AC3E}">
        <p14:creationId xmlns:p14="http://schemas.microsoft.com/office/powerpoint/2010/main" val="1641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yarıaç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93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yarı açık besi ahırı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7345362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762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yarıaç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539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100_25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684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468313" y="425450"/>
            <a:ext cx="858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400" b="1">
                <a:solidFill>
                  <a:srgbClr val="FF0000"/>
                </a:solidFill>
              </a:rPr>
              <a:t>4. Açık - serbest dolaşımlı ahırlar (Açık besi yeri)</a:t>
            </a: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88201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tr-TR" altLang="tr-TR" b="1" dirty="0"/>
              <a:t> 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 de çok yaygındır.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Hafif meyilli ve zemini sert arazi olmalıdır.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Bölmeler yapılır. Su yalakları yemliklere uzak yapılmalıdır.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eğimli ve geçirgen topraklı araziler seçilmelidir.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Çamur problemi var ise küçük tepecikler yapılabilir.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Yemlik ve suluk etrafına beton atmak gerekebilir.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Zeminin çamur olmasını engelleyici tedbirler alınmalıdır.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284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100_26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753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açbağsız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186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100_25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11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231775" y="55563"/>
            <a:ext cx="8660705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 sz="2400" b="1" dirty="0">
              <a:solidFill>
                <a:srgbClr val="080808"/>
              </a:solidFill>
            </a:endParaRPr>
          </a:p>
          <a:p>
            <a:pPr eaLnBrk="1" hangingPunct="1"/>
            <a:endParaRPr lang="tr-TR" altLang="tr-TR" sz="2400" b="1" dirty="0">
              <a:solidFill>
                <a:srgbClr val="080808"/>
              </a:solidFill>
            </a:endParaRPr>
          </a:p>
          <a:p>
            <a:pPr eaLnBrk="1" hangingPunct="1"/>
            <a:r>
              <a:rPr lang="tr-TR" altLang="tr-TR" sz="2400" b="1" dirty="0">
                <a:solidFill>
                  <a:srgbClr val="CC0000"/>
                </a:solidFill>
              </a:rPr>
              <a:t>C- Yeme alıştırma</a:t>
            </a:r>
          </a:p>
          <a:p>
            <a:pPr eaLnBrk="1" hangingPunct="1"/>
            <a:endParaRPr lang="tr-TR" altLang="tr-TR" sz="2400" b="1" dirty="0">
              <a:solidFill>
                <a:srgbClr val="CC0000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 başlangıcında sığırlar yeme alıştırılır,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Alıştığı yemle besiye devam edilmeli,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Yeni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 yeme geçişte </a:t>
            </a:r>
            <a:r>
              <a:rPr lang="tr-TR" alt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rumen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mikroflorasının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alışması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en az 1 </a:t>
            </a:r>
            <a:r>
              <a:rPr lang="tr-TR" alt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sürer.</a:t>
            </a:r>
          </a:p>
          <a:p>
            <a:pPr eaLnBrk="1" hangingPunct="1"/>
            <a:endParaRPr lang="tr-TR" altLang="tr-TR" sz="2400" b="1" dirty="0"/>
          </a:p>
          <a:p>
            <a:pPr eaLnBrk="1" hangingPunct="1"/>
            <a:r>
              <a:rPr lang="tr-TR" altLang="tr-TR" sz="2400" b="1" dirty="0">
                <a:solidFill>
                  <a:srgbClr val="CC0000"/>
                </a:solidFill>
              </a:rPr>
              <a:t>D- Tırnak uzamaları</a:t>
            </a:r>
          </a:p>
          <a:p>
            <a:pPr eaLnBrk="1" hangingPunct="1"/>
            <a:endParaRPr lang="tr-TR" altLang="tr-TR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Bağlı sistemlerde 3-4 aydan uzun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süreli besilerde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tırnaklar uzar.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Uzayan tırnaklar ağrıya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neden olur ve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dolayısıyla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 performansına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etkiler. </a:t>
            </a:r>
          </a:p>
        </p:txBody>
      </p:sp>
    </p:spTree>
    <p:extLst>
      <p:ext uri="{BB962C8B-B14F-4D97-AF65-F5344CB8AC3E}">
        <p14:creationId xmlns:p14="http://schemas.microsoft.com/office/powerpoint/2010/main" val="3067335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açık sistem besicil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800" y="-698500"/>
            <a:ext cx="11787188" cy="825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865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PICT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70813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217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799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400" b="1">
                <a:solidFill>
                  <a:srgbClr val="A50021"/>
                </a:solidFill>
              </a:rPr>
              <a:t>IV. HASTALIKLARLA İLE İLGİLİ FAKTÖRLER</a:t>
            </a:r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755650" y="1412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414337" y="1527176"/>
            <a:ext cx="824388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tr-TR" altLang="tr-TR" sz="2000" dirty="0" err="1"/>
              <a:t>Asidozis</a:t>
            </a:r>
            <a:r>
              <a:rPr lang="tr-TR" altLang="tr-TR" sz="2000" dirty="0"/>
              <a:t>			Karaciğer Apsesi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/>
              <a:t>Meteorismus</a:t>
            </a:r>
            <a:r>
              <a:rPr lang="tr-TR" altLang="tr-TR" sz="2000" dirty="0"/>
              <a:t>		</a:t>
            </a:r>
            <a:r>
              <a:rPr lang="tr-TR" altLang="tr-TR" sz="2000" dirty="0" smtClean="0"/>
              <a:t>          Üre </a:t>
            </a:r>
            <a:r>
              <a:rPr lang="tr-TR" altLang="tr-TR" sz="2000" dirty="0"/>
              <a:t>zehirlenmesi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/>
              <a:t>Enteritis</a:t>
            </a:r>
            <a:r>
              <a:rPr lang="tr-TR" altLang="tr-TR" sz="2000" dirty="0"/>
              <a:t>			</a:t>
            </a:r>
            <a:r>
              <a:rPr lang="tr-TR" altLang="tr-TR" sz="2000" dirty="0" err="1"/>
              <a:t>Panarisyum</a:t>
            </a:r>
            <a:endParaRPr lang="tr-TR" altLang="tr-TR" sz="2000" dirty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/>
              <a:t>Şap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/>
              <a:t>Koksidiozis</a:t>
            </a:r>
            <a:endParaRPr lang="tr-TR" altLang="tr-TR" sz="2000" dirty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/>
              <a:t>Bronkopnömoni</a:t>
            </a:r>
            <a:endParaRPr lang="tr-TR" altLang="tr-TR" sz="2000" dirty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/>
              <a:t>IBR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/>
              <a:t>Leptospiroz</a:t>
            </a:r>
            <a:endParaRPr lang="tr-TR" altLang="tr-TR" sz="2000" dirty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/>
              <a:t>Paraziter</a:t>
            </a:r>
            <a:r>
              <a:rPr lang="tr-TR" altLang="tr-TR" sz="2000" dirty="0"/>
              <a:t> hastalıklar</a:t>
            </a:r>
          </a:p>
        </p:txBody>
      </p:sp>
      <p:sp>
        <p:nvSpPr>
          <p:cNvPr id="99333" name="Text Box 7"/>
          <p:cNvSpPr txBox="1">
            <a:spLocks noChangeArrowheads="1"/>
          </p:cNvSpPr>
          <p:nvPr/>
        </p:nvSpPr>
        <p:spPr bwMode="auto">
          <a:xfrm>
            <a:off x="250825" y="960438"/>
            <a:ext cx="800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000" b="1">
                <a:latin typeface="Arial" charset="0"/>
              </a:rPr>
              <a:t>Sığırlarda görülen hastalıklar besi performansını olumsuz etkiler.</a:t>
            </a:r>
          </a:p>
        </p:txBody>
      </p:sp>
    </p:spTree>
    <p:extLst>
      <p:ext uri="{BB962C8B-B14F-4D97-AF65-F5344CB8AC3E}">
        <p14:creationId xmlns:p14="http://schemas.microsoft.com/office/powerpoint/2010/main" val="3907980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100_25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5"/>
          <p:cNvSpPr txBox="1">
            <a:spLocks noChangeArrowheads="1"/>
          </p:cNvSpPr>
          <p:nvPr/>
        </p:nvSpPr>
        <p:spPr bwMode="auto">
          <a:xfrm>
            <a:off x="1311275" y="5427663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3200" b="1">
                <a:solidFill>
                  <a:srgbClr val="FFFF00"/>
                </a:solidFill>
              </a:rPr>
              <a:t>ŞAP</a:t>
            </a:r>
          </a:p>
        </p:txBody>
      </p:sp>
    </p:spTree>
    <p:extLst>
      <p:ext uri="{BB962C8B-B14F-4D97-AF65-F5344CB8AC3E}">
        <p14:creationId xmlns:p14="http://schemas.microsoft.com/office/powerpoint/2010/main" val="895909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90600"/>
            <a:ext cx="8077200" cy="5622925"/>
          </a:xfrm>
        </p:spPr>
      </p:pic>
    </p:spTree>
    <p:extLst>
      <p:ext uri="{BB962C8B-B14F-4D97-AF65-F5344CB8AC3E}">
        <p14:creationId xmlns:p14="http://schemas.microsoft.com/office/powerpoint/2010/main" val="3651130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tr-TR" smtClean="0"/>
              <a:t>Deride Ekzema </a:t>
            </a:r>
          </a:p>
        </p:txBody>
      </p:sp>
      <p:pic>
        <p:nvPicPr>
          <p:cNvPr id="103427" name="Picture 3" descr="DSC0499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9144000" cy="6092825"/>
          </a:xfrm>
          <a:noFill/>
        </p:spPr>
      </p:pic>
    </p:spTree>
    <p:extLst>
      <p:ext uri="{BB962C8B-B14F-4D97-AF65-F5344CB8AC3E}">
        <p14:creationId xmlns:p14="http://schemas.microsoft.com/office/powerpoint/2010/main" val="3346142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4"/>
          <p:cNvSpPr txBox="1">
            <a:spLocks noChangeArrowheads="1"/>
          </p:cNvSpPr>
          <p:nvPr/>
        </p:nvSpPr>
        <p:spPr bwMode="auto">
          <a:xfrm>
            <a:off x="179512" y="271463"/>
            <a:ext cx="9073007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400" b="1" dirty="0">
                <a:solidFill>
                  <a:srgbClr val="CC0000"/>
                </a:solidFill>
              </a:rPr>
              <a:t>Pazarlama</a:t>
            </a:r>
          </a:p>
          <a:p>
            <a:pPr eaLnBrk="1" hangingPunct="1"/>
            <a:endParaRPr lang="tr-TR" alt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Üretilen ürünün paraya dönüştürülmesidir.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Bu nedenle besici zamanlamayı ve kararlarını isabetli yapmalıdır.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Pazarlamada etkili temel 2 faktör vardır</a:t>
            </a:r>
          </a:p>
          <a:p>
            <a:pPr eaLnBrk="1" hangingPunct="1"/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alt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tr-TR" alt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a-Kesim olgunluğu, b- Fiyat):</a:t>
            </a:r>
          </a:p>
          <a:p>
            <a:pPr eaLnBrk="1" hangingPunct="1"/>
            <a:endParaRPr lang="tr-TR" alt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tr-TR" altLang="tr-T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a-Kesim Olgunluğu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Hayvanın kesim için en uygun duruma gelmesidir.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Tartımla veya tecrübeli bir gözle belirlenebilir.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Sağrı</a:t>
            </a: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kuyruk sokumu, but ve </a:t>
            </a:r>
            <a:r>
              <a:rPr lang="tr-TR" alt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külotlar </a:t>
            </a: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dolmuş ve yuvarlaklaşmıştır.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Sırt ve </a:t>
            </a:r>
            <a:r>
              <a:rPr lang="tr-TR" alt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karınaltı</a:t>
            </a: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çizgisi paraleldir.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Arkadan kare, yandan </a:t>
            </a:r>
            <a:r>
              <a:rPr lang="tr-TR" alt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dikdörtgen </a:t>
            </a:r>
            <a:r>
              <a:rPr lang="tr-TR" altLang="tr-TR" sz="2000" dirty="0">
                <a:latin typeface="Arial" panose="020B0604020202020204" pitchFamily="34" charset="0"/>
                <a:cs typeface="Arial" panose="020B0604020202020204" pitchFamily="34" charset="0"/>
              </a:rPr>
              <a:t>şeklinde görülür.</a:t>
            </a:r>
          </a:p>
        </p:txBody>
      </p:sp>
    </p:spTree>
    <p:extLst>
      <p:ext uri="{BB962C8B-B14F-4D97-AF65-F5344CB8AC3E}">
        <p14:creationId xmlns:p14="http://schemas.microsoft.com/office/powerpoint/2010/main" val="377424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971550" y="765175"/>
          <a:ext cx="7058025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Grafik" r:id="rId3" imgW="4257751" imgH="3124200" progId="Excel.Chart.8">
                  <p:embed/>
                </p:oleObj>
              </mc:Choice>
              <mc:Fallback>
                <p:oleObj name="Grafik" r:id="rId3" imgW="4257751" imgH="31242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765175"/>
                        <a:ext cx="7058025" cy="490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908175" y="188913"/>
            <a:ext cx="4608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800" b="1">
                <a:latin typeface="Arial" charset="0"/>
              </a:rPr>
              <a:t>Sığırlarda Büyüme Eğrisi</a:t>
            </a:r>
          </a:p>
        </p:txBody>
      </p:sp>
    </p:spTree>
    <p:extLst>
      <p:ext uri="{BB962C8B-B14F-4D97-AF65-F5344CB8AC3E}">
        <p14:creationId xmlns:p14="http://schemas.microsoft.com/office/powerpoint/2010/main" val="42022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4"/>
          <p:cNvSpPr txBox="1">
            <a:spLocks noChangeArrowheads="1"/>
          </p:cNvSpPr>
          <p:nvPr/>
        </p:nvSpPr>
        <p:spPr bwMode="auto">
          <a:xfrm>
            <a:off x="663575" y="342900"/>
            <a:ext cx="84804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 sz="2400" b="1" dirty="0">
              <a:solidFill>
                <a:srgbClr val="080808"/>
              </a:solidFill>
            </a:endParaRPr>
          </a:p>
          <a:p>
            <a:pPr eaLnBrk="1" hangingPunct="1"/>
            <a:endParaRPr lang="tr-TR" altLang="tr-TR" sz="2400" b="1" dirty="0">
              <a:solidFill>
                <a:srgbClr val="080808"/>
              </a:solidFill>
            </a:endParaRPr>
          </a:p>
          <a:p>
            <a:pPr eaLnBrk="1" hangingPunct="1"/>
            <a:endParaRPr lang="tr-TR" altLang="tr-TR" sz="2400" b="1" dirty="0">
              <a:solidFill>
                <a:srgbClr val="080808"/>
              </a:solidFill>
            </a:endParaRPr>
          </a:p>
          <a:p>
            <a:pPr eaLnBrk="1" hangingPunct="1"/>
            <a:r>
              <a:rPr lang="tr-TR" altLang="tr-TR" sz="2400" b="1" dirty="0">
                <a:solidFill>
                  <a:srgbClr val="0070C0"/>
                </a:solidFill>
              </a:rPr>
              <a:t>b- Fiyat</a:t>
            </a:r>
          </a:p>
          <a:p>
            <a:pPr eaLnBrk="1" hangingPunct="1"/>
            <a:endParaRPr lang="tr-TR" alt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Karlılığı bir ürünün pazarda bulduğu fiyat belirler.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Üretim, tüketim ve fiyatlar arasında denge bulunmalıdır.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Destekler çok önemlidir.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400" dirty="0">
                <a:latin typeface="Arial" panose="020B0604020202020204" pitchFamily="34" charset="0"/>
                <a:cs typeface="Arial" panose="020B0604020202020204" pitchFamily="34" charset="0"/>
              </a:rPr>
              <a:t>Fiyatları, ihracat olumlu, ithalat ise olumsuz etkiler.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Et kaçakçılığı da besicilerin en büyük korkusudur.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K.O. gelen bir sığır fiyatın iyi olduğu yerde pazarlanır.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tr-TR" alt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pazar uzaksa taşıma veya aracı problemi ortaya çıkar</a:t>
            </a:r>
            <a:r>
              <a:rPr lang="tr-TR" alt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23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395536" y="332656"/>
            <a:ext cx="8624887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400" b="1" dirty="0">
                <a:solidFill>
                  <a:srgbClr val="080808"/>
                </a:solidFill>
              </a:rPr>
              <a:t>Hayvan Nakli </a:t>
            </a:r>
            <a:r>
              <a:rPr lang="tr-TR" altLang="tr-TR" sz="2400" b="1" dirty="0" smtClean="0">
                <a:solidFill>
                  <a:srgbClr val="080808"/>
                </a:solidFill>
              </a:rPr>
              <a:t>- Nakliye Firesi </a:t>
            </a:r>
          </a:p>
          <a:p>
            <a:pPr eaLnBrk="1" hangingPunct="1"/>
            <a:endParaRPr lang="tr-TR" altLang="tr-TR" sz="2400" b="1" dirty="0">
              <a:solidFill>
                <a:srgbClr val="080808"/>
              </a:solidFill>
            </a:endParaRPr>
          </a:p>
          <a:p>
            <a:pPr marL="342900" indent="-342900" eaLnBrk="1" hangingPunct="1"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Besiye alınacak veya besisi tamamlanmış sığırların </a:t>
            </a:r>
            <a:r>
              <a:rPr lang="tr-TR" altLang="tr-TR" sz="2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nakli </a:t>
            </a: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gerekir.</a:t>
            </a:r>
          </a:p>
          <a:p>
            <a:pPr marL="342900" indent="-342900" eaLnBrk="1" hangingPunct="1"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Nakliye esnasında besili hayvanlar için hayvan başına 2 m</a:t>
            </a:r>
            <a:r>
              <a:rPr lang="tr-TR" altLang="tr-TR" sz="2200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kamyonda yer düşünülmelidir.</a:t>
            </a:r>
          </a:p>
          <a:p>
            <a:pPr marL="342900" indent="-342900" eaLnBrk="1" hangingPunct="1"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Taşıma esnasında ağırlık kaybı en önemli problemi oluşturur.</a:t>
            </a:r>
          </a:p>
          <a:p>
            <a:pPr marL="342900" indent="-342900" eaLnBrk="1" hangingPunct="1"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Yaralanmalar, kırıklar ve ölümler görülebilir.</a:t>
            </a:r>
          </a:p>
          <a:p>
            <a:pPr marL="342900" indent="-342900" eaLnBrk="1" hangingPunct="1"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Strese bağlı et kalitesinde kötüleşme görülür.</a:t>
            </a:r>
          </a:p>
          <a:p>
            <a:pPr eaLnBrk="1" hangingPunct="1"/>
            <a:endParaRPr lang="tr-TR" altLang="tr-TR" sz="2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tr-TR" altLang="tr-TR" b="1" dirty="0"/>
          </a:p>
          <a:p>
            <a:pPr eaLnBrk="1" hangingPunct="1"/>
            <a:r>
              <a:rPr lang="tr-TR" altLang="tr-TR" sz="2400" b="1" dirty="0">
                <a:solidFill>
                  <a:srgbClr val="080808"/>
                </a:solidFill>
              </a:rPr>
              <a:t>Taşıma Öncesi </a:t>
            </a:r>
            <a:r>
              <a:rPr lang="tr-TR" altLang="tr-TR" sz="2400" b="1" dirty="0" smtClean="0">
                <a:solidFill>
                  <a:srgbClr val="080808"/>
                </a:solidFill>
              </a:rPr>
              <a:t>yemleme</a:t>
            </a:r>
          </a:p>
          <a:p>
            <a:pPr eaLnBrk="1" hangingPunct="1"/>
            <a:endParaRPr lang="tr-TR" altLang="tr-TR" sz="2400" b="1" dirty="0">
              <a:solidFill>
                <a:srgbClr val="080808"/>
              </a:solidFill>
            </a:endParaRPr>
          </a:p>
          <a:p>
            <a:pPr marL="342900" indent="-342900" eaLnBrk="1" hangingPunct="1"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Taşıma aç karna yapılmalıdır.</a:t>
            </a:r>
          </a:p>
          <a:p>
            <a:pPr marL="342900" indent="-342900" eaLnBrk="1" hangingPunct="1"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Yüklemeye 2-3 saat kala su verilmemelidir.</a:t>
            </a:r>
          </a:p>
          <a:p>
            <a:pPr marL="342900" indent="-342900" eaLnBrk="1" hangingPunct="1"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Kesif yemler, sulu yemler ve yüksek proteinli kuru kaba yemler nakilden 12 saat önce </a:t>
            </a:r>
            <a:r>
              <a:rPr lang="tr-TR" altLang="tr-TR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rasyondan</a:t>
            </a: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çıkarılmalıdır.</a:t>
            </a:r>
          </a:p>
          <a:p>
            <a:pPr marL="342900" indent="-342900" eaLnBrk="1" hangingPunct="1"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Kaliteli kuru kaba yemlerin verilmesi en iyi sonucu verir.</a:t>
            </a:r>
          </a:p>
          <a:p>
            <a:pPr eaLnBrk="1" hangingPunct="1"/>
            <a:endParaRPr lang="tr-TR" altLang="tr-TR" sz="2200" dirty="0">
              <a:solidFill>
                <a:srgbClr val="FF33CC"/>
              </a:solidFill>
              <a:latin typeface="Arial" charset="0"/>
            </a:endParaRPr>
          </a:p>
          <a:p>
            <a:pPr eaLnBrk="1" hangingPunct="1"/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3807998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900113" y="363538"/>
            <a:ext cx="5033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800" b="1" dirty="0">
                <a:solidFill>
                  <a:srgbClr val="CC0000"/>
                </a:solidFill>
                <a:latin typeface="Albertus" pitchFamily="34" charset="0"/>
              </a:rPr>
              <a:t>Besi Sonu Ağırlığının Tespiti</a:t>
            </a:r>
          </a:p>
        </p:txBody>
      </p: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107504" y="1628800"/>
            <a:ext cx="830078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 sonu ağırlığını ekonomik koşullar belirler.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fiyatları ile karkas satış fiyatları etkilidir.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Marjinal Gelir=Marjinal Gider (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Ekonomik Optimum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Nokta) = Başa Baş Noktası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Bunun için eklemeli canlı ağırlık artışları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 eklemeli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yem tüketimleri / 1 kg CA  hesaplanır.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Belli dönemlerde Günlük Marjinal Gelir ve Gider hesaplanır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Gelir – M Gider eşit olduğu ağırlık Başa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Baş </a:t>
            </a:r>
            <a:r>
              <a:rPr lang="tr-TR" alt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Noktası’dır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782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0" y="131763"/>
            <a:ext cx="487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110595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110596" name="Text Box 6"/>
          <p:cNvSpPr txBox="1">
            <a:spLocks noChangeArrowheads="1"/>
          </p:cNvSpPr>
          <p:nvPr/>
        </p:nvSpPr>
        <p:spPr bwMode="auto">
          <a:xfrm>
            <a:off x="0" y="-6350"/>
            <a:ext cx="914400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endParaRPr lang="tr-TR" altLang="tr-TR" sz="2400">
              <a:solidFill>
                <a:srgbClr val="080808"/>
              </a:solidFill>
              <a:latin typeface="Broadway" pitchFamily="82" charset="0"/>
            </a:endParaRPr>
          </a:p>
          <a:p>
            <a:pPr algn="ctr" eaLnBrk="1" hangingPunct="1"/>
            <a:endParaRPr lang="tr-TR" altLang="tr-TR" sz="2400">
              <a:solidFill>
                <a:srgbClr val="080808"/>
              </a:solidFill>
              <a:latin typeface="Broadway" pitchFamily="82" charset="0"/>
            </a:endParaRPr>
          </a:p>
          <a:p>
            <a:pPr algn="ctr" eaLnBrk="1" hangingPunct="1"/>
            <a:endParaRPr lang="tr-TR" altLang="tr-TR" sz="2400">
              <a:solidFill>
                <a:srgbClr val="080808"/>
              </a:solidFill>
              <a:latin typeface="Broadway" pitchFamily="82" charset="0"/>
            </a:endParaRPr>
          </a:p>
          <a:p>
            <a:pPr algn="ctr" eaLnBrk="1" hangingPunct="1"/>
            <a:r>
              <a:rPr lang="tr-TR" altLang="tr-TR" sz="2800" b="1">
                <a:solidFill>
                  <a:srgbClr val="080808"/>
                </a:solidFill>
              </a:rPr>
              <a:t>Kesim ve Karkas Özellikleri</a:t>
            </a:r>
          </a:p>
          <a:p>
            <a:pPr eaLnBrk="1" hangingPunct="1"/>
            <a:endParaRPr lang="tr-TR" altLang="tr-TR" sz="2800" b="1">
              <a:solidFill>
                <a:srgbClr val="080808"/>
              </a:solidFill>
            </a:endParaRPr>
          </a:p>
          <a:p>
            <a:pPr eaLnBrk="1" hangingPunct="1"/>
            <a:r>
              <a:rPr lang="tr-TR" altLang="tr-TR" sz="2400">
                <a:solidFill>
                  <a:srgbClr val="FF0000"/>
                </a:solidFill>
                <a:latin typeface="Broadway" pitchFamily="82" charset="0"/>
              </a:rPr>
              <a:t>	Kesim</a:t>
            </a:r>
          </a:p>
          <a:p>
            <a:pPr eaLnBrk="1" hangingPunct="1"/>
            <a:r>
              <a:rPr lang="tr-TR" altLang="tr-TR" sz="2200">
                <a:solidFill>
                  <a:srgbClr val="3333FF"/>
                </a:solidFill>
                <a:latin typeface="Arial" charset="0"/>
              </a:rPr>
              <a:t>	Gırtlak ile nefes borusunun birleştiği yerden ve larynx başta 	kalmak üzere boyun omurlarına kadar bütün dokuların kesilerek 	kanın akıtılması işlemidir.</a:t>
            </a:r>
          </a:p>
          <a:p>
            <a:pPr eaLnBrk="1" hangingPunct="1"/>
            <a:r>
              <a:rPr lang="tr-TR" altLang="tr-TR" sz="2200">
                <a:solidFill>
                  <a:srgbClr val="3333FF"/>
                </a:solidFill>
                <a:latin typeface="Arial" charset="0"/>
              </a:rPr>
              <a:t>		-Yatırma</a:t>
            </a:r>
          </a:p>
          <a:p>
            <a:pPr eaLnBrk="1" hangingPunct="1"/>
            <a:r>
              <a:rPr lang="tr-TR" altLang="tr-TR" sz="2200">
                <a:solidFill>
                  <a:srgbClr val="3333FF"/>
                </a:solidFill>
                <a:latin typeface="Arial" charset="0"/>
              </a:rPr>
              <a:t>		-Askıya alma</a:t>
            </a:r>
          </a:p>
          <a:p>
            <a:pPr eaLnBrk="1" hangingPunct="1"/>
            <a:endParaRPr lang="tr-TR" altLang="tr-TR" sz="2200">
              <a:solidFill>
                <a:srgbClr val="3333FF"/>
              </a:solidFill>
              <a:latin typeface="Arial" charset="0"/>
            </a:endParaRPr>
          </a:p>
          <a:p>
            <a:pPr eaLnBrk="1" hangingPunct="1"/>
            <a:r>
              <a:rPr lang="tr-TR" altLang="tr-TR" sz="2000">
                <a:solidFill>
                  <a:srgbClr val="FF0000"/>
                </a:solidFill>
                <a:latin typeface="Broadway" pitchFamily="82" charset="0"/>
              </a:rPr>
              <a:t>	Kesim Özellikleri</a:t>
            </a:r>
          </a:p>
          <a:p>
            <a:pPr eaLnBrk="1" hangingPunct="1"/>
            <a:r>
              <a:rPr lang="tr-TR" altLang="tr-TR" sz="2200">
                <a:solidFill>
                  <a:srgbClr val="3333FF"/>
                </a:solidFill>
                <a:latin typeface="Arial" charset="0"/>
              </a:rPr>
              <a:t>	-Kesim ağırlığı			-Testis ve penis ağırlığı</a:t>
            </a:r>
          </a:p>
          <a:p>
            <a:pPr eaLnBrk="1" hangingPunct="1"/>
            <a:r>
              <a:rPr lang="tr-TR" altLang="tr-TR" sz="2200">
                <a:solidFill>
                  <a:srgbClr val="3333FF"/>
                </a:solidFill>
                <a:latin typeface="Arial" charset="0"/>
              </a:rPr>
              <a:t>	-Sıcak karkas ağırlığı		-Kalp ve akciğer ağırlığı</a:t>
            </a:r>
          </a:p>
          <a:p>
            <a:pPr eaLnBrk="1" hangingPunct="1"/>
            <a:r>
              <a:rPr lang="tr-TR" altLang="tr-TR" sz="2200">
                <a:solidFill>
                  <a:srgbClr val="3333FF"/>
                </a:solidFill>
                <a:latin typeface="Arial" charset="0"/>
              </a:rPr>
              <a:t>	-Sıcak karkas randımanı	-Karaciğer ve dalak ağırlığı</a:t>
            </a:r>
          </a:p>
          <a:p>
            <a:pPr eaLnBrk="1" hangingPunct="1"/>
            <a:r>
              <a:rPr lang="tr-TR" altLang="tr-TR" sz="2200">
                <a:solidFill>
                  <a:srgbClr val="3333FF"/>
                </a:solidFill>
                <a:latin typeface="Arial" charset="0"/>
              </a:rPr>
              <a:t>	-Deri ağırlığı			-Sindirim sistemi ağırlığı</a:t>
            </a:r>
          </a:p>
          <a:p>
            <a:pPr eaLnBrk="1" hangingPunct="1"/>
            <a:r>
              <a:rPr lang="tr-TR" altLang="tr-TR" sz="2200">
                <a:solidFill>
                  <a:srgbClr val="3333FF"/>
                </a:solidFill>
                <a:latin typeface="Arial" charset="0"/>
              </a:rPr>
              <a:t>	-Baş ve ayakların ağırlığı	-İç yağlar ağırlığı</a:t>
            </a:r>
          </a:p>
          <a:p>
            <a:pPr eaLnBrk="1" hangingPunct="1"/>
            <a:endParaRPr lang="tr-TR" altLang="tr-TR">
              <a:solidFill>
                <a:srgbClr val="3333FF"/>
              </a:solidFill>
              <a:latin typeface="Arial" charset="0"/>
            </a:endParaRPr>
          </a:p>
          <a:p>
            <a:pPr eaLnBrk="1" hangingPunct="1"/>
            <a:endParaRPr lang="tr-TR" altLang="tr-TR" sz="2200">
              <a:solidFill>
                <a:srgbClr val="3333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4"/>
          <p:cNvSpPr txBox="1">
            <a:spLocks noChangeArrowheads="1"/>
          </p:cNvSpPr>
          <p:nvPr/>
        </p:nvSpPr>
        <p:spPr bwMode="auto">
          <a:xfrm>
            <a:off x="0" y="12700"/>
            <a:ext cx="917098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800" b="1" dirty="0">
                <a:solidFill>
                  <a:srgbClr val="FF0000"/>
                </a:solidFill>
                <a:latin typeface="Arial" charset="0"/>
              </a:rPr>
              <a:t>     Karkas Randımanını Etkileyen Faktörler</a:t>
            </a:r>
          </a:p>
          <a:p>
            <a:pPr algn="just" eaLnBrk="1" hangingPunct="1"/>
            <a:r>
              <a:rPr lang="tr-TR" altLang="tr-TR" sz="2000" b="1" dirty="0">
                <a:solidFill>
                  <a:srgbClr val="3333FF"/>
                </a:solidFill>
                <a:latin typeface="Arial" charset="0"/>
              </a:rPr>
              <a:t>	</a:t>
            </a:r>
            <a:endParaRPr lang="tr-TR" altLang="tr-TR" sz="2000" b="1" dirty="0" smtClean="0">
              <a:solidFill>
                <a:srgbClr val="3333FF"/>
              </a:solidFill>
              <a:latin typeface="Arial" charset="0"/>
            </a:endParaRPr>
          </a:p>
          <a:p>
            <a:pPr algn="just" eaLnBrk="1" hangingPunct="1"/>
            <a:r>
              <a:rPr lang="tr-TR" altLang="tr-TR" sz="2000" b="1" dirty="0">
                <a:solidFill>
                  <a:srgbClr val="3333FF"/>
                </a:solidFill>
                <a:latin typeface="Arial" charset="0"/>
              </a:rPr>
              <a:t>	</a:t>
            </a:r>
            <a:r>
              <a:rPr lang="tr-TR" altLang="tr-TR" sz="2000" b="1" dirty="0" smtClean="0">
                <a:solidFill>
                  <a:srgbClr val="3333FF"/>
                </a:solidFill>
                <a:latin typeface="Arial" charset="0"/>
              </a:rPr>
              <a:t>Randıman </a:t>
            </a:r>
            <a:r>
              <a:rPr lang="tr-TR" altLang="tr-TR" sz="2000" b="1" dirty="0">
                <a:solidFill>
                  <a:srgbClr val="3333FF"/>
                </a:solidFill>
                <a:latin typeface="Arial" charset="0"/>
              </a:rPr>
              <a:t>ile kemik miktarı arasında negatif, yağ ve et miktarı arasında ise pozitif korelasyon vardır. % 60 ve üzerinde randıman veren karkaslar çok yağlı olur. </a:t>
            </a:r>
            <a:endParaRPr lang="tr-TR" altLang="tr-TR" sz="2000" b="1" dirty="0" smtClean="0">
              <a:solidFill>
                <a:srgbClr val="3333FF"/>
              </a:solidFill>
              <a:latin typeface="Arial" charset="0"/>
            </a:endParaRPr>
          </a:p>
          <a:p>
            <a:pPr algn="just" eaLnBrk="1" hangingPunct="1"/>
            <a:endParaRPr lang="tr-TR" altLang="tr-TR" sz="2000" b="1" dirty="0">
              <a:solidFill>
                <a:srgbClr val="3333FF"/>
              </a:solidFill>
              <a:latin typeface="Arial" charset="0"/>
            </a:endParaRPr>
          </a:p>
          <a:p>
            <a:pPr eaLnBrk="1" hangingPunct="1"/>
            <a:r>
              <a:rPr lang="tr-TR" altLang="tr-TR" sz="2000" b="1" dirty="0" smtClean="0">
                <a:latin typeface="Arial" charset="0"/>
              </a:rPr>
              <a:t>1.Beslemenin </a:t>
            </a:r>
            <a:r>
              <a:rPr lang="tr-TR" altLang="tr-TR" sz="2000" b="1" dirty="0">
                <a:latin typeface="Arial" charset="0"/>
              </a:rPr>
              <a:t>Etkisi: </a:t>
            </a:r>
            <a:endParaRPr lang="tr-TR" altLang="tr-TR" sz="2000" b="1" dirty="0" smtClean="0">
              <a:latin typeface="Arial" charset="0"/>
            </a:endParaRPr>
          </a:p>
          <a:p>
            <a:pPr eaLnBrk="1" hangingPunct="1"/>
            <a:endParaRPr lang="tr-TR" altLang="tr-TR" sz="2000" b="1" dirty="0">
              <a:latin typeface="Arial" charset="0"/>
            </a:endParaRPr>
          </a:p>
          <a:p>
            <a:pPr algn="just" eaLnBrk="1" hangingPunct="1"/>
            <a:r>
              <a:rPr lang="tr-TR" altLang="tr-TR" sz="2000" b="1" dirty="0" smtClean="0">
                <a:latin typeface="Arial" charset="0"/>
              </a:rPr>
              <a:t>2.Canlı </a:t>
            </a:r>
            <a:r>
              <a:rPr lang="tr-TR" altLang="tr-TR" sz="2000" b="1" dirty="0">
                <a:latin typeface="Arial" charset="0"/>
              </a:rPr>
              <a:t>ağırlık ve yaşın etkisi</a:t>
            </a:r>
            <a:r>
              <a:rPr lang="tr-TR" altLang="tr-TR" sz="2000" b="1" dirty="0" smtClean="0">
                <a:latin typeface="Arial" charset="0"/>
              </a:rPr>
              <a:t>:</a:t>
            </a:r>
          </a:p>
          <a:p>
            <a:pPr algn="just" eaLnBrk="1" hangingPunct="1"/>
            <a:r>
              <a:rPr lang="tr-TR" altLang="tr-TR" sz="2000" b="1" dirty="0" smtClean="0">
                <a:latin typeface="Arial" charset="0"/>
              </a:rPr>
              <a:t> </a:t>
            </a:r>
          </a:p>
          <a:p>
            <a:pPr algn="just" eaLnBrk="1" hangingPunct="1"/>
            <a:r>
              <a:rPr lang="tr-TR" altLang="tr-TR" sz="2000" b="1" dirty="0" smtClean="0">
                <a:latin typeface="Arial" charset="0"/>
              </a:rPr>
              <a:t>3.Cinsiyetin </a:t>
            </a:r>
            <a:r>
              <a:rPr lang="tr-TR" altLang="tr-TR" sz="2000" b="1" dirty="0">
                <a:latin typeface="Arial" charset="0"/>
              </a:rPr>
              <a:t>etkisi: </a:t>
            </a:r>
            <a:endParaRPr lang="tr-TR" altLang="tr-TR" sz="2000" b="1" dirty="0" smtClean="0">
              <a:latin typeface="Arial" charset="0"/>
            </a:endParaRPr>
          </a:p>
          <a:p>
            <a:pPr algn="just" eaLnBrk="1" hangingPunct="1"/>
            <a:endParaRPr lang="tr-TR" altLang="tr-TR" sz="2000" b="1" dirty="0">
              <a:latin typeface="Arial" charset="0"/>
            </a:endParaRPr>
          </a:p>
          <a:p>
            <a:pPr algn="just" eaLnBrk="1" hangingPunct="1"/>
            <a:r>
              <a:rPr lang="tr-TR" altLang="tr-TR" sz="2000" b="1" dirty="0" smtClean="0">
                <a:latin typeface="Arial" charset="0"/>
              </a:rPr>
              <a:t>4.Irk </a:t>
            </a:r>
            <a:r>
              <a:rPr lang="tr-TR" altLang="tr-TR" sz="2000" b="1" dirty="0">
                <a:latin typeface="Arial" charset="0"/>
              </a:rPr>
              <a:t>etkisi: </a:t>
            </a:r>
          </a:p>
          <a:p>
            <a:pPr algn="just" eaLnBrk="1" hangingPunct="1"/>
            <a:r>
              <a:rPr lang="tr-TR" altLang="tr-TR" sz="2000" b="1" dirty="0">
                <a:solidFill>
                  <a:srgbClr val="3333FF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837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4"/>
          <p:cNvSpPr txBox="1">
            <a:spLocks noChangeArrowheads="1"/>
          </p:cNvSpPr>
          <p:nvPr/>
        </p:nvSpPr>
        <p:spPr bwMode="auto">
          <a:xfrm>
            <a:off x="179388" y="134938"/>
            <a:ext cx="8964612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800" b="1" dirty="0">
                <a:solidFill>
                  <a:srgbClr val="FF0000"/>
                </a:solidFill>
                <a:latin typeface="Arial" charset="0"/>
              </a:rPr>
              <a:t>	Karkas</a:t>
            </a:r>
          </a:p>
          <a:p>
            <a:pPr eaLnBrk="1" hangingPunct="1"/>
            <a:r>
              <a:rPr lang="tr-TR" altLang="tr-TR" sz="2400" b="1" dirty="0">
                <a:solidFill>
                  <a:srgbClr val="3333FF"/>
                </a:solidFill>
                <a:latin typeface="Arial" charset="0"/>
              </a:rPr>
              <a:t>	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Sığırın kesilip baş, ayaklar, deri, kuyruk ve tüm iç organları çıkarıldıktan sonra geriye kalan bütün gövdeye denir. Türkiye’de böbrek ve yağları karkasa dahildir.</a:t>
            </a:r>
          </a:p>
          <a:p>
            <a:pPr eaLnBrk="1" hangingPunct="1"/>
            <a:endParaRPr lang="tr-TR" altLang="tr-TR" sz="2400" b="1" dirty="0">
              <a:solidFill>
                <a:srgbClr val="3333FF"/>
              </a:solidFill>
              <a:latin typeface="Arial" charset="0"/>
            </a:endParaRPr>
          </a:p>
          <a:p>
            <a:pPr eaLnBrk="1" hangingPunct="1"/>
            <a:r>
              <a:rPr lang="tr-TR" altLang="tr-TR" sz="2400" b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tr-TR" altLang="tr-TR" sz="2400" b="1" dirty="0" smtClean="0">
                <a:solidFill>
                  <a:srgbClr val="FF0000"/>
                </a:solidFill>
                <a:latin typeface="Arial" charset="0"/>
              </a:rPr>
              <a:t>Karkas Özellikleri</a:t>
            </a:r>
          </a:p>
          <a:p>
            <a:pPr eaLnBrk="1" hangingPunct="1"/>
            <a:r>
              <a:rPr lang="tr-TR" altLang="tr-TR" sz="2400" b="1" dirty="0">
                <a:solidFill>
                  <a:srgbClr val="3333FF"/>
                </a:solidFill>
                <a:latin typeface="Arial" charset="0"/>
              </a:rPr>
              <a:t>	</a:t>
            </a:r>
            <a:r>
              <a:rPr lang="tr-TR" altLang="tr-TR" sz="2400" b="1" dirty="0">
                <a:latin typeface="Arial" charset="0"/>
              </a:rPr>
              <a:t>-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Soğuk karkas ağırlığı</a:t>
            </a:r>
          </a:p>
          <a:p>
            <a:pPr eaLnBrk="1" hangingPunct="1"/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-Soğuk karkas randımanı</a:t>
            </a:r>
          </a:p>
          <a:p>
            <a:pPr eaLnBrk="1" hangingPunct="1"/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-Kas dokusu</a:t>
            </a:r>
          </a:p>
          <a:p>
            <a:pPr eaLnBrk="1" hangingPunct="1"/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-Kemik dokusu</a:t>
            </a:r>
          </a:p>
          <a:p>
            <a:pPr eaLnBrk="1" hangingPunct="1"/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-Yağ dokusu</a:t>
            </a:r>
          </a:p>
          <a:p>
            <a:pPr eaLnBrk="1" hangingPunct="1"/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-MLD alanı</a:t>
            </a:r>
          </a:p>
          <a:p>
            <a:pPr eaLnBrk="1" hangingPunct="1"/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-Değerli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etler</a:t>
            </a:r>
          </a:p>
          <a:p>
            <a:pPr eaLnBrk="1" hangingPunct="1"/>
            <a:r>
              <a:rPr lang="tr-TR" altLang="tr-TR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Karkas  </a:t>
            </a:r>
            <a:r>
              <a:rPr lang="tr-TR" altLang="tr-T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Parçalama</a:t>
            </a:r>
          </a:p>
          <a:p>
            <a:pPr eaLnBrk="1" hangingPunct="1"/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Karkas omurilik boyunca kesilerek simetrik iki parçaya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ayrılır. Piyasada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çeyrek karkas olarak satıldığından 12. ve 13. </a:t>
            </a:r>
            <a:r>
              <a:rPr lang="tr-TR" alt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kostalar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ile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bunlara karşılık gelen 12. ve 13. omurgalardan </a:t>
            </a:r>
            <a:r>
              <a:rPr lang="tr-TR" alt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ayrılır.Karkasın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%54’ünü ön, %46’sını arka çeyrekler oluşturur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alt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tr-TR" alt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tr-TR" altLang="tr-TR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SIĞIR KARK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4084637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863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1455738" y="7080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1331913" y="-315913"/>
            <a:ext cx="6213475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 sz="2400" b="1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tr-TR" altLang="tr-TR" sz="2400" b="1">
                <a:solidFill>
                  <a:srgbClr val="FF0000"/>
                </a:solidFill>
                <a:latin typeface="Arial" charset="0"/>
              </a:rPr>
              <a:t>Karkası oluşturan dokuların oranları</a:t>
            </a:r>
          </a:p>
          <a:p>
            <a:pPr eaLnBrk="1" hangingPunct="1"/>
            <a:endParaRPr lang="tr-TR" altLang="tr-TR" sz="2400" b="1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175159" name="Group 55"/>
          <p:cNvGraphicFramePr>
            <a:graphicFrameLocks noGrp="1"/>
          </p:cNvGraphicFramePr>
          <p:nvPr/>
        </p:nvGraphicFramePr>
        <p:xfrm>
          <a:off x="1835150" y="692150"/>
          <a:ext cx="4464050" cy="2016512"/>
        </p:xfrm>
        <a:graphic>
          <a:graphicData uri="http://schemas.openxmlformats.org/drawingml/2006/table">
            <a:tbl>
              <a:tblPr/>
              <a:tblGrid>
                <a:gridCol w="2232025"/>
                <a:gridCol w="2232025"/>
              </a:tblGrid>
              <a:tr h="431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" charset="0"/>
                        </a:rPr>
                        <a:t>Doku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" charset="0"/>
                        </a:rPr>
                        <a:t>    Oran(%)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Arial" charset="0"/>
                        </a:rPr>
                        <a:t>Sığır       Koyun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Kas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60-62      50-66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Kemik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15-17     16-21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Yağ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18-22     16-28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712" name="Text Box 56"/>
          <p:cNvSpPr txBox="1">
            <a:spLocks noChangeArrowheads="1"/>
          </p:cNvSpPr>
          <p:nvPr/>
        </p:nvSpPr>
        <p:spPr bwMode="auto">
          <a:xfrm>
            <a:off x="1743075" y="2943225"/>
            <a:ext cx="4398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400" b="1">
                <a:solidFill>
                  <a:srgbClr val="FF0000"/>
                </a:solidFill>
                <a:latin typeface="Arial" charset="0"/>
              </a:rPr>
              <a:t>Kas Dokusunun Besin içeriği</a:t>
            </a:r>
          </a:p>
        </p:txBody>
      </p:sp>
      <p:sp>
        <p:nvSpPr>
          <p:cNvPr id="114713" name="Text Box 57"/>
          <p:cNvSpPr txBox="1">
            <a:spLocks noChangeArrowheads="1"/>
          </p:cNvSpPr>
          <p:nvPr/>
        </p:nvSpPr>
        <p:spPr bwMode="auto">
          <a:xfrm>
            <a:off x="2103438" y="35877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graphicFrame>
        <p:nvGraphicFramePr>
          <p:cNvPr id="175223" name="Group 119"/>
          <p:cNvGraphicFramePr>
            <a:graphicFrameLocks noGrp="1"/>
          </p:cNvGraphicFramePr>
          <p:nvPr/>
        </p:nvGraphicFramePr>
        <p:xfrm>
          <a:off x="1835150" y="3644900"/>
          <a:ext cx="4392613" cy="2127449"/>
        </p:xfrm>
        <a:graphic>
          <a:graphicData uri="http://schemas.openxmlformats.org/drawingml/2006/table">
            <a:tbl>
              <a:tblPr/>
              <a:tblGrid>
                <a:gridCol w="2160588"/>
                <a:gridCol w="2232025"/>
              </a:tblGrid>
              <a:tr h="396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" charset="0"/>
                        </a:rPr>
                        <a:t>Besin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" charset="0"/>
                        </a:rPr>
                        <a:t>   Oran(%)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Arial" charset="0"/>
                        </a:rPr>
                        <a:t>Sığır       Koyun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74          69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Protein+Yağ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25          30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Mineral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1             1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11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1187450" y="765175"/>
            <a:ext cx="667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800" b="1">
                <a:solidFill>
                  <a:srgbClr val="FF0000"/>
                </a:solidFill>
                <a:latin typeface="Arial" charset="0"/>
              </a:rPr>
              <a:t>Çeşitli Bölümlerin Karkastaki Oranları </a:t>
            </a:r>
          </a:p>
        </p:txBody>
      </p:sp>
      <p:sp>
        <p:nvSpPr>
          <p:cNvPr id="115715" name="Text Box 6"/>
          <p:cNvSpPr txBox="1">
            <a:spLocks noChangeArrowheads="1"/>
          </p:cNvSpPr>
          <p:nvPr/>
        </p:nvSpPr>
        <p:spPr bwMode="auto">
          <a:xfrm>
            <a:off x="2176463" y="17875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graphicFrame>
        <p:nvGraphicFramePr>
          <p:cNvPr id="176167" name="Group 39"/>
          <p:cNvGraphicFramePr>
            <a:graphicFrameLocks noGrp="1"/>
          </p:cNvGraphicFramePr>
          <p:nvPr/>
        </p:nvGraphicFramePr>
        <p:xfrm>
          <a:off x="1331913" y="1397000"/>
          <a:ext cx="6288087" cy="2968626"/>
        </p:xfrm>
        <a:graphic>
          <a:graphicData uri="http://schemas.openxmlformats.org/drawingml/2006/table">
            <a:tbl>
              <a:tblPr/>
              <a:tblGrid>
                <a:gridCol w="2095500"/>
                <a:gridCol w="2097087"/>
                <a:gridCol w="20955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Arial" charset="0"/>
                        </a:rPr>
                        <a:t>Bölüm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Arial" charset="0"/>
                        </a:rPr>
                        <a:t>Karkasta(%)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Arial" charset="0"/>
                        </a:rPr>
                        <a:t>Et Oranı(%)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But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Kol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Sırt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Bel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Diğerleri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016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4"/>
          <p:cNvSpPr txBox="1">
            <a:spLocks noChangeArrowheads="1"/>
          </p:cNvSpPr>
          <p:nvPr/>
        </p:nvSpPr>
        <p:spPr bwMode="auto">
          <a:xfrm>
            <a:off x="467544" y="1412776"/>
            <a:ext cx="839685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/>
            <a:endParaRPr lang="tr-TR" altLang="tr-TR" sz="2400" b="1" dirty="0">
              <a:solidFill>
                <a:srgbClr val="FF0000"/>
              </a:solidFill>
              <a:latin typeface="Arial" charset="0"/>
            </a:endParaRPr>
          </a:p>
          <a:p>
            <a:pPr algn="just" eaLnBrk="1" hangingPunct="1"/>
            <a:r>
              <a:rPr lang="tr-TR" altLang="tr-TR" sz="2400" b="1" dirty="0">
                <a:solidFill>
                  <a:srgbClr val="FF0000"/>
                </a:solidFill>
                <a:latin typeface="Arial" charset="0"/>
              </a:rPr>
              <a:t>Karkastaki et, yağ ve kemik oranlarını etkileyen faktörler</a:t>
            </a:r>
          </a:p>
          <a:p>
            <a:pPr algn="just" eaLnBrk="1" hangingPunct="1"/>
            <a:endParaRPr lang="tr-TR" altLang="tr-TR" sz="2400" b="1" dirty="0">
              <a:latin typeface="Arial" charset="0"/>
            </a:endParaRPr>
          </a:p>
          <a:p>
            <a:pPr algn="just" eaLnBrk="1" hangingPunct="1"/>
            <a:r>
              <a:rPr lang="tr-TR" altLang="tr-TR" sz="2400" b="1" dirty="0">
                <a:latin typeface="Arial" charset="0"/>
              </a:rPr>
              <a:t>1.Cinsiyetin </a:t>
            </a:r>
            <a:r>
              <a:rPr lang="tr-TR" altLang="tr-TR" sz="2400" b="1" dirty="0" smtClean="0">
                <a:latin typeface="Arial" charset="0"/>
              </a:rPr>
              <a:t>etkisi</a:t>
            </a:r>
          </a:p>
          <a:p>
            <a:pPr algn="just" eaLnBrk="1" hangingPunct="1"/>
            <a:endParaRPr lang="tr-TR" altLang="tr-TR" sz="2000" dirty="0">
              <a:latin typeface="Arial" charset="0"/>
            </a:endParaRPr>
          </a:p>
          <a:p>
            <a:pPr algn="just" eaLnBrk="1" hangingPunct="1"/>
            <a:r>
              <a:rPr lang="tr-TR" altLang="tr-TR" sz="2400" b="1" dirty="0">
                <a:latin typeface="Arial" charset="0"/>
              </a:rPr>
              <a:t>2.Irkın </a:t>
            </a:r>
            <a:r>
              <a:rPr lang="tr-TR" altLang="tr-TR" sz="2400" b="1" dirty="0" smtClean="0">
                <a:latin typeface="Arial" charset="0"/>
              </a:rPr>
              <a:t>etkisi</a:t>
            </a:r>
          </a:p>
          <a:p>
            <a:pPr algn="just" eaLnBrk="1" hangingPunct="1"/>
            <a:endParaRPr lang="tr-TR" altLang="tr-TR" sz="2400" b="1" dirty="0" smtClean="0">
              <a:latin typeface="Arial" charset="0"/>
            </a:endParaRPr>
          </a:p>
          <a:p>
            <a:pPr algn="just" eaLnBrk="1" hangingPunct="1"/>
            <a:r>
              <a:rPr lang="fi-FI" altLang="tr-TR" sz="2400" b="1" dirty="0">
                <a:latin typeface="Arial" charset="0"/>
              </a:rPr>
              <a:t>3.Yaşın </a:t>
            </a:r>
            <a:r>
              <a:rPr lang="fi-FI" altLang="tr-TR" sz="2400" b="1" dirty="0" smtClean="0">
                <a:latin typeface="Arial" charset="0"/>
              </a:rPr>
              <a:t>etkisi</a:t>
            </a:r>
            <a:endParaRPr lang="tr-TR" altLang="tr-TR" sz="2400" b="1" dirty="0" smtClean="0">
              <a:latin typeface="Arial" charset="0"/>
            </a:endParaRPr>
          </a:p>
          <a:p>
            <a:pPr algn="just" eaLnBrk="1" hangingPunct="1"/>
            <a:endParaRPr lang="fi-FI" altLang="tr-TR" sz="2400" b="1" dirty="0">
              <a:latin typeface="Arial" charset="0"/>
            </a:endParaRPr>
          </a:p>
          <a:p>
            <a:pPr algn="just" eaLnBrk="1" hangingPunct="1"/>
            <a:r>
              <a:rPr lang="fi-FI" altLang="tr-TR" sz="2400" b="1" dirty="0">
                <a:latin typeface="Arial" charset="0"/>
              </a:rPr>
              <a:t>4.Rasyonun </a:t>
            </a:r>
            <a:r>
              <a:rPr lang="fi-FI" altLang="tr-TR" sz="2400" b="1" dirty="0" smtClean="0">
                <a:latin typeface="Arial" charset="0"/>
              </a:rPr>
              <a:t>etkisi</a:t>
            </a:r>
            <a:endParaRPr lang="tr-TR" altLang="tr-TR" sz="2400" b="1" dirty="0" smtClean="0">
              <a:latin typeface="Arial" charset="0"/>
            </a:endParaRPr>
          </a:p>
          <a:p>
            <a:pPr algn="just" eaLnBrk="1" hangingPunct="1"/>
            <a:endParaRPr lang="fi-FI" altLang="tr-TR" sz="2400" b="1" dirty="0">
              <a:latin typeface="Arial" charset="0"/>
            </a:endParaRPr>
          </a:p>
          <a:p>
            <a:pPr algn="just" eaLnBrk="1" hangingPunct="1"/>
            <a:r>
              <a:rPr lang="fi-FI" altLang="tr-TR" sz="2400" b="1" dirty="0">
                <a:latin typeface="Arial" charset="0"/>
              </a:rPr>
              <a:t>5. Barınak tipinin etkisi</a:t>
            </a:r>
          </a:p>
          <a:p>
            <a:pPr algn="just" eaLnBrk="1" hangingPunct="1"/>
            <a:endParaRPr lang="tr-TR" altLang="tr-TR" sz="2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22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400" b="1">
                <a:solidFill>
                  <a:srgbClr val="FF0000"/>
                </a:solidFill>
                <a:latin typeface="Arial" charset="0"/>
              </a:rPr>
              <a:t>Karkasların Sınıflandırılması</a:t>
            </a:r>
          </a:p>
          <a:p>
            <a:pPr eaLnBrk="1" hangingPunct="1"/>
            <a:endParaRPr lang="tr-TR" altLang="tr-TR" sz="2400" b="1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TSE’ye göre ekstra, birinci, ikinci ve üçüncü sınıf olarak sınıflandırılır. </a:t>
            </a:r>
          </a:p>
          <a:p>
            <a:pPr eaLnBrk="1" hangingPunct="1"/>
            <a:endParaRPr lang="tr-TR" altLang="tr-TR" sz="2000" b="1">
              <a:solidFill>
                <a:srgbClr val="080808"/>
              </a:solidFill>
              <a:latin typeface="Arial" charset="0"/>
            </a:endParaRPr>
          </a:p>
          <a:p>
            <a:pPr eaLnBrk="1" hangingPunct="1"/>
            <a:r>
              <a:rPr lang="tr-TR" altLang="tr-TR" sz="2000" b="1">
                <a:solidFill>
                  <a:srgbClr val="FF0000"/>
                </a:solidFill>
                <a:latin typeface="Arial" charset="0"/>
              </a:rPr>
              <a:t>1.Yaş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Ekstra: süt danası,dana, tosun,düve karkasları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Birinci: genç boğa, kısır genç inek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İkinci: ergin boğa, ergin inek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Üçüncü: yaşlı boğa, öküz, yaşlı inek</a:t>
            </a:r>
          </a:p>
          <a:p>
            <a:pPr eaLnBrk="1" hangingPunct="1"/>
            <a:endParaRPr lang="tr-TR" altLang="tr-TR" sz="2000" b="1">
              <a:solidFill>
                <a:srgbClr val="080808"/>
              </a:solidFill>
              <a:latin typeface="Arial" charset="0"/>
            </a:endParaRPr>
          </a:p>
          <a:p>
            <a:pPr eaLnBrk="1" hangingPunct="1"/>
            <a:r>
              <a:rPr lang="tr-TR" altLang="tr-TR" sz="2000" b="1">
                <a:solidFill>
                  <a:srgbClr val="FF0000"/>
                </a:solidFill>
                <a:latin typeface="Arial" charset="0"/>
              </a:rPr>
              <a:t>2.Kas Gelişimine Göre: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But ve MLD kasının gelişimine bakılır.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But profilinin dış bükey, düz ve iç bükey olma durumu ile sığırın yaş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ve cinsiyetine göre karkas sınıflandırılması yapılır.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MLD alanının büyüklüğüne göre benzer sınıflandırmalar yapılır.</a:t>
            </a:r>
          </a:p>
          <a:p>
            <a:pPr eaLnBrk="1" hangingPunct="1"/>
            <a:endParaRPr lang="tr-TR" altLang="tr-TR" sz="2000" b="1">
              <a:solidFill>
                <a:srgbClr val="080808"/>
              </a:solidFill>
              <a:latin typeface="Arial" charset="0"/>
            </a:endParaRPr>
          </a:p>
          <a:p>
            <a:pPr eaLnBrk="1" hangingPunct="1"/>
            <a:r>
              <a:rPr lang="tr-TR" altLang="tr-TR" sz="2000" b="1">
                <a:solidFill>
                  <a:srgbClr val="FF0000"/>
                </a:solidFill>
                <a:latin typeface="Arial" charset="0"/>
              </a:rPr>
              <a:t>3. Yağ Dağılımı ve Kalınlığına Göre: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Karkas üzerindeki yağ tüm karkasa homojen dağılmış veya belli 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bölgelerinde toplanmış olabilir. Homojen ise ekstra veya I. Sınıftadır.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Karkasın yağlılık durumu MLD’nin sırt tarafındaki yağ kalınlığının,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MLD’nin genişliğine oranlanmasıyla tespit edilir.Bu oran 7:1’den küçük</a:t>
            </a:r>
          </a:p>
          <a:p>
            <a:pPr eaLnBrk="1" hangingPunct="1"/>
            <a:r>
              <a:rPr lang="tr-TR" altLang="tr-TR" sz="2000" b="1">
                <a:solidFill>
                  <a:srgbClr val="080808"/>
                </a:solidFill>
                <a:latin typeface="Arial" charset="0"/>
              </a:rPr>
              <a:t>ise karkas fazla yağlı, büyük ise normal yağlı olarak kabul edilir.</a:t>
            </a:r>
          </a:p>
          <a:p>
            <a:pPr eaLnBrk="1" hangingPunct="1"/>
            <a:endParaRPr lang="tr-TR" altLang="tr-TR" sz="2000" b="1">
              <a:solidFill>
                <a:srgbClr val="08080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30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2268538" y="404813"/>
            <a:ext cx="2951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400" b="1">
                <a:solidFill>
                  <a:srgbClr val="A50021"/>
                </a:solidFill>
              </a:rPr>
              <a:t>KASAPLIK GÜÇ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755650" y="1412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0" y="1052513"/>
            <a:ext cx="9144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tr-TR" altLang="tr-TR" sz="2000" b="1"/>
              <a:t>Bir ülkede mevcut toplam değişik yaş ve cinsiyette sığır varlığından yılda ne kadarının, normal şartlar altında kasaplık olarak kesilebileceğini belirten </a:t>
            </a:r>
            <a:r>
              <a:rPr lang="tr-TR" altLang="tr-TR" sz="2000" b="1" u="sng"/>
              <a:t>orana </a:t>
            </a:r>
            <a:r>
              <a:rPr lang="tr-TR" altLang="tr-TR" sz="2000" b="1"/>
              <a:t>denir.</a:t>
            </a:r>
            <a:r>
              <a:rPr lang="tr-TR" altLang="tr-TR" b="1"/>
              <a:t> </a:t>
            </a:r>
          </a:p>
        </p:txBody>
      </p:sp>
      <p:graphicFrame>
        <p:nvGraphicFramePr>
          <p:cNvPr id="116771" name="Group 35"/>
          <p:cNvGraphicFramePr>
            <a:graphicFrameLocks noGrp="1"/>
          </p:cNvGraphicFramePr>
          <p:nvPr/>
        </p:nvGraphicFramePr>
        <p:xfrm>
          <a:off x="250825" y="2708275"/>
          <a:ext cx="8569325" cy="3848103"/>
        </p:xfrm>
        <a:graphic>
          <a:graphicData uri="http://schemas.openxmlformats.org/drawingml/2006/table">
            <a:tbl>
              <a:tblPr/>
              <a:tblGrid>
                <a:gridCol w="5184775"/>
                <a:gridCol w="3384550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Çağ ve Cinsiyet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Kasaplık Güç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İnek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6.17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Boğa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1.20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Öküz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2.52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Düve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1.11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Dana (Erkek ve Dişi)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6.30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TOPLAM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17.30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1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100_25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69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7"/>
          <p:cNvSpPr txBox="1">
            <a:spLocks noChangeArrowheads="1"/>
          </p:cNvSpPr>
          <p:nvPr/>
        </p:nvSpPr>
        <p:spPr bwMode="auto">
          <a:xfrm>
            <a:off x="468313" y="0"/>
            <a:ext cx="7993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400" b="1">
                <a:solidFill>
                  <a:srgbClr val="3333FF"/>
                </a:solidFill>
              </a:rPr>
              <a:t>IV. BARINAKLAR İLE İLGİLİ FAKTÖRLER</a:t>
            </a:r>
          </a:p>
        </p:txBody>
      </p:sp>
      <p:sp>
        <p:nvSpPr>
          <p:cNvPr id="56323" name="Text Box 8"/>
          <p:cNvSpPr txBox="1">
            <a:spLocks noChangeArrowheads="1"/>
          </p:cNvSpPr>
          <p:nvPr/>
        </p:nvSpPr>
        <p:spPr bwMode="auto">
          <a:xfrm>
            <a:off x="468313" y="549275"/>
            <a:ext cx="5424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000" b="1">
                <a:solidFill>
                  <a:srgbClr val="FF0000"/>
                </a:solidFill>
              </a:rPr>
              <a:t>1. Kapalı sabit duraklı ahırlar (Bağlı)</a:t>
            </a:r>
          </a:p>
        </p:txBody>
      </p:sp>
      <p:sp>
        <p:nvSpPr>
          <p:cNvPr id="56324" name="Text Box 9"/>
          <p:cNvSpPr txBox="1">
            <a:spLocks noChangeArrowheads="1"/>
          </p:cNvSpPr>
          <p:nvPr/>
        </p:nvSpPr>
        <p:spPr bwMode="auto">
          <a:xfrm>
            <a:off x="323850" y="1052513"/>
            <a:ext cx="8820150" cy="399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tr-TR" altLang="tr-TR" sz="1600" b="1" dirty="0"/>
          </a:p>
          <a:p>
            <a:pPr eaLnBrk="1" hangingPunct="1">
              <a:lnSpc>
                <a:spcPct val="110000"/>
              </a:lnSpc>
            </a:pPr>
            <a:r>
              <a:rPr lang="tr-TR" altLang="tr-TR" sz="1600" b="1" dirty="0">
                <a:solidFill>
                  <a:srgbClr val="FF0000"/>
                </a:solidFill>
              </a:rPr>
              <a:t>Bu ahırlarda bazı sorunlar vardır: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tr-TR" altLang="tr-TR" sz="1600" b="1" dirty="0"/>
              <a:t> Hastalıklara karşı direnç azdır.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tr-TR" altLang="tr-TR" sz="1600" b="1" dirty="0"/>
              <a:t> Uzun süreli besilerde eklem ve kemik hastalıkları çok görülür.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tr-TR" altLang="tr-TR" sz="1600" b="1" dirty="0"/>
              <a:t> Yazın besi çok zordur.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tr-TR" altLang="tr-TR" sz="1600" b="1" dirty="0"/>
              <a:t> Hareketsizliğe bağlı karkas daha yağlıdır.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tr-TR" altLang="tr-TR" sz="1600" b="1" dirty="0"/>
              <a:t> Oksijen yetersizliği: </a:t>
            </a:r>
            <a:endParaRPr lang="tr-TR" altLang="tr-TR" sz="1600" b="1" dirty="0" smtClean="0"/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tr-TR" altLang="tr-TR" sz="1600" b="1" dirty="0" smtClean="0"/>
              <a:t>Ahır </a:t>
            </a:r>
            <a:r>
              <a:rPr lang="tr-TR" altLang="tr-TR" sz="1600" b="1" dirty="0"/>
              <a:t>Sıcaklığı</a:t>
            </a:r>
            <a:r>
              <a:rPr lang="tr-TR" altLang="tr-TR" sz="1600" b="1" dirty="0" smtClean="0"/>
              <a:t>:</a:t>
            </a:r>
            <a:endParaRPr lang="tr-TR" altLang="tr-TR" sz="1600" b="1" dirty="0">
              <a:solidFill>
                <a:srgbClr val="D60093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tr-TR" altLang="tr-TR" sz="1600" b="1" dirty="0"/>
              <a:t>   </a:t>
            </a:r>
          </a:p>
          <a:p>
            <a:pPr eaLnBrk="1" hangingPunct="1">
              <a:lnSpc>
                <a:spcPct val="110000"/>
              </a:lnSpc>
            </a:pPr>
            <a:r>
              <a:rPr lang="tr-TR" altLang="tr-TR" sz="1600" b="1" dirty="0"/>
              <a:t> </a:t>
            </a:r>
            <a:r>
              <a:rPr lang="tr-TR" altLang="tr-TR" sz="1600" b="1" dirty="0">
                <a:solidFill>
                  <a:srgbClr val="FF0000"/>
                </a:solidFill>
              </a:rPr>
              <a:t>Avantajları: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tr-TR" altLang="tr-TR" sz="1600" b="1" dirty="0"/>
              <a:t> Sığırların kontrolü ve temizlik kolaydır.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tr-TR" altLang="tr-TR" sz="1600" b="1" dirty="0"/>
              <a:t> Ferdi yemleme yapılabilir.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tr-TR" altLang="tr-TR" sz="1600" b="1" dirty="0"/>
              <a:t> Karkas daha yağlı olduğu için karkas randımanı daha yüksektir.</a:t>
            </a:r>
          </a:p>
          <a:p>
            <a:pPr eaLnBrk="1" hangingPunct="1"/>
            <a:r>
              <a:rPr lang="tr-TR" altLang="tr-TR" sz="1600" b="1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417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PICT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260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 descr="PICT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040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PICT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689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PICT0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685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 descr="PICT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782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PICT0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2666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100_26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572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977900"/>
          </a:xfrm>
        </p:spPr>
        <p:txBody>
          <a:bodyPr/>
          <a:lstStyle/>
          <a:p>
            <a:pPr eaLnBrk="1" hangingPunct="1">
              <a:defRPr/>
            </a:pPr>
            <a:r>
              <a:rPr lang="tr-TR" smtClean="0"/>
              <a:t>Yem Dağıtımı</a:t>
            </a:r>
          </a:p>
        </p:txBody>
      </p:sp>
      <p:pic>
        <p:nvPicPr>
          <p:cNvPr id="149507" name="Picture 3" descr="DSC0498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0383"/>
            <a:ext cx="9144000" cy="5661025"/>
          </a:xfrm>
          <a:noFill/>
        </p:spPr>
      </p:pic>
    </p:spTree>
    <p:extLst>
      <p:ext uri="{BB962C8B-B14F-4D97-AF65-F5344CB8AC3E}">
        <p14:creationId xmlns:p14="http://schemas.microsoft.com/office/powerpoint/2010/main" val="3072091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1" descr="PICT0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137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4" descr="100_25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015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Kabağlı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1894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4" descr="100_26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-704850"/>
            <a:ext cx="6138862" cy="826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0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 descr="açbağsız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564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0"/>
            <a:ext cx="5111750" cy="908050"/>
          </a:xfrm>
        </p:spPr>
        <p:txBody>
          <a:bodyPr/>
          <a:lstStyle/>
          <a:p>
            <a:pPr eaLnBrk="1" hangingPunct="1">
              <a:defRPr/>
            </a:pPr>
            <a:r>
              <a:rPr lang="tr-TR" b="1" smtClean="0">
                <a:solidFill>
                  <a:srgbClr val="CC0000"/>
                </a:solidFill>
              </a:rPr>
              <a:t>Suluk</a:t>
            </a:r>
          </a:p>
        </p:txBody>
      </p:sp>
      <p:pic>
        <p:nvPicPr>
          <p:cNvPr id="161795" name="Picture 3" descr="DSC0499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9144000" cy="5949950"/>
          </a:xfrm>
          <a:noFill/>
        </p:spPr>
      </p:pic>
    </p:spTree>
    <p:extLst>
      <p:ext uri="{BB962C8B-B14F-4D97-AF65-F5344CB8AC3E}">
        <p14:creationId xmlns:p14="http://schemas.microsoft.com/office/powerpoint/2010/main" val="12262483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7" descr="100_25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394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 descr="100_26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975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tr-TR" smtClean="0"/>
              <a:t>Yükleme Rampası</a:t>
            </a:r>
          </a:p>
        </p:txBody>
      </p:sp>
      <p:pic>
        <p:nvPicPr>
          <p:cNvPr id="167939" name="Picture 3" descr="DSC0499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9144000" cy="5949950"/>
          </a:xfrm>
          <a:noFill/>
        </p:spPr>
      </p:pic>
    </p:spTree>
    <p:extLst>
      <p:ext uri="{BB962C8B-B14F-4D97-AF65-F5344CB8AC3E}">
        <p14:creationId xmlns:p14="http://schemas.microsoft.com/office/powerpoint/2010/main" val="2823406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kabağlı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85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Kapalı bağlı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1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barına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5325"/>
            <a:ext cx="7704137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39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539750" y="0"/>
            <a:ext cx="6916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800" b="1">
                <a:solidFill>
                  <a:srgbClr val="CC0000"/>
                </a:solidFill>
              </a:rPr>
              <a:t>2. Kapalı serbest dolaşımlı ahırlar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0" y="620713"/>
            <a:ext cx="9144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 smtClean="0">
                <a:latin typeface="Arial" charset="0"/>
              </a:rPr>
              <a:t> Yönetim </a:t>
            </a:r>
            <a:r>
              <a:rPr lang="tr-TR" altLang="tr-TR" b="1" dirty="0">
                <a:latin typeface="Arial" charset="0"/>
              </a:rPr>
              <a:t>daha kolaydır.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>
                <a:latin typeface="Arial" charset="0"/>
              </a:rPr>
              <a:t> Aynı alanda bağlı sisteme göre daha fazla hayvan beslenebilir.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>
                <a:latin typeface="Arial" charset="0"/>
              </a:rPr>
              <a:t> </a:t>
            </a:r>
            <a:r>
              <a:rPr lang="tr-TR" altLang="tr-TR" b="1" dirty="0" err="1">
                <a:latin typeface="Arial" charset="0"/>
              </a:rPr>
              <a:t>Tympani</a:t>
            </a:r>
            <a:r>
              <a:rPr lang="tr-TR" altLang="tr-TR" b="1" dirty="0">
                <a:latin typeface="Arial" charset="0"/>
              </a:rPr>
              <a:t> ve ayak problemleri daha az görülür.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>
                <a:latin typeface="Arial" charset="0"/>
              </a:rPr>
              <a:t> 8-15 başlık bölmeler vardır.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>
                <a:latin typeface="Arial" charset="0"/>
              </a:rPr>
              <a:t> Her sığır için 3.5 m</a:t>
            </a:r>
            <a:r>
              <a:rPr lang="tr-TR" altLang="tr-TR" b="1" baseline="30000" dirty="0">
                <a:latin typeface="Arial" charset="0"/>
              </a:rPr>
              <a:t>2</a:t>
            </a:r>
            <a:r>
              <a:rPr lang="tr-TR" altLang="tr-TR" b="1" dirty="0">
                <a:latin typeface="Arial" charset="0"/>
              </a:rPr>
              <a:t> alan ve 60 cm uzunluğunda yemlik, 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>
                <a:latin typeface="Arial" charset="0"/>
              </a:rPr>
              <a:t> Her sığır için zeminden 15-20 cm yüksekliğinde bir durak,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>
                <a:latin typeface="Arial" charset="0"/>
              </a:rPr>
              <a:t> Her bölmeye giriş-çıkış kapısı yapılmalı,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>
                <a:latin typeface="Arial" charset="0"/>
              </a:rPr>
              <a:t> Gübre mekanik veya ızgaralı sistem ile </a:t>
            </a:r>
            <a:r>
              <a:rPr lang="tr-TR" altLang="tr-TR" b="1" dirty="0" smtClean="0">
                <a:latin typeface="Arial" charset="0"/>
              </a:rPr>
              <a:t>uzaklaştırılmıyorsa </a:t>
            </a:r>
            <a:r>
              <a:rPr lang="tr-TR" altLang="tr-TR" b="1" dirty="0">
                <a:latin typeface="Arial" charset="0"/>
              </a:rPr>
              <a:t>sıkıntı oluşturabilir.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>
                <a:latin typeface="Arial" charset="0"/>
              </a:rPr>
              <a:t> Her bölmede hayvan nakil yolu olmalı,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tr-TR" altLang="tr-TR" b="1" dirty="0">
                <a:latin typeface="Arial" charset="0"/>
              </a:rPr>
              <a:t> Pencereler perdeli sistemle kapatılabilir</a:t>
            </a:r>
          </a:p>
        </p:txBody>
      </p:sp>
    </p:spTree>
    <p:extLst>
      <p:ext uri="{BB962C8B-B14F-4D97-AF65-F5344CB8AC3E}">
        <p14:creationId xmlns:p14="http://schemas.microsoft.com/office/powerpoint/2010/main" val="14385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1108</Words>
  <Application>Microsoft Office PowerPoint</Application>
  <PresentationFormat>Ekran Gösterisi (4:3)</PresentationFormat>
  <Paragraphs>275</Paragraphs>
  <Slides>55</Slides>
  <Notes>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64" baseType="lpstr">
      <vt:lpstr>Albertus</vt:lpstr>
      <vt:lpstr>Arial</vt:lpstr>
      <vt:lpstr>Broadway</vt:lpstr>
      <vt:lpstr>Calibri</vt:lpstr>
      <vt:lpstr>Times New Roman</vt:lpstr>
      <vt:lpstr>Verdana</vt:lpstr>
      <vt:lpstr>Wingdings</vt:lpstr>
      <vt:lpstr>Ofis Teması</vt:lpstr>
      <vt:lpstr>Grafik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Deride Ekzema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Yem Dağıtımı</vt:lpstr>
      <vt:lpstr>PowerPoint Sunusu</vt:lpstr>
      <vt:lpstr>PowerPoint Sunusu</vt:lpstr>
      <vt:lpstr>PowerPoint Sunusu</vt:lpstr>
      <vt:lpstr>PowerPoint Sunusu</vt:lpstr>
      <vt:lpstr>Suluk</vt:lpstr>
      <vt:lpstr>PowerPoint Sunusu</vt:lpstr>
      <vt:lpstr>PowerPoint Sunusu</vt:lpstr>
      <vt:lpstr>Yükleme Rampası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Ceyhan</dc:creator>
  <cp:lastModifiedBy>Hakem</cp:lastModifiedBy>
  <cp:revision>6</cp:revision>
  <dcterms:created xsi:type="dcterms:W3CDTF">2017-11-07T20:53:28Z</dcterms:created>
  <dcterms:modified xsi:type="dcterms:W3CDTF">2017-11-08T13:59:35Z</dcterms:modified>
</cp:coreProperties>
</file>