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25.10.2021</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25.10.2021</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genopro.com/genogram/family-systems-theory/)"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a:t>Ankara Üniversitesi </a:t>
            </a:r>
            <a:br>
              <a:rPr lang="tr-TR" sz="4000" dirty="0"/>
            </a:br>
            <a:r>
              <a:rPr lang="tr-TR" sz="4000" dirty="0"/>
              <a:t>Sağlık Bilimleri Fakültesi</a:t>
            </a:r>
            <a:br>
              <a:rPr lang="tr-TR" sz="4000" dirty="0"/>
            </a:br>
            <a:r>
              <a:rPr lang="tr-TR" sz="4000" dirty="0"/>
              <a:t>Çocuk Gelişimi Bölümü</a:t>
            </a:r>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a:solidFill>
                  <a:schemeClr val="tx1"/>
                </a:solidFill>
                <a:latin typeface="Calibri" pitchFamily="34" charset="0"/>
                <a:cs typeface="Calibri" pitchFamily="34" charset="0"/>
              </a:rPr>
              <a:t>Dersin Adı</a:t>
            </a:r>
            <a:r>
              <a:rPr lang="tr-TR" sz="3000">
                <a:solidFill>
                  <a:schemeClr val="tx1"/>
                </a:solidFill>
                <a:latin typeface="Calibri" pitchFamily="34" charset="0"/>
                <a:cs typeface="Calibri" pitchFamily="34" charset="0"/>
              </a:rPr>
              <a:t>: CGM 406 </a:t>
            </a:r>
            <a:r>
              <a:rPr lang="tr-TR" sz="3000" dirty="0">
                <a:solidFill>
                  <a:schemeClr val="tx1"/>
                </a:solidFill>
                <a:latin typeface="Calibri" pitchFamily="34" charset="0"/>
                <a:cs typeface="Calibri" pitchFamily="34" charset="0"/>
              </a:rPr>
              <a:t>Aile Danışmanlığı</a:t>
            </a:r>
          </a:p>
          <a:p>
            <a:pPr algn="just"/>
            <a:r>
              <a:rPr lang="tr-TR" sz="3000" dirty="0">
                <a:solidFill>
                  <a:schemeClr val="tx1"/>
                </a:solidFill>
                <a:latin typeface="Calibri" pitchFamily="34" charset="0"/>
                <a:cs typeface="Calibri" pitchFamily="34" charset="0"/>
              </a:rPr>
              <a:t>Sorumlu Öğretim Üyesi: Prof. Dr. Veli DUYAN</a:t>
            </a:r>
          </a:p>
          <a:p>
            <a:pPr algn="just"/>
            <a:endParaRPr lang="tr-TR" sz="3000" dirty="0">
              <a:solidFill>
                <a:schemeClr val="tx1"/>
              </a:solidFill>
              <a:latin typeface="Calibri" pitchFamily="34" charset="0"/>
              <a:cs typeface="Calibri" pitchFamily="34" charset="0"/>
            </a:endParaRPr>
          </a:p>
          <a:p>
            <a:pPr algn="l"/>
            <a:r>
              <a:rPr lang="tr-TR" dirty="0">
                <a:solidFill>
                  <a:schemeClr val="tx1"/>
                </a:solidFill>
                <a:latin typeface="Calibri" pitchFamily="34" charset="0"/>
                <a:cs typeface="Calibri" pitchFamily="34" charset="0"/>
              </a:rPr>
              <a:t>Konu: </a:t>
            </a:r>
            <a:r>
              <a:rPr lang="tr-TR" dirty="0"/>
              <a:t>Ailedeki iletişim çatışmalarının nedenleri</a:t>
            </a:r>
            <a:endParaRPr lang="tr-TR" dirty="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b="1" dirty="0"/>
              <a:t>3-Aşırı Mantıklı-hesap yapıcılar (</a:t>
            </a:r>
            <a:r>
              <a:rPr lang="tr-TR" b="1" dirty="0" err="1"/>
              <a:t>superreasonable</a:t>
            </a:r>
            <a:r>
              <a:rPr lang="tr-TR" b="1" dirty="0"/>
              <a:t>):</a:t>
            </a:r>
            <a:r>
              <a:rPr lang="tr-TR" dirty="0"/>
              <a:t> Çok mantıklı, insanlara karşı mesafeli ve soğuk davranırlar. En ufak bir duygu belirtisine rastlanılmaz.</a:t>
            </a:r>
          </a:p>
          <a:p>
            <a:r>
              <a:rPr lang="tr-TR" b="1" dirty="0"/>
              <a:t>4-İlgisiz-dağıtıcı (</a:t>
            </a:r>
            <a:r>
              <a:rPr lang="tr-TR" b="1" dirty="0" err="1"/>
              <a:t>irrelevant-confused</a:t>
            </a:r>
            <a:r>
              <a:rPr lang="tr-TR" b="1" dirty="0"/>
              <a:t>):</a:t>
            </a:r>
            <a:r>
              <a:rPr lang="tr-TR" dirty="0"/>
              <a:t> Şarkı söyler gibi bir konuşma stilleri vardır, kafa karıştırıcıdırlar ve bir noktaya odaklanamazlar.</a:t>
            </a:r>
          </a:p>
          <a:p>
            <a:r>
              <a:rPr lang="tr-TR" b="1" dirty="0"/>
              <a:t>5-Seviyeleyici yaklaşım:</a:t>
            </a:r>
            <a:r>
              <a:rPr lang="tr-TR" dirty="0"/>
              <a:t> Buradaki ana tema dengedir ve bir uyumlama söz konusudur. İletişim kurulan kişiyle aynı düzlemde buluşmak söz konusudur. </a:t>
            </a:r>
            <a:r>
              <a:rPr lang="tr-TR"/>
              <a:t>Bu yaklaşım iletişimi zorlaştıran değil aksine kolaylaştıran bir yapıya sahiptir.</a:t>
            </a:r>
          </a:p>
        </p:txBody>
      </p:sp>
    </p:spTree>
    <p:extLst>
      <p:ext uri="{BB962C8B-B14F-4D97-AF65-F5344CB8AC3E}">
        <p14:creationId xmlns:p14="http://schemas.microsoft.com/office/powerpoint/2010/main" val="3175691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332656"/>
            <a:ext cx="8229600" cy="5824304"/>
          </a:xfrm>
        </p:spPr>
        <p:txBody>
          <a:bodyPr>
            <a:noAutofit/>
          </a:bodyPr>
          <a:lstStyle/>
          <a:p>
            <a:r>
              <a:rPr lang="tr-TR" sz="1100" b="1" dirty="0"/>
              <a:t>KAYNAKÇA</a:t>
            </a:r>
          </a:p>
          <a:p>
            <a:r>
              <a:rPr lang="tr-TR" sz="1100" dirty="0"/>
              <a:t>Aile Terapisti Tarihi, Kuram ve Uygulamaları (İ.KEKLİK &amp; İ.YILDIRIM Çev.): Ankara Türk Psikolojik Dan. Ve </a:t>
            </a:r>
            <a:r>
              <a:rPr lang="tr-TR" sz="1100" dirty="0" err="1"/>
              <a:t>Reh</a:t>
            </a:r>
            <a:r>
              <a:rPr lang="tr-TR" sz="1100" dirty="0"/>
              <a:t>. Der. Yayınları</a:t>
            </a:r>
          </a:p>
          <a:p>
            <a:r>
              <a:rPr lang="tr-TR" sz="1100" dirty="0"/>
              <a:t>Aktaş, (2004) Aile Terapisinde Sosyal Hizmet Yaklaşımı, Aile ve Toplum yıl. 6 Cilt:2 Sayı:7 Nisan-Haziran 2004</a:t>
            </a:r>
          </a:p>
          <a:p>
            <a:r>
              <a:rPr lang="tr-TR" sz="1100" dirty="0" err="1"/>
              <a:t>Banmen</a:t>
            </a:r>
            <a:r>
              <a:rPr lang="tr-TR" sz="1100" dirty="0"/>
              <a:t>, J. (2008). </a:t>
            </a:r>
            <a:r>
              <a:rPr lang="tr-TR" sz="1100" i="1" dirty="0"/>
              <a:t>Satir </a:t>
            </a:r>
            <a:r>
              <a:rPr lang="tr-TR" sz="1100" i="1" dirty="0" err="1"/>
              <a:t>Transformational</a:t>
            </a:r>
            <a:r>
              <a:rPr lang="tr-TR" sz="1100" i="1" dirty="0"/>
              <a:t> </a:t>
            </a:r>
            <a:r>
              <a:rPr lang="tr-TR" sz="1100" i="1" dirty="0" err="1"/>
              <a:t>Systemic</a:t>
            </a:r>
            <a:r>
              <a:rPr lang="tr-TR" sz="1100" i="1" dirty="0"/>
              <a:t> </a:t>
            </a:r>
            <a:r>
              <a:rPr lang="tr-TR" sz="1100" i="1" dirty="0" err="1"/>
              <a:t>Therapy</a:t>
            </a:r>
            <a:r>
              <a:rPr lang="tr-TR" sz="1100" i="1" dirty="0"/>
              <a:t>”.</a:t>
            </a:r>
            <a:r>
              <a:rPr lang="tr-TR" sz="1100" dirty="0"/>
              <a:t> </a:t>
            </a:r>
          </a:p>
          <a:p>
            <a:r>
              <a:rPr lang="tr-TR" sz="1100" dirty="0" err="1"/>
              <a:t>Bowlby</a:t>
            </a:r>
            <a:r>
              <a:rPr lang="tr-TR" sz="1100" dirty="0"/>
              <a:t>, J. (1988) A </a:t>
            </a:r>
            <a:r>
              <a:rPr lang="tr-TR" sz="1100" dirty="0" err="1"/>
              <a:t>secure</a:t>
            </a:r>
            <a:r>
              <a:rPr lang="tr-TR" sz="1100" dirty="0"/>
              <a:t> </a:t>
            </a:r>
            <a:r>
              <a:rPr lang="tr-TR" sz="1100" dirty="0" err="1"/>
              <a:t>base</a:t>
            </a:r>
            <a:r>
              <a:rPr lang="tr-TR" sz="1100" dirty="0"/>
              <a:t>: </a:t>
            </a:r>
            <a:r>
              <a:rPr lang="tr-TR" sz="1100" dirty="0" err="1"/>
              <a:t>Parent</a:t>
            </a:r>
            <a:r>
              <a:rPr lang="tr-TR" sz="1100" dirty="0"/>
              <a:t>/</a:t>
            </a:r>
            <a:r>
              <a:rPr lang="tr-TR" sz="1100" dirty="0" err="1"/>
              <a:t>child</a:t>
            </a:r>
            <a:r>
              <a:rPr lang="tr-TR" sz="1100" dirty="0"/>
              <a:t> </a:t>
            </a:r>
            <a:r>
              <a:rPr lang="tr-TR" sz="1100" dirty="0" err="1"/>
              <a:t>attachment</a:t>
            </a:r>
            <a:r>
              <a:rPr lang="tr-TR" sz="1100" dirty="0"/>
              <a:t> </a:t>
            </a:r>
            <a:r>
              <a:rPr lang="tr-TR" sz="1100" dirty="0" err="1"/>
              <a:t>and</a:t>
            </a:r>
            <a:r>
              <a:rPr lang="tr-TR" sz="1100" dirty="0"/>
              <a:t> </a:t>
            </a:r>
            <a:r>
              <a:rPr lang="tr-TR" sz="1100" dirty="0" err="1"/>
              <a:t>healty</a:t>
            </a:r>
            <a:r>
              <a:rPr lang="tr-TR" sz="1100" dirty="0"/>
              <a:t> </a:t>
            </a:r>
            <a:r>
              <a:rPr lang="tr-TR" sz="1100" dirty="0" err="1"/>
              <a:t>development</a:t>
            </a:r>
            <a:r>
              <a:rPr lang="tr-TR" sz="1100" dirty="0"/>
              <a:t>.</a:t>
            </a:r>
          </a:p>
          <a:p>
            <a:r>
              <a:rPr lang="tr-TR" sz="1100" dirty="0" err="1"/>
              <a:t>Newyork</a:t>
            </a:r>
            <a:r>
              <a:rPr lang="tr-TR" sz="1100" dirty="0"/>
              <a:t>: Basic </a:t>
            </a:r>
            <a:r>
              <a:rPr lang="tr-TR" sz="1100" dirty="0" err="1"/>
              <a:t>books</a:t>
            </a:r>
            <a:r>
              <a:rPr lang="tr-TR" sz="1100" dirty="0"/>
              <a:t>.</a:t>
            </a:r>
          </a:p>
          <a:p>
            <a:r>
              <a:rPr lang="tr-TR" sz="1100" dirty="0"/>
              <a:t>	Durak, E. Ş. </a:t>
            </a:r>
            <a:r>
              <a:rPr lang="tr-TR" sz="1100" dirty="0" err="1"/>
              <a:t>Fışıloğlu</a:t>
            </a:r>
            <a:r>
              <a:rPr lang="tr-TR" sz="1100" dirty="0"/>
              <a:t>, H. (2007), “Film Analizi Yöntemi ile Virginia Satir Aile Terapisi</a:t>
            </a:r>
          </a:p>
          <a:p>
            <a:r>
              <a:rPr lang="tr-TR" sz="1100" dirty="0"/>
              <a:t>Yaklaşımına Bir Bakış”, Türk Psikoloji Yazıları, 10(20), 43-62.</a:t>
            </a:r>
          </a:p>
          <a:p>
            <a:r>
              <a:rPr lang="tr-TR" sz="1100" dirty="0" err="1"/>
              <a:t>Harold</a:t>
            </a:r>
            <a:r>
              <a:rPr lang="tr-TR" sz="1100" dirty="0"/>
              <a:t> HACKNEY , </a:t>
            </a:r>
            <a:r>
              <a:rPr lang="tr-TR" sz="1100" dirty="0" err="1"/>
              <a:t>Sherry</a:t>
            </a:r>
            <a:r>
              <a:rPr lang="tr-TR" sz="1100" dirty="0"/>
              <a:t> CORMIER (2012) Ç: Tuncay ERGENE, Psikolojik Danışma İlke Ve Teknikleri (Psikolojik Yardım Süreci El Kitabı), Ankara, </a:t>
            </a:r>
            <a:r>
              <a:rPr lang="tr-TR" sz="1100" dirty="0" err="1"/>
              <a:t>Mentis</a:t>
            </a:r>
            <a:r>
              <a:rPr lang="tr-TR" sz="1100" dirty="0"/>
              <a:t> Yayınları</a:t>
            </a:r>
          </a:p>
          <a:p>
            <a:r>
              <a:rPr lang="tr-TR" sz="1100" dirty="0"/>
              <a:t>Johnson L.C. (1998). </a:t>
            </a:r>
            <a:r>
              <a:rPr lang="tr-TR" sz="1100" dirty="0" err="1"/>
              <a:t>Social</a:t>
            </a:r>
            <a:r>
              <a:rPr lang="tr-TR" sz="1100" dirty="0"/>
              <a:t> </a:t>
            </a:r>
            <a:r>
              <a:rPr lang="tr-TR" sz="1100" dirty="0" err="1"/>
              <a:t>work</a:t>
            </a:r>
            <a:r>
              <a:rPr lang="tr-TR" sz="1100" dirty="0"/>
              <a:t> </a:t>
            </a:r>
            <a:r>
              <a:rPr lang="tr-TR" sz="1100" dirty="0" err="1"/>
              <a:t>practice</a:t>
            </a:r>
            <a:r>
              <a:rPr lang="tr-TR" sz="1100" dirty="0"/>
              <a:t>: A </a:t>
            </a:r>
            <a:r>
              <a:rPr lang="tr-TR" sz="1100" dirty="0" err="1"/>
              <a:t>generalist</a:t>
            </a:r>
            <a:r>
              <a:rPr lang="tr-TR" sz="1100" dirty="0"/>
              <a:t> </a:t>
            </a:r>
            <a:r>
              <a:rPr lang="tr-TR" sz="1100" dirty="0" err="1"/>
              <a:t>approach</a:t>
            </a:r>
            <a:r>
              <a:rPr lang="tr-TR" sz="1100" dirty="0"/>
              <a:t>. USA: </a:t>
            </a:r>
            <a:r>
              <a:rPr lang="tr-TR" sz="1100" dirty="0" err="1"/>
              <a:t>Allyn</a:t>
            </a:r>
            <a:r>
              <a:rPr lang="tr-TR" sz="1100" dirty="0"/>
              <a:t> </a:t>
            </a:r>
            <a:r>
              <a:rPr lang="tr-TR" sz="1100" dirty="0" err="1"/>
              <a:t>and</a:t>
            </a:r>
            <a:r>
              <a:rPr lang="tr-TR" sz="1100" dirty="0"/>
              <a:t> Bacon.</a:t>
            </a:r>
          </a:p>
          <a:p>
            <a:r>
              <a:rPr lang="tr-TR" sz="1100" dirty="0"/>
              <a:t>Keklik İ. ve Yıldırım İ. (Ed.). (2012). Aile Terapisi Tarih, Kuram ve Uygulamaları.</a:t>
            </a:r>
          </a:p>
          <a:p>
            <a:r>
              <a:rPr lang="tr-TR" sz="1100" dirty="0"/>
              <a:t>Ankara: Türk Psikolojik Danışma ve Rehberlik Derneği.</a:t>
            </a:r>
          </a:p>
          <a:p>
            <a:r>
              <a:rPr lang="tr-TR" sz="1100" dirty="0" err="1"/>
              <a:t>Murdock</a:t>
            </a:r>
            <a:r>
              <a:rPr lang="tr-TR" sz="1100" dirty="0"/>
              <a:t>, N. L. (2014). </a:t>
            </a:r>
            <a:r>
              <a:rPr lang="tr-TR" sz="1100" i="1" dirty="0"/>
              <a:t>Psikolojik Danışma Ve Psikoterapi Kuramları Olgu Sunumu Yaklaşımıyla.</a:t>
            </a:r>
            <a:r>
              <a:rPr lang="tr-TR" sz="1100" dirty="0"/>
              <a:t> Ankara: Nobel Yayınları.</a:t>
            </a:r>
          </a:p>
          <a:p>
            <a:r>
              <a:rPr lang="tr-TR" sz="1100" dirty="0"/>
              <a:t>Nazlı, S. (2013) Aile Danışmanlığı, 9. Baskı, Ankara, Anı Yayıncılık.</a:t>
            </a:r>
          </a:p>
          <a:p>
            <a:r>
              <a:rPr lang="tr-TR" sz="1100" dirty="0" err="1"/>
              <a:t>Özabacı</a:t>
            </a:r>
            <a:r>
              <a:rPr lang="tr-TR" sz="1100" dirty="0"/>
              <a:t> N. ve Erkan Z. (3. Baskı) (2017). </a:t>
            </a:r>
            <a:r>
              <a:rPr lang="tr-TR" sz="1100" i="1" dirty="0"/>
              <a:t>AİLE DANIŞMANLIĞI Kuram ve Uygulamalara Genel Bir Bakış</a:t>
            </a:r>
            <a:r>
              <a:rPr lang="tr-TR" sz="1100" dirty="0"/>
              <a:t>. Ankara: PEGEM AKEDEMİ.</a:t>
            </a:r>
          </a:p>
          <a:p>
            <a:r>
              <a:rPr lang="tr-TR" sz="1100" dirty="0"/>
              <a:t>Özgüven İ. E. (2000) Evlilik ve Aile Terapisi, PDREM, Ankara, Sistem Ofset. (https://</a:t>
            </a:r>
            <a:r>
              <a:rPr lang="tr-TR" sz="1100" dirty="0">
                <a:hlinkClick r:id="rId2"/>
              </a:rPr>
              <a:t>www.genopro.com/genogram/family-systems-theory/)</a:t>
            </a:r>
            <a:endParaRPr lang="tr-TR" sz="1100" dirty="0"/>
          </a:p>
          <a:p>
            <a:r>
              <a:rPr lang="tr-TR" sz="1100" dirty="0" err="1"/>
              <a:t>Sabatelli</a:t>
            </a:r>
            <a:r>
              <a:rPr lang="tr-TR" sz="1100" dirty="0"/>
              <a:t> R.M, </a:t>
            </a:r>
            <a:r>
              <a:rPr lang="tr-TR" sz="1100" dirty="0" err="1"/>
              <a:t>Bartle</a:t>
            </a:r>
            <a:r>
              <a:rPr lang="tr-TR" sz="1100" dirty="0"/>
              <a:t> SE. </a:t>
            </a:r>
            <a:r>
              <a:rPr lang="tr-TR" sz="1100" dirty="0" err="1"/>
              <a:t>Survey</a:t>
            </a:r>
            <a:r>
              <a:rPr lang="tr-TR" sz="1100" dirty="0"/>
              <a:t> </a:t>
            </a:r>
            <a:r>
              <a:rPr lang="tr-TR" sz="1100" dirty="0" err="1"/>
              <a:t>Approaches</a:t>
            </a:r>
            <a:r>
              <a:rPr lang="tr-TR" sz="1100" dirty="0"/>
              <a:t> </a:t>
            </a:r>
            <a:r>
              <a:rPr lang="tr-TR" sz="1100" dirty="0" err="1"/>
              <a:t>to</a:t>
            </a:r>
            <a:r>
              <a:rPr lang="tr-TR" sz="1100" dirty="0"/>
              <a:t> </a:t>
            </a:r>
            <a:r>
              <a:rPr lang="tr-TR" sz="1100" dirty="0" err="1"/>
              <a:t>the</a:t>
            </a:r>
            <a:r>
              <a:rPr lang="tr-TR" sz="1100" dirty="0"/>
              <a:t> </a:t>
            </a:r>
            <a:r>
              <a:rPr lang="tr-TR" sz="1100" dirty="0" err="1"/>
              <a:t>Assessment</a:t>
            </a:r>
            <a:r>
              <a:rPr lang="tr-TR" sz="1100" dirty="0"/>
              <a:t> of </a:t>
            </a:r>
            <a:r>
              <a:rPr lang="tr-TR" sz="1100" dirty="0" err="1"/>
              <a:t>family</a:t>
            </a:r>
            <a:r>
              <a:rPr lang="tr-TR" sz="1100" dirty="0"/>
              <a:t> </a:t>
            </a:r>
            <a:r>
              <a:rPr lang="tr-TR" sz="1100" dirty="0" err="1"/>
              <a:t>functioning</a:t>
            </a:r>
            <a:r>
              <a:rPr lang="tr-TR" sz="1100" dirty="0"/>
              <a:t>: </a:t>
            </a:r>
            <a:r>
              <a:rPr lang="tr-TR" sz="1100" dirty="0" err="1"/>
              <a:t>Conceptual</a:t>
            </a:r>
            <a:r>
              <a:rPr lang="tr-TR" sz="1100" dirty="0"/>
              <a:t>, </a:t>
            </a:r>
            <a:r>
              <a:rPr lang="tr-TR" sz="1100" dirty="0" err="1"/>
              <a:t>operational</a:t>
            </a:r>
            <a:r>
              <a:rPr lang="tr-TR" sz="1100" dirty="0"/>
              <a:t> </a:t>
            </a:r>
            <a:r>
              <a:rPr lang="tr-TR" sz="1100" dirty="0" err="1"/>
              <a:t>and</a:t>
            </a:r>
            <a:r>
              <a:rPr lang="tr-TR" sz="1100" dirty="0"/>
              <a:t> </a:t>
            </a:r>
            <a:r>
              <a:rPr lang="tr-TR" sz="1100" dirty="0" err="1"/>
              <a:t>analytical</a:t>
            </a:r>
            <a:r>
              <a:rPr lang="tr-TR" sz="1100" dirty="0"/>
              <a:t> </a:t>
            </a:r>
            <a:r>
              <a:rPr lang="tr-TR" sz="1100" dirty="0" err="1"/>
              <a:t>issues</a:t>
            </a:r>
            <a:r>
              <a:rPr lang="tr-TR" sz="1100" dirty="0"/>
              <a:t>. </a:t>
            </a:r>
            <a:r>
              <a:rPr lang="tr-TR" sz="1100" dirty="0" err="1"/>
              <a:t>Conceptual</a:t>
            </a:r>
            <a:r>
              <a:rPr lang="tr-TR" sz="1100" dirty="0"/>
              <a:t>, </a:t>
            </a:r>
            <a:r>
              <a:rPr lang="tr-TR" sz="1100" dirty="0" err="1"/>
              <a:t>operational</a:t>
            </a:r>
            <a:r>
              <a:rPr lang="tr-TR" sz="1100" dirty="0"/>
              <a:t> </a:t>
            </a:r>
            <a:r>
              <a:rPr lang="tr-TR" sz="1100" dirty="0" err="1"/>
              <a:t>and</a:t>
            </a:r>
            <a:r>
              <a:rPr lang="tr-TR" sz="1100" dirty="0"/>
              <a:t> </a:t>
            </a:r>
            <a:r>
              <a:rPr lang="tr-TR" sz="1100" dirty="0" err="1"/>
              <a:t>analytical</a:t>
            </a:r>
            <a:r>
              <a:rPr lang="tr-TR" sz="1100" dirty="0"/>
              <a:t> </a:t>
            </a:r>
            <a:r>
              <a:rPr lang="tr-TR" sz="1100" dirty="0" err="1"/>
              <a:t>issues.Journal</a:t>
            </a:r>
            <a:r>
              <a:rPr lang="tr-TR" sz="1100" dirty="0"/>
              <a:t> of </a:t>
            </a:r>
            <a:r>
              <a:rPr lang="tr-TR" sz="1100" dirty="0" err="1"/>
              <a:t>marriage</a:t>
            </a:r>
            <a:r>
              <a:rPr lang="tr-TR" sz="1100" dirty="0"/>
              <a:t> </a:t>
            </a:r>
            <a:r>
              <a:rPr lang="tr-TR" sz="1100" dirty="0" err="1"/>
              <a:t>and</a:t>
            </a:r>
            <a:r>
              <a:rPr lang="tr-TR" sz="1100" dirty="0"/>
              <a:t> </a:t>
            </a:r>
            <a:r>
              <a:rPr lang="tr-TR" sz="1100" dirty="0" err="1"/>
              <a:t>the</a:t>
            </a:r>
            <a:r>
              <a:rPr lang="tr-TR" sz="1100" dirty="0"/>
              <a:t> </a:t>
            </a:r>
            <a:r>
              <a:rPr lang="tr-TR" sz="1100" dirty="0" err="1"/>
              <a:t>family</a:t>
            </a:r>
            <a:r>
              <a:rPr lang="tr-TR" sz="1100" dirty="0"/>
              <a:t> 1995;57:1025-39.</a:t>
            </a:r>
          </a:p>
          <a:p>
            <a:r>
              <a:rPr lang="tr-TR" sz="1100" dirty="0"/>
              <a:t>Satir, V. Ç: Yeniçeri S. (2016) İnsan Yaratmak, Beyaz yayınları, İstanbul</a:t>
            </a:r>
          </a:p>
          <a:p>
            <a:r>
              <a:rPr lang="tr-TR" sz="1100" dirty="0"/>
              <a:t>Satir V. Ç:Yeniçeri S. (2016) Temel Aile Terapisi, Beyaz yayınları, İstanbul</a:t>
            </a:r>
          </a:p>
          <a:p>
            <a:r>
              <a:rPr lang="tr-TR" sz="1100" dirty="0"/>
              <a:t>Turan N. (2009). Sosyal kişisel çalışma: Birey ve aileler için sosyal hizmet. (Ed. V. Duyan) Ankara: Aydınlar Matbaacılık.</a:t>
            </a:r>
          </a:p>
          <a:p>
            <a:r>
              <a:rPr lang="tr-TR" sz="1100" dirty="0" err="1"/>
              <a:t>Rainbow</a:t>
            </a:r>
            <a:r>
              <a:rPr lang="tr-TR" sz="1100" dirty="0"/>
              <a:t>, B. (2008) “</a:t>
            </a:r>
            <a:r>
              <a:rPr lang="tr-TR" sz="1100" dirty="0" err="1"/>
              <a:t>Systemic</a:t>
            </a:r>
            <a:r>
              <a:rPr lang="tr-TR" sz="1100" dirty="0"/>
              <a:t> </a:t>
            </a:r>
            <a:r>
              <a:rPr lang="tr-TR" sz="1100" dirty="0" err="1"/>
              <a:t>Therapy</a:t>
            </a:r>
            <a:r>
              <a:rPr lang="tr-TR" sz="1100" dirty="0"/>
              <a:t>” © </a:t>
            </a:r>
            <a:r>
              <a:rPr lang="tr-TR" sz="1100" dirty="0" err="1"/>
              <a:t>Broken</a:t>
            </a:r>
            <a:r>
              <a:rPr lang="tr-TR" sz="1100" dirty="0"/>
              <a:t> </a:t>
            </a:r>
            <a:r>
              <a:rPr lang="tr-TR" sz="1100" dirty="0" err="1"/>
              <a:t>Rainbow</a:t>
            </a:r>
            <a:r>
              <a:rPr lang="tr-TR" sz="1100" dirty="0"/>
              <a:t> </a:t>
            </a:r>
            <a:r>
              <a:rPr lang="tr-TR" sz="1100" dirty="0" err="1"/>
              <a:t>e.V</a:t>
            </a:r>
            <a:r>
              <a:rPr lang="tr-TR" sz="1100" dirty="0"/>
              <a:t>. 2008</a:t>
            </a:r>
          </a:p>
          <a:p>
            <a:r>
              <a:rPr lang="tr-TR" sz="1100" dirty="0" err="1"/>
              <a:t>Zastrow</a:t>
            </a:r>
            <a:r>
              <a:rPr lang="tr-TR" sz="1100" dirty="0"/>
              <a:t> C. Ve </a:t>
            </a:r>
            <a:r>
              <a:rPr lang="tr-TR" sz="1100" dirty="0" err="1"/>
              <a:t>Krist-Ashman</a:t>
            </a:r>
            <a:r>
              <a:rPr lang="tr-TR" sz="1100" dirty="0"/>
              <a:t> K. (1990). </a:t>
            </a:r>
            <a:r>
              <a:rPr lang="tr-TR" sz="1100" dirty="0" err="1"/>
              <a:t>Understanding</a:t>
            </a:r>
            <a:r>
              <a:rPr lang="tr-TR" sz="1100" dirty="0"/>
              <a:t> </a:t>
            </a:r>
            <a:r>
              <a:rPr lang="tr-TR" sz="1100" dirty="0" err="1"/>
              <a:t>human</a:t>
            </a:r>
            <a:r>
              <a:rPr lang="tr-TR" sz="1100" dirty="0"/>
              <a:t> </a:t>
            </a:r>
            <a:r>
              <a:rPr lang="tr-TR" sz="1100" dirty="0" err="1"/>
              <a:t>behaviour</a:t>
            </a:r>
            <a:r>
              <a:rPr lang="tr-TR" sz="1100" dirty="0"/>
              <a:t> </a:t>
            </a:r>
            <a:r>
              <a:rPr lang="tr-TR" sz="1100" dirty="0" err="1"/>
              <a:t>and</a:t>
            </a:r>
            <a:r>
              <a:rPr lang="tr-TR" sz="1100" dirty="0"/>
              <a:t> </a:t>
            </a:r>
            <a:r>
              <a:rPr lang="tr-TR" sz="1100" dirty="0" err="1"/>
              <a:t>the</a:t>
            </a:r>
            <a:r>
              <a:rPr lang="tr-TR" sz="1100" dirty="0"/>
              <a:t> </a:t>
            </a:r>
            <a:r>
              <a:rPr lang="tr-TR" sz="1100" dirty="0" err="1"/>
              <a:t>social</a:t>
            </a:r>
            <a:r>
              <a:rPr lang="tr-TR" sz="1100" dirty="0"/>
              <a:t> </a:t>
            </a:r>
            <a:r>
              <a:rPr lang="tr-TR" sz="1100" dirty="0" err="1"/>
              <a:t>environment</a:t>
            </a:r>
            <a:r>
              <a:rPr lang="tr-TR" sz="1100" dirty="0"/>
              <a:t>, Chicago: Nelson-</a:t>
            </a:r>
            <a:r>
              <a:rPr lang="tr-TR" sz="1100" dirty="0" err="1"/>
              <a:t>Hall</a:t>
            </a:r>
            <a:r>
              <a:rPr lang="tr-TR" sz="1100" dirty="0"/>
              <a:t> </a:t>
            </a:r>
            <a:r>
              <a:rPr lang="tr-TR" sz="1100" dirty="0" err="1"/>
              <a:t>Publishers</a:t>
            </a:r>
            <a:r>
              <a:rPr lang="tr-TR" sz="1100" dirty="0"/>
              <a:t>.</a:t>
            </a:r>
          </a:p>
          <a:p>
            <a:r>
              <a:rPr lang="tr-TR" sz="1100" dirty="0" err="1"/>
              <a:t>Worden</a:t>
            </a:r>
            <a:r>
              <a:rPr lang="tr-TR" sz="1100" dirty="0"/>
              <a:t>, </a:t>
            </a:r>
            <a:r>
              <a:rPr lang="tr-TR" sz="1100" dirty="0" err="1"/>
              <a:t>M.,Aile</a:t>
            </a:r>
            <a:r>
              <a:rPr lang="tr-TR" sz="1100" dirty="0"/>
              <a:t>, Terapisi Temelleri, (T. Akbaş Çev. ): 3. </a:t>
            </a:r>
            <a:r>
              <a:rPr lang="tr-TR" sz="1100" dirty="0" err="1"/>
              <a:t>Baskı:Adana</a:t>
            </a:r>
            <a:r>
              <a:rPr lang="tr-TR" sz="1100" dirty="0"/>
              <a:t> Nobel kitabevi.</a:t>
            </a:r>
          </a:p>
        </p:txBody>
      </p:sp>
    </p:spTree>
    <p:extLst>
      <p:ext uri="{BB962C8B-B14F-4D97-AF65-F5344CB8AC3E}">
        <p14:creationId xmlns:p14="http://schemas.microsoft.com/office/powerpoint/2010/main" val="31710242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Aile terapisi denilince ilk akla gelen isimlerden olan Virginia Satir’ in kullandığı model çoğunlukla iletişim modeli olarak görülmektedir. Görüşünün temellerini iletişime dayandıran Satir için iletişim; insan dünyaya geldiğinde başkalarıyla ne tür ilişkiler kuracağını ve yaşamında neler olacağını belirleyen en önemli tek etkendir. Satir’ in iletişim hakkında dedikleri aslında bir insanın temel dayanakları niteliğindedir.</a:t>
            </a:r>
          </a:p>
        </p:txBody>
      </p:sp>
    </p:spTree>
    <p:extLst>
      <p:ext uri="{BB962C8B-B14F-4D97-AF65-F5344CB8AC3E}">
        <p14:creationId xmlns:p14="http://schemas.microsoft.com/office/powerpoint/2010/main" val="1806358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Satir’ e göre iletişim sağlıklı olabilmesi için şu hususlara dikkat edilmesi gerekir: Verilen mesaj açık ve net olmalıdır. Yetersiz mesajlar verilmemelidir. Belirsiz zamirler kullanmaktan kaçınılmalıdır. Örneğin; -biz gittik ve onlar çok üzüldü. Kim gitti ve nereye gitti? Kim çok üzüldü? gibi sorular sorularak açık bir iletişim kurulmasına izin verilmelidir.) İki veya daha fazla mesaj farklı seviyelerde verilebilir ama bunların birbiriyle çelişmemesi gerekir. </a:t>
            </a:r>
          </a:p>
        </p:txBody>
      </p:sp>
    </p:spTree>
    <p:extLst>
      <p:ext uri="{BB962C8B-B14F-4D97-AF65-F5344CB8AC3E}">
        <p14:creationId xmlns:p14="http://schemas.microsoft.com/office/powerpoint/2010/main" val="4212979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Örneğin öfkeli bir ses tonuyla istenilmeyen davranışın ortadan kaldırılmasının söylenilmesi, karşı tarafın mesajı doğru şekilde almasını sağlayacaktır. Sözel olan ve olmayan mesajların birbirini tutması gerekir. Örneğin istenilmeyen bir davranışın ortadan kaldırılmasını isteyen birinin karşı tarafa neşeli bir ses tonuyla bunu söylemesi, mesajın çelişki yaratmasına ve iletişimde sorunlar doğurmasına neden olabilir. </a:t>
            </a:r>
          </a:p>
        </p:txBody>
      </p:sp>
    </p:spTree>
    <p:extLst>
      <p:ext uri="{BB962C8B-B14F-4D97-AF65-F5344CB8AC3E}">
        <p14:creationId xmlns:p14="http://schemas.microsoft.com/office/powerpoint/2010/main" val="4059972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Çünkü Satir’ e göre uygunsuz iletişim alıcının omzuna ağır bir yük yüklemektedir. İletişimde bir kelime birden fazla anlama gelebilir. Aynı zamanda kelimeler, farklı ortamlarda farklı kişiler tarafından farklı şekillerde algılanabilir. Bu farklı algılamaların iletişimsel sorunlara yol açmaması için açık ve net bir iletişim kurulmalıdır. Örneğin, anne, bir çocuğu yetiştiren anlamına gelmektedir. Ama aynı zamanda ‘’anne’’ kelimesi sıcak, kabullenici, destekleyici bir kadın anlamına da gelir. </a:t>
            </a:r>
          </a:p>
        </p:txBody>
      </p:sp>
    </p:spTree>
    <p:extLst>
      <p:ext uri="{BB962C8B-B14F-4D97-AF65-F5344CB8AC3E}">
        <p14:creationId xmlns:p14="http://schemas.microsoft.com/office/powerpoint/2010/main" val="3050420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Diğer taraftan bazı kişiler için de soğuk, </a:t>
            </a:r>
            <a:r>
              <a:rPr lang="tr-TR" dirty="0" err="1"/>
              <a:t>talepkâr</a:t>
            </a:r>
            <a:r>
              <a:rPr lang="tr-TR" dirty="0"/>
              <a:t>, tepkisiz bir kadın anlamına da gelebilir. Aslında sorun, mesajın doğru ve net verilmemesinden kaynaklanmaktadır. Mesajların birbirleriyle çelişmediği durumlarda uygun iletişim sağlanmış olur. Uygunsuz iletişim, alıcının boynuna yük yüklemekten başka işe yaramaz.</a:t>
            </a:r>
          </a:p>
          <a:p>
            <a:endParaRPr lang="tr-TR" dirty="0"/>
          </a:p>
        </p:txBody>
      </p:sp>
    </p:spTree>
    <p:extLst>
      <p:ext uri="{BB962C8B-B14F-4D97-AF65-F5344CB8AC3E}">
        <p14:creationId xmlns:p14="http://schemas.microsoft.com/office/powerpoint/2010/main" val="170351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İletişimin hep terapi bağlamında hem de bireylerin yaşantılarındaki anlamını Satir baş etme biçimleri ile ortaya koymaktadır. Ona göre aile üyeleri herhangi bir stres durumuyla karşılaştıklarında şu baş etme duruşlarını sergilerler: 1-Yalvarıcı-Yatıştırıcı (</a:t>
            </a:r>
            <a:r>
              <a:rPr lang="tr-TR" dirty="0" err="1"/>
              <a:t>placating</a:t>
            </a:r>
            <a:r>
              <a:rPr lang="tr-TR" dirty="0"/>
              <a:t>), 2-Suçlayıcılar (</a:t>
            </a:r>
            <a:r>
              <a:rPr lang="tr-TR" dirty="0" err="1"/>
              <a:t>blaming</a:t>
            </a:r>
            <a:r>
              <a:rPr lang="tr-TR" dirty="0"/>
              <a:t>), 3-Aşırı Mantıklı-hesap yapıcılar (</a:t>
            </a:r>
            <a:r>
              <a:rPr lang="tr-TR" dirty="0" err="1"/>
              <a:t>superreasonable</a:t>
            </a:r>
            <a:r>
              <a:rPr lang="tr-TR" dirty="0"/>
              <a:t>), 4-İlgisiz-dağıtıcı (</a:t>
            </a:r>
            <a:r>
              <a:rPr lang="tr-TR" dirty="0" err="1"/>
              <a:t>irrelevant-confused</a:t>
            </a:r>
            <a:r>
              <a:rPr lang="tr-TR" dirty="0"/>
              <a:t>).</a:t>
            </a:r>
          </a:p>
          <a:p>
            <a:endParaRPr lang="tr-TR" dirty="0"/>
          </a:p>
        </p:txBody>
      </p:sp>
    </p:spTree>
    <p:extLst>
      <p:ext uri="{BB962C8B-B14F-4D97-AF65-F5344CB8AC3E}">
        <p14:creationId xmlns:p14="http://schemas.microsoft.com/office/powerpoint/2010/main" val="2109363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Çoğu insan strese maruz kaldığında bu duruşlardan birini sergiler. Kişinin bu duruşlardan hangisini sergileyeceği şartlara ve ilişkilere göre değişebilir.  Örneğin bir kişi işte yalvarıcı; evde suçlayıcı; bir partide arkadaşlarına ilgisiz duruş sergileyebilir. Müracaatçının stres anında sergilediği duruş, terapistin terapiye hangi iç özelliği kullanarak başlayacağına dair bilgi verir.</a:t>
            </a:r>
          </a:p>
          <a:p>
            <a:endParaRPr lang="tr-TR" dirty="0"/>
          </a:p>
        </p:txBody>
      </p:sp>
    </p:spTree>
    <p:extLst>
      <p:ext uri="{BB962C8B-B14F-4D97-AF65-F5344CB8AC3E}">
        <p14:creationId xmlns:p14="http://schemas.microsoft.com/office/powerpoint/2010/main" val="3833776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b="1" dirty="0"/>
              <a:t>1-Yalvarıcı-yatıştırcı (</a:t>
            </a:r>
            <a:r>
              <a:rPr lang="tr-TR" b="1" dirty="0" err="1"/>
              <a:t>placating</a:t>
            </a:r>
            <a:r>
              <a:rPr lang="tr-TR" b="1" dirty="0"/>
              <a:t>):</a:t>
            </a:r>
            <a:r>
              <a:rPr lang="tr-TR" dirty="0"/>
              <a:t> Genellikle karşıdaki kişiyi memnun etmeye çalışan ‘’evet efendimciler’’ </a:t>
            </a:r>
            <a:r>
              <a:rPr lang="tr-TR" dirty="0" err="1"/>
              <a:t>dirler</a:t>
            </a:r>
            <a:r>
              <a:rPr lang="tr-TR" dirty="0"/>
              <a:t> ve özür dilerler.</a:t>
            </a:r>
          </a:p>
          <a:p>
            <a:r>
              <a:rPr lang="tr-TR" b="1" dirty="0"/>
              <a:t>2-Suçlayıcılar (</a:t>
            </a:r>
            <a:r>
              <a:rPr lang="tr-TR" b="1" dirty="0" err="1"/>
              <a:t>blaming</a:t>
            </a:r>
            <a:r>
              <a:rPr lang="tr-TR" b="1" dirty="0"/>
              <a:t>):</a:t>
            </a:r>
            <a:r>
              <a:rPr lang="tr-TR" dirty="0"/>
              <a:t> Sert ve gergindirler ve sesleri de soğuk ve yüksektir. Suçlayıcı başa çıkma tutumu ilişki içerisindeki insanları bir şeylerden dolayı suçlayan eleştiren yargılayıcı ve de tam bir sözel ve sözel olmayan mesajlar vermektedir. ‘’Bende yanlış bir şey yok hata sende’’ şeklinde konuşurlar.</a:t>
            </a:r>
          </a:p>
          <a:p>
            <a:endParaRPr lang="tr-TR" dirty="0"/>
          </a:p>
        </p:txBody>
      </p:sp>
    </p:spTree>
    <p:extLst>
      <p:ext uri="{BB962C8B-B14F-4D97-AF65-F5344CB8AC3E}">
        <p14:creationId xmlns:p14="http://schemas.microsoft.com/office/powerpoint/2010/main" val="35261420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264</TotalTime>
  <Words>1076</Words>
  <Application>Microsoft Office PowerPoint</Application>
  <PresentationFormat>Ekran Gösterisi (4:3)</PresentationFormat>
  <Paragraphs>40</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Bookman Old Style</vt:lpstr>
      <vt:lpstr>Calibri</vt:lpstr>
      <vt:lpstr>Gill Sans MT</vt:lpstr>
      <vt:lpstr>Wingdings</vt:lpstr>
      <vt:lpstr>Wingdings 3</vt:lpstr>
      <vt:lpstr>Kaynak</vt:lpstr>
      <vt:lpstr>Ankara Üniversitesi  Sağlık Bilimleri Fakültesi Çocuk Gelişimi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Serdarhan.Duru</cp:lastModifiedBy>
  <cp:revision>31</cp:revision>
  <dcterms:created xsi:type="dcterms:W3CDTF">2017-04-26T08:36:58Z</dcterms:created>
  <dcterms:modified xsi:type="dcterms:W3CDTF">2021-10-25T06:54:28Z</dcterms:modified>
</cp:coreProperties>
</file>