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76"/>
  </p:notesMasterIdLst>
  <p:handoutMasterIdLst>
    <p:handoutMasterId r:id="rId77"/>
  </p:handoutMasterIdLst>
  <p:sldIdLst>
    <p:sldId id="265"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4" r:id="rId47"/>
    <p:sldId id="365" r:id="rId48"/>
    <p:sldId id="366" r:id="rId49"/>
    <p:sldId id="367" r:id="rId50"/>
    <p:sldId id="369" r:id="rId51"/>
    <p:sldId id="370" r:id="rId52"/>
    <p:sldId id="371"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392" r:id="rId72"/>
    <p:sldId id="393" r:id="rId73"/>
    <p:sldId id="394" r:id="rId74"/>
    <p:sldId id="395" r:id="rId75"/>
  </p:sldIdLst>
  <p:sldSz cx="12192000"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4" d="100"/>
          <a:sy n="74" d="100"/>
        </p:scale>
        <p:origin x="57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06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dirty="0"/>
          </a:p>
        </p:txBody>
      </p:sp>
      <p:sp>
        <p:nvSpPr>
          <p:cNvPr id="3" name="Tarih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DDFEAC2-31C5-4E20-8392-90B3ACECF82B}" type="datetime1">
              <a:rPr lang="tr-TR" smtClean="0"/>
              <a:t>29.01.2020</a:t>
            </a:fld>
            <a:endParaRPr lang="tr-TR" dirty="0"/>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78FE58C-C1A6-4C4C-90C2-B7F5B0504B2D}" type="slidenum">
              <a:rPr lang="tr-TR" smtClean="0"/>
              <a:t>‹#›</a:t>
            </a:fld>
            <a:endParaRPr lang="tr-TR" dirty="0"/>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noProof="0" dirty="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E0D7EAE-6B40-42B4-9C34-6BA0B13E0324}" type="datetime1">
              <a:rPr lang="tr-TR" noProof="0" smtClean="0"/>
              <a:t>29.01.2020</a:t>
            </a:fld>
            <a:endParaRPr lang="tr-TR" noProof="0"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noProof="0" dirty="0" smtClean="0"/>
              <a:t>Asıl metin stillerini düzenle</a:t>
            </a:r>
          </a:p>
          <a:p>
            <a:pPr lvl="1" rtl="0"/>
            <a:r>
              <a:rPr lang="tr-TR" noProof="0" dirty="0" smtClean="0"/>
              <a:t>İkinci düzey</a:t>
            </a:r>
          </a:p>
          <a:p>
            <a:pPr lvl="2" rtl="0"/>
            <a:r>
              <a:rPr lang="tr-TR" noProof="0" dirty="0" smtClean="0"/>
              <a:t>Üçüncü düzey</a:t>
            </a:r>
          </a:p>
          <a:p>
            <a:pPr lvl="3" rtl="0"/>
            <a:r>
              <a:rPr lang="tr-TR" noProof="0" dirty="0" smtClean="0"/>
              <a:t>Dördüncü düzey</a:t>
            </a:r>
          </a:p>
          <a:p>
            <a:pPr lvl="4" rtl="0"/>
            <a:r>
              <a:rPr lang="tr-TR" noProof="0" dirty="0" smtClean="0"/>
              <a:t>Beşinci düzey</a:t>
            </a:r>
            <a:endParaRPr lang="tr-TR" noProof="0" dirty="0"/>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noProof="0"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10E1E9A-E921-4174-A0FC-51868D7AC568}" type="slidenum">
              <a:rPr lang="tr-TR" noProof="0" smtClean="0"/>
              <a:t>‹#›</a:t>
            </a:fld>
            <a:endParaRPr lang="tr-TR" noProof="0" dirty="0"/>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10E1E9A-E921-4174-A0FC-51868D7AC568}" type="slidenum">
              <a:rPr lang="tr-TR" smtClean="0"/>
              <a:t>1</a:t>
            </a:fld>
            <a:endParaRPr lang="tr-TR" dirty="0"/>
          </a:p>
        </p:txBody>
      </p:sp>
    </p:spTree>
    <p:extLst>
      <p:ext uri="{BB962C8B-B14F-4D97-AF65-F5344CB8AC3E}">
        <p14:creationId xmlns:p14="http://schemas.microsoft.com/office/powerpoint/2010/main" val="4094595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93700" y="692150"/>
            <a:ext cx="6070600" cy="3416300"/>
          </a:xfrm>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940177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393700" y="692150"/>
            <a:ext cx="6070600" cy="3416300"/>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544561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393700" y="692150"/>
            <a:ext cx="6070600" cy="3416300"/>
          </a:xfrm>
          <a:ln/>
        </p:spPr>
      </p:sp>
      <p:sp>
        <p:nvSpPr>
          <p:cNvPr id="266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591363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393700" y="692150"/>
            <a:ext cx="6070600" cy="3416300"/>
          </a:xfrm>
          <a:ln/>
        </p:spPr>
      </p:sp>
      <p:sp>
        <p:nvSpPr>
          <p:cNvPr id="28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369794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393700" y="692150"/>
            <a:ext cx="6070600" cy="3416300"/>
          </a:xfrm>
          <a:ln/>
        </p:spPr>
      </p:sp>
      <p:sp>
        <p:nvSpPr>
          <p:cNvPr id="307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991364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393700" y="692150"/>
            <a:ext cx="6070600" cy="3416300"/>
          </a:xfrm>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302114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393700" y="692150"/>
            <a:ext cx="6070600" cy="3416300"/>
          </a:xfrm>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4098520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393700" y="692150"/>
            <a:ext cx="6070600" cy="3416300"/>
          </a:xfrm>
          <a:ln/>
        </p:spPr>
      </p:sp>
      <p:sp>
        <p:nvSpPr>
          <p:cNvPr id="36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719366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93700" y="692150"/>
            <a:ext cx="6070600" cy="3416300"/>
          </a:xfrm>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523793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93700" y="692150"/>
            <a:ext cx="6070600" cy="3416300"/>
          </a:xfrm>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635753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393700" y="692150"/>
            <a:ext cx="6070600" cy="3416300"/>
          </a:xfrm>
          <a:ln/>
        </p:spPr>
      </p:sp>
      <p:sp>
        <p:nvSpPr>
          <p:cNvPr id="6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004961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93700" y="692150"/>
            <a:ext cx="6070600"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669319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393700" y="692150"/>
            <a:ext cx="6070600"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420278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393700" y="692150"/>
            <a:ext cx="6070600"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028728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393700" y="692150"/>
            <a:ext cx="6070600" cy="34163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4050946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393700" y="692150"/>
            <a:ext cx="6070600" cy="3416300"/>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776819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393700" y="692150"/>
            <a:ext cx="6070600" cy="3416300"/>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256310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393700" y="692150"/>
            <a:ext cx="6070600"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776037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393700" y="692150"/>
            <a:ext cx="6070600" cy="3416300"/>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677011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393700" y="692150"/>
            <a:ext cx="6070600" cy="3416300"/>
          </a:xfrm>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954181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393700" y="692150"/>
            <a:ext cx="6070600" cy="3416300"/>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40473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393700" y="692150"/>
            <a:ext cx="6070600" cy="3416300"/>
          </a:xfrm>
          <a:ln/>
        </p:spPr>
      </p:sp>
      <p:sp>
        <p:nvSpPr>
          <p:cNvPr id="8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631806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393700" y="692150"/>
            <a:ext cx="6070600" cy="3416300"/>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980137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393700" y="692150"/>
            <a:ext cx="6070600" cy="3416300"/>
          </a:xfrm>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117351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393700" y="692150"/>
            <a:ext cx="6070600" cy="3416300"/>
          </a:xfrm>
          <a:ln/>
        </p:spPr>
      </p:sp>
      <p:sp>
        <p:nvSpPr>
          <p:cNvPr id="73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715299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393700" y="692150"/>
            <a:ext cx="6070600" cy="3416300"/>
          </a:xfrm>
          <a:ln/>
        </p:spPr>
      </p:sp>
      <p:sp>
        <p:nvSpPr>
          <p:cNvPr id="75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443385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393700" y="692150"/>
            <a:ext cx="6070600" cy="3416300"/>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516860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393700" y="692150"/>
            <a:ext cx="6070600"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154737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393700" y="692150"/>
            <a:ext cx="6070600"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87809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393700" y="692150"/>
            <a:ext cx="6070600"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29795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393700" y="692150"/>
            <a:ext cx="6070600" cy="3416300"/>
          </a:xfrm>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454428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393700" y="692150"/>
            <a:ext cx="6070600" cy="341630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162574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393700" y="692150"/>
            <a:ext cx="6070600" cy="3416300"/>
          </a:xfrm>
          <a:ln/>
        </p:spPr>
      </p:sp>
      <p:sp>
        <p:nvSpPr>
          <p:cNvPr id="10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92953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393700" y="692150"/>
            <a:ext cx="6070600" cy="3416300"/>
          </a:xfrm>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191504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393700" y="692150"/>
            <a:ext cx="6070600" cy="3416300"/>
          </a:xfrm>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373563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393700" y="692150"/>
            <a:ext cx="6070600" cy="3416300"/>
          </a:xfrm>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88485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393700" y="692150"/>
            <a:ext cx="6070600" cy="3416300"/>
          </a:xfrm>
          <a:ln/>
        </p:spPr>
      </p:sp>
      <p:sp>
        <p:nvSpPr>
          <p:cNvPr id="1044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069441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393700" y="692150"/>
            <a:ext cx="6070600" cy="3416300"/>
          </a:xfrm>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4128546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393700" y="692150"/>
            <a:ext cx="6070600" cy="3416300"/>
          </a:xfrm>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978950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393700" y="692150"/>
            <a:ext cx="6070600" cy="3416300"/>
          </a:xfrm>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63643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393700" y="692150"/>
            <a:ext cx="6070600" cy="3416300"/>
          </a:xfrm>
          <a:ln/>
        </p:spPr>
      </p:sp>
      <p:sp>
        <p:nvSpPr>
          <p:cNvPr id="1146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29195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393700" y="692150"/>
            <a:ext cx="6070600" cy="3416300"/>
          </a:xfrm>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641539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393700" y="692150"/>
            <a:ext cx="6070600" cy="3416300"/>
          </a:xfrm>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64131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393700" y="692150"/>
            <a:ext cx="6070600" cy="3416300"/>
          </a:xfrm>
          <a:ln/>
        </p:spPr>
      </p:sp>
      <p:sp>
        <p:nvSpPr>
          <p:cNvPr id="122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125370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393700" y="692150"/>
            <a:ext cx="6070600" cy="3416300"/>
          </a:xfrm>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807190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393700" y="692150"/>
            <a:ext cx="6070600" cy="3416300"/>
          </a:xfrm>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951891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393700" y="692150"/>
            <a:ext cx="6070600" cy="3416300"/>
          </a:xfrm>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8857185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393700" y="692150"/>
            <a:ext cx="6070600" cy="3416300"/>
          </a:xfrm>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4679414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393700" y="692150"/>
            <a:ext cx="6070600" cy="3416300"/>
          </a:xfrm>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52954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393700" y="692150"/>
            <a:ext cx="6070600" cy="3416300"/>
          </a:xfrm>
          <a:ln/>
        </p:spPr>
      </p:sp>
      <p:sp>
        <p:nvSpPr>
          <p:cNvPr id="143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136513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393700" y="692150"/>
            <a:ext cx="6070600" cy="3416300"/>
          </a:xfrm>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243470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393700" y="692150"/>
            <a:ext cx="6070600" cy="3416300"/>
          </a:xfrm>
          <a:ln/>
        </p:spPr>
      </p:sp>
      <p:sp>
        <p:nvSpPr>
          <p:cNvPr id="184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27570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93700" y="692150"/>
            <a:ext cx="6070600" cy="3416300"/>
          </a:xfrm>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Helvetica" panose="020B0604020202020204" pitchFamily="34" charset="0"/>
            </a:endParaRPr>
          </a:p>
        </p:txBody>
      </p:sp>
    </p:spTree>
    <p:extLst>
      <p:ext uri="{BB962C8B-B14F-4D97-AF65-F5344CB8AC3E}">
        <p14:creationId xmlns:p14="http://schemas.microsoft.com/office/powerpoint/2010/main" val="364738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041400"/>
            <a:ext cx="9144000" cy="2387600"/>
          </a:xfrm>
        </p:spPr>
        <p:txBody>
          <a:bodyPr rtlCol="0" anchor="b"/>
          <a:lstStyle>
            <a:lvl1pPr algn="ctr" rtl="0">
              <a:defRPr sz="6000"/>
            </a:lvl1pPr>
          </a:lstStyle>
          <a:p>
            <a:pPr rtl="0"/>
            <a:r>
              <a:rPr lang="tr-TR" smtClean="0"/>
              <a:t>Asıl başlık stili için tıklatın</a:t>
            </a:r>
            <a:endParaRPr lang="tr-TR" noProof="0" dirty="0"/>
          </a:p>
        </p:txBody>
      </p:sp>
      <p:sp>
        <p:nvSpPr>
          <p:cNvPr id="3" name="Alt Başlık 2"/>
          <p:cNvSpPr>
            <a:spLocks noGrp="1"/>
          </p:cNvSpPr>
          <p:nvPr>
            <p:ph type="subTitle" idx="1"/>
          </p:nvPr>
        </p:nvSpPr>
        <p:spPr>
          <a:xfrm>
            <a:off x="1524000" y="3602038"/>
            <a:ext cx="9144000" cy="1655762"/>
          </a:xfrm>
        </p:spPr>
        <p:txBody>
          <a:bodyPr rtlCol="0"/>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noProof="0" smtClean="0"/>
              <a:t>Asıl alt başlık stilini düzenlemek için tıklatın</a:t>
            </a:r>
            <a:endParaRPr lang="tr-TR" noProof="0" dirty="0"/>
          </a:p>
        </p:txBody>
      </p:sp>
      <p:sp>
        <p:nvSpPr>
          <p:cNvPr id="4" name="Tarih Yer Tutucusu 3"/>
          <p:cNvSpPr>
            <a:spLocks noGrp="1"/>
          </p:cNvSpPr>
          <p:nvPr>
            <p:ph type="dt" sz="half" idx="10"/>
          </p:nvPr>
        </p:nvSpPr>
        <p:spPr/>
        <p:txBody>
          <a:bodyPr rtlCol="0"/>
          <a:lstStyle/>
          <a:p>
            <a:pPr rtl="0"/>
            <a:fld id="{04C94E88-F1F8-4CAB-9F29-9B03A1C10A31}" type="datetime1">
              <a:rPr lang="tr-TR" noProof="0" smtClean="0"/>
              <a:t>29.01.2020</a:t>
            </a:fld>
            <a:endParaRPr lang="tr-TR" noProof="0" dirty="0"/>
          </a:p>
        </p:txBody>
      </p:sp>
      <p:sp>
        <p:nvSpPr>
          <p:cNvPr id="5" name="Alt Bilgi Yer Tutucusu 4"/>
          <p:cNvSpPr>
            <a:spLocks noGrp="1"/>
          </p:cNvSpPr>
          <p:nvPr>
            <p:ph type="ftr" sz="quarter" idx="11"/>
          </p:nvPr>
        </p:nvSpPr>
        <p:spPr/>
        <p:txBody>
          <a:bodyPr rtlCol="0"/>
          <a:lstStyle/>
          <a:p>
            <a:pPr rtl="0"/>
            <a:r>
              <a:rPr lang="tr-TR" noProof="0" dirty="0" smtClean="0"/>
              <a:t>Alt bilgi ekleme</a:t>
            </a:r>
            <a:endParaRPr lang="tr-TR" noProof="0" dirty="0"/>
          </a:p>
        </p:txBody>
      </p:sp>
      <p:sp>
        <p:nvSpPr>
          <p:cNvPr id="6" name="Slayt Numarası Yer Tutucusu 5"/>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smtClean="0"/>
              <a:t>Asıl başlık stili için tıklatın</a:t>
            </a:r>
            <a:endParaRPr lang="tr-TR" noProof="0" dirty="0"/>
          </a:p>
        </p:txBody>
      </p:sp>
      <p:sp>
        <p:nvSpPr>
          <p:cNvPr id="3" name="Dikey Metin Yer Tutucusu 2"/>
          <p:cNvSpPr>
            <a:spLocks noGrp="1"/>
          </p:cNvSpPr>
          <p:nvPr>
            <p:ph type="body" orient="vert" idx="1"/>
          </p:nvPr>
        </p:nvSpPr>
        <p:spPr>
          <a:xfrm>
            <a:off x="1562100" y="1825625"/>
            <a:ext cx="9791700" cy="4351338"/>
          </a:xfrm>
        </p:spPr>
        <p:txBody>
          <a:bodyPr vert="eaVert" rtlCol="0"/>
          <a:lstStyle>
            <a:lvl1pPr marL="0" marR="0" indent="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lang="tr-TR" smtClean="0"/>
              <a:t>Asıl metin stillerini düzenlemek için tıklatın</a:t>
            </a:r>
          </a:p>
          <a:p>
            <a:pPr marL="228600" marR="0" lvl="1"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lang="tr-TR" smtClean="0"/>
              <a:t>İkinci düzey</a:t>
            </a:r>
          </a:p>
          <a:p>
            <a:pPr marL="228600" marR="0" lvl="2"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lang="tr-TR" smtClean="0"/>
              <a:t>Üçüncü düzey</a:t>
            </a:r>
          </a:p>
          <a:p>
            <a:pPr marL="228600" marR="0" lvl="3"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lang="tr-TR" smtClean="0"/>
              <a:t>Dördüncü düzey</a:t>
            </a:r>
          </a:p>
          <a:p>
            <a:pPr marL="228600" marR="0" lvl="4"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lang="tr-TR" smtClean="0"/>
              <a:t>Beşinci düzey</a:t>
            </a:r>
            <a:endParaRPr lang="tr-TR" noProof="0" dirty="0"/>
          </a:p>
        </p:txBody>
      </p:sp>
      <p:sp>
        <p:nvSpPr>
          <p:cNvPr id="4" name="Tarih Yer Tutucusu 3"/>
          <p:cNvSpPr>
            <a:spLocks noGrp="1"/>
          </p:cNvSpPr>
          <p:nvPr>
            <p:ph type="dt" sz="half" idx="10"/>
          </p:nvPr>
        </p:nvSpPr>
        <p:spPr/>
        <p:txBody>
          <a:bodyPr rtlCol="0"/>
          <a:lstStyle/>
          <a:p>
            <a:pPr rtl="0"/>
            <a:fld id="{AB5EF780-D8D0-49CD-835A-B5D244B8054E}" type="datetime1">
              <a:rPr lang="tr-TR" noProof="0" smtClean="0"/>
              <a:t>29.01.2020</a:t>
            </a:fld>
            <a:endParaRPr lang="tr-TR" noProof="0" dirty="0"/>
          </a:p>
        </p:txBody>
      </p:sp>
      <p:sp>
        <p:nvSpPr>
          <p:cNvPr id="5" name="Alt Bilgi Yer Tutucusu 4"/>
          <p:cNvSpPr>
            <a:spLocks noGrp="1"/>
          </p:cNvSpPr>
          <p:nvPr>
            <p:ph type="ftr" sz="quarter" idx="11"/>
          </p:nvPr>
        </p:nvSpPr>
        <p:spPr/>
        <p:txBody>
          <a:bodyPr rtlCol="0"/>
          <a:lstStyle/>
          <a:p>
            <a:pPr rtl="0"/>
            <a:r>
              <a:rPr lang="tr-TR" noProof="0" dirty="0" smtClean="0"/>
              <a:t>Alt bilgi ekleme</a:t>
            </a:r>
            <a:endParaRPr lang="tr-TR" noProof="0" dirty="0"/>
          </a:p>
        </p:txBody>
      </p:sp>
      <p:sp>
        <p:nvSpPr>
          <p:cNvPr id="6" name="Slayt Numarası Yer Tutucusu 5"/>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rtlCol="0"/>
          <a:lstStyle>
            <a:lvl1pPr rtl="0">
              <a:defRPr/>
            </a:lvl1pPr>
          </a:lstStyle>
          <a:p>
            <a:pPr rtl="0"/>
            <a:r>
              <a:rPr lang="tr-TR" smtClean="0"/>
              <a:t>Asıl başlık stili için tıklatın</a:t>
            </a:r>
            <a:endParaRPr lang="tr-TR" noProof="0" dirty="0"/>
          </a:p>
        </p:txBody>
      </p:sp>
      <p:sp>
        <p:nvSpPr>
          <p:cNvPr id="3" name="Dikey Metin Yer Tutucusu 2"/>
          <p:cNvSpPr>
            <a:spLocks noGrp="1"/>
          </p:cNvSpPr>
          <p:nvPr>
            <p:ph type="body" orient="vert" idx="1"/>
          </p:nvPr>
        </p:nvSpPr>
        <p:spPr>
          <a:xfrm>
            <a:off x="1562100" y="365125"/>
            <a:ext cx="7010400" cy="5811838"/>
          </a:xfrm>
        </p:spPr>
        <p:txBody>
          <a:bodyPr vert="eaVert"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noProof="0" dirty="0"/>
          </a:p>
        </p:txBody>
      </p:sp>
      <p:sp>
        <p:nvSpPr>
          <p:cNvPr id="4" name="Tarih Yer Tutucusu 3"/>
          <p:cNvSpPr>
            <a:spLocks noGrp="1"/>
          </p:cNvSpPr>
          <p:nvPr>
            <p:ph type="dt" sz="half" idx="10"/>
          </p:nvPr>
        </p:nvSpPr>
        <p:spPr/>
        <p:txBody>
          <a:bodyPr rtlCol="0"/>
          <a:lstStyle/>
          <a:p>
            <a:pPr rtl="0"/>
            <a:fld id="{F4D95DCC-1E7A-4E1F-9CCC-D117988B022E}" type="datetime1">
              <a:rPr lang="tr-TR" noProof="0" smtClean="0"/>
              <a:t>29.01.2020</a:t>
            </a:fld>
            <a:endParaRPr lang="tr-TR" noProof="0" dirty="0"/>
          </a:p>
        </p:txBody>
      </p:sp>
      <p:sp>
        <p:nvSpPr>
          <p:cNvPr id="5" name="Alt Bilgi Yer Tutucusu 4"/>
          <p:cNvSpPr>
            <a:spLocks noGrp="1"/>
          </p:cNvSpPr>
          <p:nvPr>
            <p:ph type="ftr" sz="quarter" idx="11"/>
          </p:nvPr>
        </p:nvSpPr>
        <p:spPr/>
        <p:txBody>
          <a:bodyPr rtlCol="0"/>
          <a:lstStyle/>
          <a:p>
            <a:pPr rtl="0"/>
            <a:r>
              <a:rPr lang="tr-TR" noProof="0" dirty="0" smtClean="0"/>
              <a:t>Alt bilgi ekleme</a:t>
            </a:r>
            <a:endParaRPr lang="tr-TR" noProof="0" dirty="0"/>
          </a:p>
        </p:txBody>
      </p:sp>
      <p:sp>
        <p:nvSpPr>
          <p:cNvPr id="6" name="Slayt Numarası Yer Tutucusu 5"/>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sim Yazılı Resim">
    <p:spTree>
      <p:nvGrpSpPr>
        <p:cNvPr id="1" name=""/>
        <p:cNvGrpSpPr/>
        <p:nvPr/>
      </p:nvGrpSpPr>
      <p:grpSpPr>
        <a:xfrm>
          <a:off x="0" y="0"/>
          <a:ext cx="0" cy="0"/>
          <a:chOff x="0" y="0"/>
          <a:chExt cx="0" cy="0"/>
        </a:xfrm>
      </p:grpSpPr>
      <p:sp>
        <p:nvSpPr>
          <p:cNvPr id="9" name="Başlık 1"/>
          <p:cNvSpPr>
            <a:spLocks noGrp="1"/>
          </p:cNvSpPr>
          <p:nvPr>
            <p:ph type="title"/>
          </p:nvPr>
        </p:nvSpPr>
        <p:spPr>
          <a:xfrm>
            <a:off x="1562100" y="457200"/>
            <a:ext cx="3932237" cy="1600200"/>
          </a:xfrm>
        </p:spPr>
        <p:txBody>
          <a:bodyPr rtlCol="0" anchor="b"/>
          <a:lstStyle>
            <a:lvl1pPr rtl="0">
              <a:defRPr sz="3200"/>
            </a:lvl1pPr>
          </a:lstStyle>
          <a:p>
            <a:pPr rtl="0"/>
            <a:r>
              <a:rPr lang="tr-TR" smtClean="0"/>
              <a:t>Asıl başlık stili için tıklatın</a:t>
            </a:r>
            <a:endParaRPr lang="tr-TR" noProof="0" dirty="0"/>
          </a:p>
        </p:txBody>
      </p:sp>
      <p:sp>
        <p:nvSpPr>
          <p:cNvPr id="3" name="Resim Yer Tutucusu 2" descr="Resim eklemek için boş yer tutucu. Yer tutucuya tıklayın ve eklemek istediğiniz resmi seçin"/>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noProof="0" smtClean="0"/>
              <a:t>Resim eklemek için simgeyi tıklatın</a:t>
            </a:r>
            <a:endParaRPr lang="tr-TR" noProof="0" dirty="0"/>
          </a:p>
        </p:txBody>
      </p:sp>
      <p:sp>
        <p:nvSpPr>
          <p:cNvPr id="8" name="Metin Yer Tutucusu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Tarih Yer Tutucusu 4"/>
          <p:cNvSpPr>
            <a:spLocks noGrp="1"/>
          </p:cNvSpPr>
          <p:nvPr>
            <p:ph type="dt" sz="half" idx="10"/>
          </p:nvPr>
        </p:nvSpPr>
        <p:spPr/>
        <p:txBody>
          <a:bodyPr rtlCol="0"/>
          <a:lstStyle/>
          <a:p>
            <a:pPr rtl="0"/>
            <a:fld id="{88885324-8F32-4C80-A359-D3A8C5DB7931}" type="datetime1">
              <a:rPr lang="tr-TR" noProof="0" smtClean="0"/>
              <a:t>29.01.2020</a:t>
            </a:fld>
            <a:endParaRPr lang="tr-TR" noProof="0" dirty="0"/>
          </a:p>
        </p:txBody>
      </p:sp>
      <p:sp>
        <p:nvSpPr>
          <p:cNvPr id="6" name="Alt Bilgi Yer Tutucusu 5"/>
          <p:cNvSpPr>
            <a:spLocks noGrp="1"/>
          </p:cNvSpPr>
          <p:nvPr>
            <p:ph type="ftr" sz="quarter" idx="11"/>
          </p:nvPr>
        </p:nvSpPr>
        <p:spPr/>
        <p:txBody>
          <a:bodyPr rtlCol="0"/>
          <a:lstStyle/>
          <a:p>
            <a:pPr rtl="0"/>
            <a:r>
              <a:rPr lang="tr-TR" noProof="0" dirty="0" smtClean="0"/>
              <a:t>Alt bilgi ekleme</a:t>
            </a:r>
            <a:endParaRPr lang="tr-TR" noProof="0" dirty="0"/>
          </a:p>
        </p:txBody>
      </p:sp>
      <p:sp>
        <p:nvSpPr>
          <p:cNvPr id="7" name="Slayt Numarası Yer Tutucusu 6"/>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smtClean="0"/>
              <a:t>Asıl başlık stili için tıklatın</a:t>
            </a:r>
            <a:endParaRPr lang="tr-TR" noProof="0" dirty="0"/>
          </a:p>
        </p:txBody>
      </p:sp>
      <p:sp>
        <p:nvSpPr>
          <p:cNvPr id="3" name="İçerik Yer Tutucusu 2"/>
          <p:cNvSpPr>
            <a:spLocks noGrp="1"/>
          </p:cNvSpPr>
          <p:nvPr>
            <p:ph idx="1"/>
          </p:nvPr>
        </p:nvSpPr>
        <p:spPr/>
        <p:txBody>
          <a:bodyPr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noProof="0" dirty="0"/>
          </a:p>
        </p:txBody>
      </p:sp>
      <p:sp>
        <p:nvSpPr>
          <p:cNvPr id="4" name="Tarih Yer Tutucusu 3"/>
          <p:cNvSpPr>
            <a:spLocks noGrp="1"/>
          </p:cNvSpPr>
          <p:nvPr>
            <p:ph type="dt" sz="half" idx="10"/>
          </p:nvPr>
        </p:nvSpPr>
        <p:spPr/>
        <p:txBody>
          <a:bodyPr rtlCol="0"/>
          <a:lstStyle/>
          <a:p>
            <a:pPr rtl="0"/>
            <a:fld id="{1D21EFAB-5A3E-4A81-B1B7-3E6936263CBE}" type="datetime1">
              <a:rPr lang="tr-TR" noProof="0" smtClean="0"/>
              <a:t>29.01.2020</a:t>
            </a:fld>
            <a:endParaRPr lang="tr-TR" noProof="0" dirty="0"/>
          </a:p>
        </p:txBody>
      </p:sp>
      <p:sp>
        <p:nvSpPr>
          <p:cNvPr id="5" name="Alt Bilgi Yer Tutucusu 4"/>
          <p:cNvSpPr>
            <a:spLocks noGrp="1"/>
          </p:cNvSpPr>
          <p:nvPr>
            <p:ph type="ftr" sz="quarter" idx="11"/>
          </p:nvPr>
        </p:nvSpPr>
        <p:spPr/>
        <p:txBody>
          <a:bodyPr rtlCol="0"/>
          <a:lstStyle/>
          <a:p>
            <a:pPr rtl="0"/>
            <a:r>
              <a:rPr lang="tr-TR" noProof="0" dirty="0" smtClean="0"/>
              <a:t>Alt bilgi ekleme</a:t>
            </a:r>
            <a:endParaRPr lang="tr-TR" noProof="0" dirty="0"/>
          </a:p>
        </p:txBody>
      </p:sp>
      <p:sp>
        <p:nvSpPr>
          <p:cNvPr id="6" name="Slayt Numarası Yer Tutucusu 5"/>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1241658" y="1709738"/>
            <a:ext cx="10105791" cy="2862262"/>
          </a:xfrm>
        </p:spPr>
        <p:txBody>
          <a:bodyPr rtlCol="0" anchor="b"/>
          <a:lstStyle>
            <a:lvl1pPr rtl="0">
              <a:defRPr sz="6000"/>
            </a:lvl1pPr>
          </a:lstStyle>
          <a:p>
            <a:pPr rtl="0"/>
            <a:r>
              <a:rPr lang="tr-TR" smtClean="0"/>
              <a:t>Asıl başlık stili için tıklatın</a:t>
            </a:r>
            <a:endParaRPr lang="tr-TR" noProof="0" dirty="0"/>
          </a:p>
        </p:txBody>
      </p:sp>
      <p:sp>
        <p:nvSpPr>
          <p:cNvPr id="3" name="Metin Yer Tutucusu 2"/>
          <p:cNvSpPr>
            <a:spLocks noGrp="1"/>
          </p:cNvSpPr>
          <p:nvPr>
            <p:ph type="body" idx="1"/>
          </p:nvPr>
        </p:nvSpPr>
        <p:spPr>
          <a:xfrm>
            <a:off x="1241658" y="4589463"/>
            <a:ext cx="10105791"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düzenlemek için tıklatın</a:t>
            </a:r>
          </a:p>
        </p:txBody>
      </p:sp>
      <p:sp>
        <p:nvSpPr>
          <p:cNvPr id="4" name="Tarih Yer Tutucusu 3"/>
          <p:cNvSpPr>
            <a:spLocks noGrp="1"/>
          </p:cNvSpPr>
          <p:nvPr>
            <p:ph type="dt" sz="half" idx="10"/>
          </p:nvPr>
        </p:nvSpPr>
        <p:spPr/>
        <p:txBody>
          <a:bodyPr rtlCol="0"/>
          <a:lstStyle/>
          <a:p>
            <a:pPr rtl="0"/>
            <a:fld id="{27C1D2FD-63FB-47C0-929B-561F88D39C7E}" type="datetime1">
              <a:rPr lang="tr-TR" noProof="0" smtClean="0"/>
              <a:t>29.01.2020</a:t>
            </a:fld>
            <a:endParaRPr lang="tr-TR" noProof="0" dirty="0"/>
          </a:p>
        </p:txBody>
      </p:sp>
      <p:sp>
        <p:nvSpPr>
          <p:cNvPr id="5" name="Alt Bilgi Yer Tutucusu 4"/>
          <p:cNvSpPr>
            <a:spLocks noGrp="1"/>
          </p:cNvSpPr>
          <p:nvPr>
            <p:ph type="ftr" sz="quarter" idx="11"/>
          </p:nvPr>
        </p:nvSpPr>
        <p:spPr/>
        <p:txBody>
          <a:bodyPr rtlCol="0"/>
          <a:lstStyle/>
          <a:p>
            <a:pPr rtl="0"/>
            <a:r>
              <a:rPr lang="tr-TR" noProof="0" dirty="0" smtClean="0"/>
              <a:t>Alt bilgi ekleme</a:t>
            </a:r>
            <a:endParaRPr lang="tr-TR" noProof="0" dirty="0"/>
          </a:p>
        </p:txBody>
      </p:sp>
      <p:sp>
        <p:nvSpPr>
          <p:cNvPr id="6" name="Slayt Numarası Yer Tutucusu 5"/>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smtClean="0"/>
              <a:t>Asıl başlık stili için tıklatın</a:t>
            </a:r>
            <a:endParaRPr lang="tr-TR" noProof="0" dirty="0"/>
          </a:p>
        </p:txBody>
      </p:sp>
      <p:sp>
        <p:nvSpPr>
          <p:cNvPr id="3" name="İçerik Yer Tutucusu 2"/>
          <p:cNvSpPr>
            <a:spLocks noGrp="1"/>
          </p:cNvSpPr>
          <p:nvPr>
            <p:ph sz="half" idx="1"/>
          </p:nvPr>
        </p:nvSpPr>
        <p:spPr>
          <a:xfrm>
            <a:off x="1569700"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noProof="0" dirty="0"/>
          </a:p>
        </p:txBody>
      </p:sp>
      <p:sp>
        <p:nvSpPr>
          <p:cNvPr id="4" name="İçerik Yer Tutucusu 3"/>
          <p:cNvSpPr>
            <a:spLocks noGrp="1"/>
          </p:cNvSpPr>
          <p:nvPr>
            <p:ph sz="half" idx="2"/>
          </p:nvPr>
        </p:nvSpPr>
        <p:spPr>
          <a:xfrm>
            <a:off x="6605325"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noProof="0" dirty="0"/>
          </a:p>
        </p:txBody>
      </p:sp>
      <p:sp>
        <p:nvSpPr>
          <p:cNvPr id="5" name="Tarih Yer Tutucusu 4"/>
          <p:cNvSpPr>
            <a:spLocks noGrp="1"/>
          </p:cNvSpPr>
          <p:nvPr>
            <p:ph type="dt" sz="half" idx="10"/>
          </p:nvPr>
        </p:nvSpPr>
        <p:spPr/>
        <p:txBody>
          <a:bodyPr rtlCol="0"/>
          <a:lstStyle/>
          <a:p>
            <a:pPr rtl="0"/>
            <a:fld id="{F5140FE2-8244-4E8C-89F6-A069EF214C54}" type="datetime1">
              <a:rPr lang="tr-TR" noProof="0" smtClean="0"/>
              <a:t>29.01.2020</a:t>
            </a:fld>
            <a:endParaRPr lang="tr-TR" noProof="0" dirty="0"/>
          </a:p>
        </p:txBody>
      </p:sp>
      <p:sp>
        <p:nvSpPr>
          <p:cNvPr id="6" name="Alt Bilgi Yer Tutucusu 5"/>
          <p:cNvSpPr>
            <a:spLocks noGrp="1"/>
          </p:cNvSpPr>
          <p:nvPr>
            <p:ph type="ftr" sz="quarter" idx="11"/>
          </p:nvPr>
        </p:nvSpPr>
        <p:spPr/>
        <p:txBody>
          <a:bodyPr rtlCol="0"/>
          <a:lstStyle/>
          <a:p>
            <a:pPr rtl="0"/>
            <a:r>
              <a:rPr lang="tr-TR" noProof="0" dirty="0" smtClean="0"/>
              <a:t>Alt bilgi ekleme</a:t>
            </a:r>
            <a:endParaRPr lang="tr-TR" noProof="0" dirty="0"/>
          </a:p>
        </p:txBody>
      </p:sp>
      <p:sp>
        <p:nvSpPr>
          <p:cNvPr id="7" name="Slayt Numarası Yer Tutucusu 6"/>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2324100" y="274638"/>
            <a:ext cx="9023350" cy="1143000"/>
          </a:xfrm>
        </p:spPr>
        <p:txBody>
          <a:bodyPr rtlCol="0"/>
          <a:lstStyle>
            <a:lvl1pPr rtl="0">
              <a:defRPr/>
            </a:lvl1pPr>
          </a:lstStyle>
          <a:p>
            <a:pPr rtl="0"/>
            <a:r>
              <a:rPr lang="tr-TR" smtClean="0"/>
              <a:t>Asıl başlık stili için tıklatın</a:t>
            </a:r>
            <a:endParaRPr lang="tr-TR" noProof="0" dirty="0"/>
          </a:p>
        </p:txBody>
      </p:sp>
      <p:sp>
        <p:nvSpPr>
          <p:cNvPr id="3" name="Metin Yer Tutucusu 2"/>
          <p:cNvSpPr>
            <a:spLocks noGrp="1"/>
          </p:cNvSpPr>
          <p:nvPr>
            <p:ph type="body" idx="1"/>
          </p:nvPr>
        </p:nvSpPr>
        <p:spPr>
          <a:xfrm>
            <a:off x="156210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156210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noProof="0" dirty="0"/>
          </a:p>
        </p:txBody>
      </p:sp>
      <p:sp>
        <p:nvSpPr>
          <p:cNvPr id="5" name="Metin Yer Tutucusu 4"/>
          <p:cNvSpPr>
            <a:spLocks noGrp="1"/>
          </p:cNvSpPr>
          <p:nvPr>
            <p:ph type="body" sz="quarter" idx="3"/>
          </p:nvPr>
        </p:nvSpPr>
        <p:spPr>
          <a:xfrm>
            <a:off x="659892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59892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noProof="0" dirty="0"/>
          </a:p>
        </p:txBody>
      </p:sp>
      <p:sp>
        <p:nvSpPr>
          <p:cNvPr id="7" name="Tarih Yer Tutucusu 6"/>
          <p:cNvSpPr>
            <a:spLocks noGrp="1"/>
          </p:cNvSpPr>
          <p:nvPr>
            <p:ph type="dt" sz="half" idx="10"/>
          </p:nvPr>
        </p:nvSpPr>
        <p:spPr/>
        <p:txBody>
          <a:bodyPr rtlCol="0"/>
          <a:lstStyle/>
          <a:p>
            <a:pPr rtl="0"/>
            <a:fld id="{4BF57108-5D1B-4AF3-A09D-3E9B51DD64F9}" type="datetime1">
              <a:rPr lang="tr-TR" noProof="0" smtClean="0"/>
              <a:t>29.01.2020</a:t>
            </a:fld>
            <a:endParaRPr lang="tr-TR" noProof="0" dirty="0"/>
          </a:p>
        </p:txBody>
      </p:sp>
      <p:sp>
        <p:nvSpPr>
          <p:cNvPr id="8" name="Alt Bilgi Yer Tutucusu 7"/>
          <p:cNvSpPr>
            <a:spLocks noGrp="1"/>
          </p:cNvSpPr>
          <p:nvPr>
            <p:ph type="ftr" sz="quarter" idx="11"/>
          </p:nvPr>
        </p:nvSpPr>
        <p:spPr/>
        <p:txBody>
          <a:bodyPr rtlCol="0"/>
          <a:lstStyle/>
          <a:p>
            <a:pPr rtl="0"/>
            <a:r>
              <a:rPr lang="tr-TR" noProof="0" dirty="0" smtClean="0"/>
              <a:t>Alt bilgi ekleme</a:t>
            </a:r>
            <a:endParaRPr lang="tr-TR" noProof="0" dirty="0"/>
          </a:p>
        </p:txBody>
      </p:sp>
      <p:sp>
        <p:nvSpPr>
          <p:cNvPr id="9" name="Slayt Numarası Yer Tutucusu 8"/>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smtClean="0"/>
              <a:t>Asıl başlık stili için tıklatın</a:t>
            </a:r>
            <a:endParaRPr lang="tr-TR" noProof="0" dirty="0"/>
          </a:p>
        </p:txBody>
      </p:sp>
      <p:sp>
        <p:nvSpPr>
          <p:cNvPr id="3" name="Tarih Yer Tutucusu 2"/>
          <p:cNvSpPr>
            <a:spLocks noGrp="1"/>
          </p:cNvSpPr>
          <p:nvPr>
            <p:ph type="dt" sz="half" idx="10"/>
          </p:nvPr>
        </p:nvSpPr>
        <p:spPr/>
        <p:txBody>
          <a:bodyPr rtlCol="0"/>
          <a:lstStyle/>
          <a:p>
            <a:pPr rtl="0"/>
            <a:fld id="{44DF5B11-2220-4957-B834-D72A7A6865A5}" type="datetime1">
              <a:rPr lang="tr-TR" noProof="0" smtClean="0"/>
              <a:t>29.01.2020</a:t>
            </a:fld>
            <a:endParaRPr lang="tr-TR" noProof="0" dirty="0"/>
          </a:p>
        </p:txBody>
      </p:sp>
      <p:sp>
        <p:nvSpPr>
          <p:cNvPr id="4" name="Alt Bilgi Yer Tutucusu 3"/>
          <p:cNvSpPr>
            <a:spLocks noGrp="1"/>
          </p:cNvSpPr>
          <p:nvPr>
            <p:ph type="ftr" sz="quarter" idx="11"/>
          </p:nvPr>
        </p:nvSpPr>
        <p:spPr/>
        <p:txBody>
          <a:bodyPr rtlCol="0"/>
          <a:lstStyle/>
          <a:p>
            <a:pPr rtl="0"/>
            <a:r>
              <a:rPr lang="tr-TR" noProof="0" dirty="0" smtClean="0"/>
              <a:t>Alt bilgi ekleme</a:t>
            </a:r>
            <a:endParaRPr lang="tr-TR" noProof="0" dirty="0"/>
          </a:p>
        </p:txBody>
      </p:sp>
      <p:sp>
        <p:nvSpPr>
          <p:cNvPr id="5" name="Slayt Numarası Yer Tutucusu 4"/>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Tarih Yer Tutucusu 1"/>
          <p:cNvSpPr>
            <a:spLocks noGrp="1"/>
          </p:cNvSpPr>
          <p:nvPr>
            <p:ph type="dt" sz="half" idx="10"/>
          </p:nvPr>
        </p:nvSpPr>
        <p:spPr/>
        <p:txBody>
          <a:bodyPr rtlCol="0"/>
          <a:lstStyle/>
          <a:p>
            <a:pPr rtl="0"/>
            <a:fld id="{96C8F7A0-535A-4EF9-8CED-F049CF164F43}" type="datetime1">
              <a:rPr lang="tr-TR" noProof="0" smtClean="0"/>
              <a:t>29.01.2020</a:t>
            </a:fld>
            <a:endParaRPr lang="tr-TR" noProof="0" dirty="0"/>
          </a:p>
        </p:txBody>
      </p:sp>
      <p:sp>
        <p:nvSpPr>
          <p:cNvPr id="3" name="Alt Bilgi Yer Tutucusu 2"/>
          <p:cNvSpPr>
            <a:spLocks noGrp="1"/>
          </p:cNvSpPr>
          <p:nvPr>
            <p:ph type="ftr" sz="quarter" idx="11"/>
          </p:nvPr>
        </p:nvSpPr>
        <p:spPr/>
        <p:txBody>
          <a:bodyPr rtlCol="0"/>
          <a:lstStyle/>
          <a:p>
            <a:pPr rtl="0"/>
            <a:r>
              <a:rPr lang="tr-TR" noProof="0" dirty="0" smtClean="0"/>
              <a:t>Alt bilgi ekleme</a:t>
            </a:r>
            <a:endParaRPr lang="tr-TR" noProof="0" dirty="0"/>
          </a:p>
        </p:txBody>
      </p:sp>
      <p:sp>
        <p:nvSpPr>
          <p:cNvPr id="4" name="Slayt Numarası Yer Tutucusu 3"/>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562100" y="457200"/>
            <a:ext cx="3932237" cy="1600200"/>
          </a:xfrm>
        </p:spPr>
        <p:txBody>
          <a:bodyPr rtlCol="0" anchor="b"/>
          <a:lstStyle>
            <a:lvl1pPr rtl="0">
              <a:defRPr sz="3200"/>
            </a:lvl1pPr>
          </a:lstStyle>
          <a:p>
            <a:pPr rtl="0"/>
            <a:r>
              <a:rPr lang="tr-TR" smtClean="0"/>
              <a:t>Asıl başlık stili için tıklatın</a:t>
            </a:r>
            <a:endParaRPr lang="tr-TR" noProof="0" dirty="0"/>
          </a:p>
        </p:txBody>
      </p:sp>
      <p:sp>
        <p:nvSpPr>
          <p:cNvPr id="3" name="İçerik Yer Tutucusu 2"/>
          <p:cNvSpPr>
            <a:spLocks noGrp="1"/>
          </p:cNvSpPr>
          <p:nvPr>
            <p:ph idx="1"/>
          </p:nvPr>
        </p:nvSpPr>
        <p:spPr>
          <a:xfrm>
            <a:off x="5678905" y="987425"/>
            <a:ext cx="567648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noProof="0" dirty="0"/>
          </a:p>
        </p:txBody>
      </p:sp>
      <p:sp>
        <p:nvSpPr>
          <p:cNvPr id="4" name="Metin Yer Tutucusu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Tarih Yer Tutucusu 4"/>
          <p:cNvSpPr>
            <a:spLocks noGrp="1"/>
          </p:cNvSpPr>
          <p:nvPr>
            <p:ph type="dt" sz="half" idx="10"/>
          </p:nvPr>
        </p:nvSpPr>
        <p:spPr/>
        <p:txBody>
          <a:bodyPr rtlCol="0"/>
          <a:lstStyle/>
          <a:p>
            <a:pPr rtl="0"/>
            <a:fld id="{3705B58F-6C21-4971-B0FC-C86C7EDDE00A}" type="datetime1">
              <a:rPr lang="tr-TR" noProof="0" smtClean="0"/>
              <a:t>29.01.2020</a:t>
            </a:fld>
            <a:endParaRPr lang="tr-TR" noProof="0" dirty="0"/>
          </a:p>
        </p:txBody>
      </p:sp>
      <p:sp>
        <p:nvSpPr>
          <p:cNvPr id="6" name="Alt Bilgi Yer Tutucusu 5"/>
          <p:cNvSpPr>
            <a:spLocks noGrp="1"/>
          </p:cNvSpPr>
          <p:nvPr>
            <p:ph type="ftr" sz="quarter" idx="11"/>
          </p:nvPr>
        </p:nvSpPr>
        <p:spPr/>
        <p:txBody>
          <a:bodyPr rtlCol="0"/>
          <a:lstStyle/>
          <a:p>
            <a:pPr rtl="0"/>
            <a:r>
              <a:rPr lang="tr-TR" noProof="0" dirty="0" smtClean="0"/>
              <a:t>Alt bilgi ekleme</a:t>
            </a:r>
            <a:endParaRPr lang="tr-TR" noProof="0" dirty="0"/>
          </a:p>
        </p:txBody>
      </p:sp>
      <p:sp>
        <p:nvSpPr>
          <p:cNvPr id="7" name="Slayt Numarası Yer Tutucusu 6"/>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Resim Yazılı Resim">
    <p:spTree>
      <p:nvGrpSpPr>
        <p:cNvPr id="1" name=""/>
        <p:cNvGrpSpPr/>
        <p:nvPr/>
      </p:nvGrpSpPr>
      <p:grpSpPr>
        <a:xfrm>
          <a:off x="0" y="0"/>
          <a:ext cx="0" cy="0"/>
          <a:chOff x="0" y="0"/>
          <a:chExt cx="0" cy="0"/>
        </a:xfrm>
      </p:grpSpPr>
      <p:sp>
        <p:nvSpPr>
          <p:cNvPr id="9" name="Başlık 1"/>
          <p:cNvSpPr>
            <a:spLocks noGrp="1"/>
          </p:cNvSpPr>
          <p:nvPr>
            <p:ph type="title"/>
          </p:nvPr>
        </p:nvSpPr>
        <p:spPr>
          <a:xfrm>
            <a:off x="1562100" y="457200"/>
            <a:ext cx="3932237" cy="1600200"/>
          </a:xfrm>
        </p:spPr>
        <p:txBody>
          <a:bodyPr rtlCol="0" anchor="b"/>
          <a:lstStyle>
            <a:lvl1pPr rtl="0">
              <a:defRPr sz="3200"/>
            </a:lvl1pPr>
          </a:lstStyle>
          <a:p>
            <a:pPr rtl="0"/>
            <a:r>
              <a:rPr lang="tr-TR" smtClean="0"/>
              <a:t>Asıl başlık stili için tıklatın</a:t>
            </a:r>
            <a:endParaRPr lang="tr-TR" noProof="0" dirty="0"/>
          </a:p>
        </p:txBody>
      </p:sp>
      <p:sp>
        <p:nvSpPr>
          <p:cNvPr id="3" name="Resim Yer Tutucusu 2" descr="Resim eklemek için boş yer tutucu. Yer tutucuya tıklayın ve eklemek istediğiniz resmi seçin"/>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noProof="0" smtClean="0"/>
              <a:t>Resim eklemek için simgeyi tıklatın</a:t>
            </a:r>
            <a:endParaRPr lang="tr-TR" noProof="0" dirty="0"/>
          </a:p>
        </p:txBody>
      </p:sp>
      <p:sp>
        <p:nvSpPr>
          <p:cNvPr id="8" name="Metin Yer Tutucusu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Tarih Yer Tutucusu 4"/>
          <p:cNvSpPr>
            <a:spLocks noGrp="1"/>
          </p:cNvSpPr>
          <p:nvPr>
            <p:ph type="dt" sz="half" idx="10"/>
          </p:nvPr>
        </p:nvSpPr>
        <p:spPr/>
        <p:txBody>
          <a:bodyPr rtlCol="0"/>
          <a:lstStyle/>
          <a:p>
            <a:pPr rtl="0"/>
            <a:fld id="{8E913516-4ACF-42A6-85AA-BE881FC0FF15}" type="datetime1">
              <a:rPr lang="tr-TR" noProof="0" smtClean="0"/>
              <a:t>29.01.2020</a:t>
            </a:fld>
            <a:endParaRPr lang="tr-TR" noProof="0" dirty="0"/>
          </a:p>
        </p:txBody>
      </p:sp>
      <p:sp>
        <p:nvSpPr>
          <p:cNvPr id="6" name="Alt Bilgi Yer Tutucusu 5"/>
          <p:cNvSpPr>
            <a:spLocks noGrp="1"/>
          </p:cNvSpPr>
          <p:nvPr>
            <p:ph type="ftr" sz="quarter" idx="11"/>
          </p:nvPr>
        </p:nvSpPr>
        <p:spPr/>
        <p:txBody>
          <a:bodyPr rtlCol="0"/>
          <a:lstStyle/>
          <a:p>
            <a:pPr rtl="0"/>
            <a:r>
              <a:rPr lang="tr-TR" noProof="0" dirty="0" smtClean="0"/>
              <a:t>Alt bilgi ekleme</a:t>
            </a:r>
            <a:endParaRPr lang="tr-TR" noProof="0" dirty="0"/>
          </a:p>
        </p:txBody>
      </p:sp>
      <p:sp>
        <p:nvSpPr>
          <p:cNvPr id="7" name="Slayt Numarası Yer Tutucusu 6"/>
          <p:cNvSpPr>
            <a:spLocks noGrp="1"/>
          </p:cNvSpPr>
          <p:nvPr>
            <p:ph type="sldNum" sz="quarter" idx="12"/>
          </p:nvPr>
        </p:nvSpPr>
        <p:spPr/>
        <p:txBody>
          <a:bodyPr rtlCol="0"/>
          <a:lstStyle/>
          <a:p>
            <a:pPr rtl="0"/>
            <a:fld id="{71B7BAC7-FE87-40F6-AA24-4F4685D1B022}" type="slidenum">
              <a:rPr lang="tr-TR" noProof="0" smtClean="0"/>
              <a:t>‹#›</a:t>
            </a:fld>
            <a:endParaRPr lang="tr-TR" noProof="0" dirty="0"/>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pPr rtl="0"/>
            <a:r>
              <a:rPr lang="tr-TR" dirty="0" smtClean="0"/>
              <a:t>Asıl başlık stili için tıklatın</a:t>
            </a:r>
            <a:endParaRPr lang="tr-TR" noProof="0" dirty="0"/>
          </a:p>
        </p:txBody>
      </p:sp>
      <p:sp>
        <p:nvSpPr>
          <p:cNvPr id="3" name="Metin Yer Tutucusu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a:r>
              <a:rPr lang="tr-TR" dirty="0" smtClean="0"/>
              <a:t>Asıl metin stillerini düzenle</a:t>
            </a:r>
          </a:p>
          <a:p>
            <a:pPr lvl="1" rtl="0"/>
            <a:r>
              <a:rPr lang="tr-TR" noProof="0" dirty="0" smtClean="0"/>
              <a:t>İkinci düzey</a:t>
            </a:r>
          </a:p>
          <a:p>
            <a:pPr lvl="2" rtl="0"/>
            <a:r>
              <a:rPr lang="tr-TR" noProof="0" dirty="0" smtClean="0"/>
              <a:t>Üçüncü düzey</a:t>
            </a:r>
          </a:p>
          <a:p>
            <a:pPr lvl="3" rtl="0"/>
            <a:r>
              <a:rPr lang="tr-TR" noProof="0" dirty="0" smtClean="0"/>
              <a:t>Dördüncü düzey</a:t>
            </a:r>
          </a:p>
          <a:p>
            <a:pPr lvl="4" rtl="0"/>
            <a:r>
              <a:rPr lang="tr-TR" noProof="0" dirty="0" smtClean="0"/>
              <a:t>Beşinci düzey</a:t>
            </a:r>
            <a:endParaRPr lang="tr-TR" noProof="0" dirty="0"/>
          </a:p>
        </p:txBody>
      </p:sp>
      <p:sp>
        <p:nvSpPr>
          <p:cNvPr id="4" name="Tarih Yer Tutucusu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CFA9B00F-A425-434F-A181-0B307C38ADD4}" type="datetime1">
              <a:rPr lang="tr-TR" noProof="0" smtClean="0"/>
              <a:t>29.01.2020</a:t>
            </a:fld>
            <a:endParaRPr lang="tr-TR" noProof="0" dirty="0"/>
          </a:p>
        </p:txBody>
      </p:sp>
      <p:sp>
        <p:nvSpPr>
          <p:cNvPr id="5" name="Alt Bilgi Yer Tutucusu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r>
              <a:rPr lang="tr-TR" noProof="0" dirty="0" smtClean="0"/>
              <a:t>Alt bilgi ekleme</a:t>
            </a:r>
            <a:endParaRPr lang="tr-TR" noProof="0" dirty="0"/>
          </a:p>
        </p:txBody>
      </p:sp>
      <p:sp>
        <p:nvSpPr>
          <p:cNvPr id="6" name="Slayt Numarası Yer Tutucusu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B7BAC7-FE87-40F6-AA24-4F4685D1B022}" type="slidenum">
              <a:rPr lang="tr-TR" noProof="0" smtClean="0"/>
              <a:pPr/>
              <a:t>‹#›</a:t>
            </a:fld>
            <a:endParaRPr lang="tr-TR" noProof="0" dirty="0"/>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jpeg"/></Relationships>
</file>

<file path=ppt/slides/_rels/slide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05308" y="680792"/>
            <a:ext cx="10899820" cy="2387600"/>
          </a:xfrm>
        </p:spPr>
        <p:txBody>
          <a:bodyPr rtlCol="0"/>
          <a:lstStyle/>
          <a:p>
            <a:pPr rtl="0"/>
            <a:r>
              <a:rPr lang="tr-TR" dirty="0" smtClean="0"/>
              <a:t>BIO 206 </a:t>
            </a:r>
            <a:br>
              <a:rPr lang="tr-TR" dirty="0" smtClean="0"/>
            </a:br>
            <a:r>
              <a:rPr lang="tr-TR" dirty="0" smtClean="0"/>
              <a:t>PLANT MORPHOLOGY</a:t>
            </a:r>
            <a:endParaRPr lang="tr-TR" dirty="0"/>
          </a:p>
        </p:txBody>
      </p:sp>
      <p:sp>
        <p:nvSpPr>
          <p:cNvPr id="3" name="Alt Başlık 2"/>
          <p:cNvSpPr>
            <a:spLocks noGrp="1"/>
          </p:cNvSpPr>
          <p:nvPr>
            <p:ph type="subTitle" idx="1"/>
          </p:nvPr>
        </p:nvSpPr>
        <p:spPr>
          <a:xfrm>
            <a:off x="1330817" y="3808099"/>
            <a:ext cx="9144000" cy="1655762"/>
          </a:xfrm>
        </p:spPr>
        <p:txBody>
          <a:bodyPr rtlCol="0">
            <a:normAutofit fontScale="92500" lnSpcReduction="20000"/>
          </a:bodyPr>
          <a:lstStyle/>
          <a:p>
            <a:pPr rtl="0"/>
            <a:r>
              <a:rPr lang="tr-TR" sz="3200" b="1" dirty="0" smtClean="0"/>
              <a:t>LECTURE NOTES</a:t>
            </a:r>
          </a:p>
          <a:p>
            <a:pPr rtl="0"/>
            <a:r>
              <a:rPr lang="tr-TR" sz="3200" b="1" smtClean="0"/>
              <a:t>12th </a:t>
            </a:r>
            <a:r>
              <a:rPr lang="tr-TR" sz="3200" b="1" dirty="0" smtClean="0"/>
              <a:t>WEEK</a:t>
            </a:r>
          </a:p>
          <a:p>
            <a:pPr rtl="0"/>
            <a:endParaRPr lang="tr-TR" dirty="0"/>
          </a:p>
          <a:p>
            <a:pPr rtl="0"/>
            <a:r>
              <a:rPr lang="tr-TR" dirty="0" smtClean="0"/>
              <a:t>DR. AYDAN ACAR ŞAHİN</a:t>
            </a:r>
            <a:endParaRPr lang="tr-TR" dirty="0"/>
          </a:p>
        </p:txBody>
      </p:sp>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6214"/>
            <a:ext cx="853440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ChangeArrowheads="1"/>
          </p:cNvSpPr>
          <p:nvPr/>
        </p:nvSpPr>
        <p:spPr bwMode="auto">
          <a:xfrm>
            <a:off x="2743200" y="428626"/>
            <a:ext cx="7010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dirty="0" err="1">
                <a:solidFill>
                  <a:srgbClr val="FF0000"/>
                </a:solidFill>
              </a:rPr>
              <a:t>Perianth</a:t>
            </a:r>
            <a:r>
              <a:rPr lang="en-US" altLang="tr-TR" sz="2800" b="1" dirty="0">
                <a:solidFill>
                  <a:srgbClr val="FF0000"/>
                </a:solidFill>
              </a:rPr>
              <a:t> </a:t>
            </a:r>
            <a:r>
              <a:rPr lang="en-US" altLang="tr-TR" sz="2800" b="1" dirty="0" err="1">
                <a:solidFill>
                  <a:srgbClr val="FF0000"/>
                </a:solidFill>
              </a:rPr>
              <a:t>cycly</a:t>
            </a:r>
            <a:r>
              <a:rPr lang="en-US" altLang="tr-TR" sz="2800" b="1" dirty="0">
                <a:solidFill>
                  <a:srgbClr val="FF0000"/>
                </a:solidFill>
              </a:rPr>
              <a:t> = no. of whorls in </a:t>
            </a:r>
            <a:r>
              <a:rPr lang="en-US" altLang="tr-TR" sz="2800" b="1" dirty="0" err="1">
                <a:solidFill>
                  <a:srgbClr val="FF0000"/>
                </a:solidFill>
              </a:rPr>
              <a:t>perianth</a:t>
            </a:r>
            <a:endParaRPr lang="en-US" altLang="tr-TR" sz="2800" b="1" dirty="0">
              <a:solidFill>
                <a:srgbClr val="FF0000"/>
              </a:solidFill>
            </a:endParaRPr>
          </a:p>
          <a:p>
            <a:pPr algn="ctr">
              <a:spcBef>
                <a:spcPct val="0"/>
              </a:spcBef>
              <a:buClrTx/>
              <a:buSzTx/>
              <a:buFontTx/>
              <a:buNone/>
            </a:pPr>
            <a:r>
              <a:rPr lang="en-US" altLang="tr-TR" sz="2800" b="1" dirty="0" err="1">
                <a:solidFill>
                  <a:srgbClr val="FF0000"/>
                </a:solidFill>
              </a:rPr>
              <a:t>Perianth</a:t>
            </a:r>
            <a:r>
              <a:rPr lang="en-US" altLang="tr-TR" sz="2800" b="1" dirty="0">
                <a:solidFill>
                  <a:srgbClr val="FF0000"/>
                </a:solidFill>
              </a:rPr>
              <a:t> </a:t>
            </a:r>
            <a:r>
              <a:rPr lang="en-US" altLang="tr-TR" sz="2800" b="1" dirty="0" err="1">
                <a:solidFill>
                  <a:srgbClr val="FF0000"/>
                </a:solidFill>
              </a:rPr>
              <a:t>merosity</a:t>
            </a:r>
            <a:r>
              <a:rPr lang="en-US" altLang="tr-TR" sz="2800" b="1" dirty="0">
                <a:solidFill>
                  <a:srgbClr val="FF0000"/>
                </a:solidFill>
              </a:rPr>
              <a:t> = no. of parts per whorl</a:t>
            </a:r>
            <a:endParaRPr lang="en-US" altLang="tr-TR" sz="2400" b="1" dirty="0">
              <a:solidFill>
                <a:srgbClr val="FF0000"/>
              </a:solidFill>
            </a:endParaRPr>
          </a:p>
        </p:txBody>
      </p:sp>
    </p:spTree>
    <p:extLst>
      <p:ext uri="{BB962C8B-B14F-4D97-AF65-F5344CB8AC3E}">
        <p14:creationId xmlns:p14="http://schemas.microsoft.com/office/powerpoint/2010/main" val="32490845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95400"/>
            <a:ext cx="213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2954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295400"/>
            <a:ext cx="34290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1836738" y="4735513"/>
            <a:ext cx="14144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biseriate</a:t>
            </a:r>
          </a:p>
          <a:p>
            <a:pPr algn="ctr">
              <a:spcBef>
                <a:spcPct val="0"/>
              </a:spcBef>
              <a:buClrTx/>
              <a:buSzTx/>
              <a:buFontTx/>
              <a:buNone/>
            </a:pPr>
            <a:r>
              <a:rPr lang="en-US" altLang="tr-TR" sz="1500" b="1"/>
              <a:t>dichlamydeous</a:t>
            </a:r>
            <a:endParaRPr lang="en-US" altLang="tr-TR" sz="1500" b="1">
              <a:solidFill>
                <a:schemeClr val="tx2"/>
              </a:solidFill>
            </a:endParaRPr>
          </a:p>
        </p:txBody>
      </p:sp>
      <p:sp>
        <p:nvSpPr>
          <p:cNvPr id="8" name="Text Box 3"/>
          <p:cNvSpPr txBox="1">
            <a:spLocks noChangeArrowheads="1"/>
          </p:cNvSpPr>
          <p:nvPr/>
        </p:nvSpPr>
        <p:spPr bwMode="auto">
          <a:xfrm>
            <a:off x="4700588" y="4800601"/>
            <a:ext cx="13954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uniseriate</a:t>
            </a:r>
            <a:endParaRPr lang="en-US" altLang="tr-TR" sz="1500" b="1">
              <a:solidFill>
                <a:schemeClr val="tx2"/>
              </a:solidFill>
            </a:endParaRPr>
          </a:p>
        </p:txBody>
      </p:sp>
      <p:sp>
        <p:nvSpPr>
          <p:cNvPr id="10" name="Text Box 3"/>
          <p:cNvSpPr txBox="1">
            <a:spLocks noChangeArrowheads="1"/>
          </p:cNvSpPr>
          <p:nvPr/>
        </p:nvSpPr>
        <p:spPr bwMode="auto">
          <a:xfrm>
            <a:off x="8458200" y="4760913"/>
            <a:ext cx="1905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biseriate</a:t>
            </a:r>
          </a:p>
          <a:p>
            <a:pPr algn="ctr">
              <a:spcBef>
                <a:spcPct val="0"/>
              </a:spcBef>
              <a:buClrTx/>
              <a:buSzTx/>
              <a:buFontTx/>
              <a:buNone/>
            </a:pPr>
            <a:r>
              <a:rPr lang="en-US" altLang="tr-TR" sz="1500" b="1"/>
              <a:t>homochlamydeous</a:t>
            </a:r>
            <a:endParaRPr lang="en-US" altLang="tr-TR" sz="1500" b="1">
              <a:solidFill>
                <a:schemeClr val="tx2"/>
              </a:solidFill>
            </a:endParaRPr>
          </a:p>
        </p:txBody>
      </p:sp>
      <p:sp>
        <p:nvSpPr>
          <p:cNvPr id="23560" name="Rectangle 3"/>
          <p:cNvSpPr>
            <a:spLocks noChangeArrowheads="1"/>
          </p:cNvSpPr>
          <p:nvPr/>
        </p:nvSpPr>
        <p:spPr bwMode="auto">
          <a:xfrm>
            <a:off x="2667000" y="304800"/>
            <a:ext cx="7010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t>Perianth cycly</a:t>
            </a:r>
            <a:endParaRPr lang="en-US" altLang="tr-TR" sz="2400" b="1"/>
          </a:p>
        </p:txBody>
      </p:sp>
    </p:spTree>
    <p:extLst>
      <p:ext uri="{BB962C8B-B14F-4D97-AF65-F5344CB8AC3E}">
        <p14:creationId xmlns:p14="http://schemas.microsoft.com/office/powerpoint/2010/main" val="17540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1"/>
            <a:ext cx="8991600"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6"/>
          <p:cNvSpPr>
            <a:spLocks noChangeArrowheads="1"/>
          </p:cNvSpPr>
          <p:nvPr/>
        </p:nvSpPr>
        <p:spPr bwMode="auto">
          <a:xfrm>
            <a:off x="2743200" y="820739"/>
            <a:ext cx="70104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Perianth Fusion:</a:t>
            </a:r>
            <a:endParaRPr lang="en-US" altLang="tr-TR" sz="2400" b="1">
              <a:solidFill>
                <a:srgbClr val="0000CC"/>
              </a:solidFill>
            </a:endParaRPr>
          </a:p>
        </p:txBody>
      </p:sp>
    </p:spTree>
    <p:extLst>
      <p:ext uri="{BB962C8B-B14F-4D97-AF65-F5344CB8AC3E}">
        <p14:creationId xmlns:p14="http://schemas.microsoft.com/office/powerpoint/2010/main" val="380969421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ChangeArrowheads="1"/>
          </p:cNvSpPr>
          <p:nvPr/>
        </p:nvSpPr>
        <p:spPr bwMode="auto">
          <a:xfrm>
            <a:off x="2667000" y="457200"/>
            <a:ext cx="7010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Perianth Types/Parts:</a:t>
            </a:r>
            <a:endParaRPr lang="en-US" altLang="tr-TR" sz="2400" b="1">
              <a:solidFill>
                <a:srgbClr val="0000CC"/>
              </a:solidFill>
            </a:endParaRPr>
          </a:p>
        </p:txBody>
      </p:sp>
      <p:pic>
        <p:nvPicPr>
          <p:cNvPr id="27651" name="Picture 5" descr="Chapter-09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64726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Brugmansia_sp1-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735389"/>
            <a:ext cx="1905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9" descr="Cardamine_californica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733800"/>
            <a:ext cx="22336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p:cNvSpPr>
            <a:spLocks noChangeArrowheads="1"/>
          </p:cNvSpPr>
          <p:nvPr/>
        </p:nvSpPr>
        <p:spPr bwMode="auto">
          <a:xfrm>
            <a:off x="2667000" y="76200"/>
            <a:ext cx="7010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Perianth Types/Parts:</a:t>
            </a:r>
            <a:endParaRPr lang="en-US" altLang="tr-TR" sz="2400" b="1">
              <a:solidFill>
                <a:srgbClr val="0000CC"/>
              </a:solidFill>
            </a:endParaRPr>
          </a:p>
        </p:txBody>
      </p:sp>
      <p:pic>
        <p:nvPicPr>
          <p:cNvPr id="29701" name="Picture 11" descr="Stachys_ajugoides-inf-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09600"/>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2" descr="Campanula_rotundifolia1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67075" y="609600"/>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3" descr="erythrina_herbacea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96076" y="609600"/>
            <a:ext cx="20669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descr="narcissus_pseudonarcissus2.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32850" y="609600"/>
            <a:ext cx="18351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6" descr="DSC04253Aconitum_delphinifolium.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3733800"/>
            <a:ext cx="1752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8" descr="Encelia_californica-disk-c.t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3733800"/>
            <a:ext cx="1524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9" descr="Cichorium_intybus1-r.t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20200" y="3733800"/>
            <a:ext cx="1447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
          <p:cNvSpPr txBox="1">
            <a:spLocks noChangeArrowheads="1"/>
          </p:cNvSpPr>
          <p:nvPr/>
        </p:nvSpPr>
        <p:spPr bwMode="auto">
          <a:xfrm>
            <a:off x="1981201" y="3200401"/>
            <a:ext cx="9001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bilabiate</a:t>
            </a:r>
            <a:endParaRPr lang="en-US" altLang="tr-TR" sz="1500" b="1">
              <a:solidFill>
                <a:schemeClr val="tx2"/>
              </a:solidFill>
            </a:endParaRPr>
          </a:p>
        </p:txBody>
      </p:sp>
      <p:sp>
        <p:nvSpPr>
          <p:cNvPr id="22" name="Text Box 3"/>
          <p:cNvSpPr txBox="1">
            <a:spLocks noChangeArrowheads="1"/>
          </p:cNvSpPr>
          <p:nvPr/>
        </p:nvSpPr>
        <p:spPr bwMode="auto">
          <a:xfrm>
            <a:off x="3352801" y="3206751"/>
            <a:ext cx="13954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campanulate</a:t>
            </a:r>
            <a:endParaRPr lang="en-US" altLang="tr-TR" sz="1500" b="1">
              <a:solidFill>
                <a:schemeClr val="tx2"/>
              </a:solidFill>
            </a:endParaRPr>
          </a:p>
        </p:txBody>
      </p:sp>
      <p:sp>
        <p:nvSpPr>
          <p:cNvPr id="23" name="Text Box 3"/>
          <p:cNvSpPr txBox="1">
            <a:spLocks noChangeArrowheads="1"/>
          </p:cNvSpPr>
          <p:nvPr/>
        </p:nvSpPr>
        <p:spPr bwMode="auto">
          <a:xfrm>
            <a:off x="7126288" y="3225801"/>
            <a:ext cx="13319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carinate</a:t>
            </a:r>
            <a:endParaRPr lang="en-US" altLang="tr-TR" sz="1500" b="1">
              <a:solidFill>
                <a:schemeClr val="tx2"/>
              </a:solidFill>
            </a:endParaRPr>
          </a:p>
        </p:txBody>
      </p:sp>
      <p:sp>
        <p:nvSpPr>
          <p:cNvPr id="24" name="Text Box 3"/>
          <p:cNvSpPr txBox="1">
            <a:spLocks noChangeArrowheads="1"/>
          </p:cNvSpPr>
          <p:nvPr/>
        </p:nvSpPr>
        <p:spPr bwMode="auto">
          <a:xfrm>
            <a:off x="9296400" y="3225801"/>
            <a:ext cx="990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coronate</a:t>
            </a:r>
            <a:endParaRPr lang="en-US" altLang="tr-TR" sz="1500" b="1">
              <a:solidFill>
                <a:schemeClr val="tx2"/>
              </a:solidFill>
            </a:endParaRPr>
          </a:p>
        </p:txBody>
      </p:sp>
      <p:sp>
        <p:nvSpPr>
          <p:cNvPr id="25" name="Text Box 3"/>
          <p:cNvSpPr txBox="1">
            <a:spLocks noChangeArrowheads="1"/>
          </p:cNvSpPr>
          <p:nvPr/>
        </p:nvSpPr>
        <p:spPr bwMode="auto">
          <a:xfrm>
            <a:off x="2201863" y="6299201"/>
            <a:ext cx="8493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cruciate</a:t>
            </a:r>
            <a:endParaRPr lang="en-US" altLang="tr-TR" sz="1500" b="1">
              <a:solidFill>
                <a:schemeClr val="tx2"/>
              </a:solidFill>
            </a:endParaRPr>
          </a:p>
        </p:txBody>
      </p:sp>
      <p:sp>
        <p:nvSpPr>
          <p:cNvPr id="26" name="Text Box 3"/>
          <p:cNvSpPr txBox="1">
            <a:spLocks noChangeArrowheads="1"/>
          </p:cNvSpPr>
          <p:nvPr/>
        </p:nvSpPr>
        <p:spPr bwMode="auto">
          <a:xfrm>
            <a:off x="4267201" y="6305551"/>
            <a:ext cx="8620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hooded</a:t>
            </a:r>
            <a:endParaRPr lang="en-US" altLang="tr-TR" sz="1500" b="1">
              <a:solidFill>
                <a:schemeClr val="tx2"/>
              </a:solidFill>
            </a:endParaRPr>
          </a:p>
        </p:txBody>
      </p:sp>
      <p:sp>
        <p:nvSpPr>
          <p:cNvPr id="27" name="Text Box 3"/>
          <p:cNvSpPr txBox="1">
            <a:spLocks noChangeArrowheads="1"/>
          </p:cNvSpPr>
          <p:nvPr/>
        </p:nvSpPr>
        <p:spPr bwMode="auto">
          <a:xfrm>
            <a:off x="5943601" y="6324601"/>
            <a:ext cx="13319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infundibular</a:t>
            </a:r>
            <a:endParaRPr lang="en-US" altLang="tr-TR" sz="1500" b="1">
              <a:solidFill>
                <a:schemeClr val="tx2"/>
              </a:solidFill>
            </a:endParaRPr>
          </a:p>
        </p:txBody>
      </p:sp>
      <p:sp>
        <p:nvSpPr>
          <p:cNvPr id="28" name="Text Box 3"/>
          <p:cNvSpPr txBox="1">
            <a:spLocks noChangeArrowheads="1"/>
          </p:cNvSpPr>
          <p:nvPr/>
        </p:nvSpPr>
        <p:spPr bwMode="auto">
          <a:xfrm>
            <a:off x="7848600" y="6324601"/>
            <a:ext cx="990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disk</a:t>
            </a:r>
            <a:endParaRPr lang="en-US" altLang="tr-TR" sz="1500" b="1">
              <a:solidFill>
                <a:schemeClr val="tx2"/>
              </a:solidFill>
            </a:endParaRPr>
          </a:p>
        </p:txBody>
      </p:sp>
      <p:sp>
        <p:nvSpPr>
          <p:cNvPr id="29" name="Text Box 3"/>
          <p:cNvSpPr txBox="1">
            <a:spLocks noChangeArrowheads="1"/>
          </p:cNvSpPr>
          <p:nvPr/>
        </p:nvSpPr>
        <p:spPr bwMode="auto">
          <a:xfrm>
            <a:off x="9372600" y="6324601"/>
            <a:ext cx="990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ray</a:t>
            </a:r>
            <a:endParaRPr lang="en-US" altLang="tr-TR" sz="1500" b="1">
              <a:solidFill>
                <a:schemeClr val="tx2"/>
              </a:solidFill>
            </a:endParaRPr>
          </a:p>
        </p:txBody>
      </p:sp>
      <p:pic>
        <p:nvPicPr>
          <p:cNvPr id="29717" name="Picture 29" descr="eucalyptus_torquata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19675" y="609600"/>
            <a:ext cx="1600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
          <p:cNvSpPr txBox="1">
            <a:spLocks noChangeArrowheads="1"/>
          </p:cNvSpPr>
          <p:nvPr/>
        </p:nvSpPr>
        <p:spPr bwMode="auto">
          <a:xfrm>
            <a:off x="5334000" y="3200401"/>
            <a:ext cx="1143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calyptrate</a:t>
            </a:r>
            <a:endParaRPr lang="en-US" altLang="tr-TR" sz="1500" b="1">
              <a:solidFill>
                <a:schemeClr val="tx2"/>
              </a:solidFill>
            </a:endParaRPr>
          </a:p>
        </p:txBody>
      </p:sp>
    </p:spTree>
    <p:extLst>
      <p:ext uri="{BB962C8B-B14F-4D97-AF65-F5344CB8AC3E}">
        <p14:creationId xmlns:p14="http://schemas.microsoft.com/office/powerpoint/2010/main" val="3765973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667000" y="533400"/>
            <a:ext cx="7010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Perianth Types/Parts:</a:t>
            </a:r>
            <a:endParaRPr lang="en-US" altLang="tr-TR" sz="2400" b="1">
              <a:solidFill>
                <a:srgbClr val="0000CC"/>
              </a:solidFill>
            </a:endParaRPr>
          </a:p>
        </p:txBody>
      </p:sp>
      <p:pic>
        <p:nvPicPr>
          <p:cNvPr id="31747" name="Picture 3" descr="Chapter-09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05677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667000" y="-58738"/>
            <a:ext cx="7010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Perianth Types/Parts:</a:t>
            </a:r>
            <a:endParaRPr lang="en-US" altLang="tr-TR" sz="2400" b="1">
              <a:solidFill>
                <a:srgbClr val="0000CC"/>
              </a:solidFill>
            </a:endParaRPr>
          </a:p>
        </p:txBody>
      </p:sp>
      <p:pic>
        <p:nvPicPr>
          <p:cNvPr id="33795" name="Picture 6" descr="Wisteria_sinens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1"/>
            <a:ext cx="19812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8" descr="Antirrhinum_nuttalianum2.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09600"/>
            <a:ext cx="2247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descr="Cryptantha_intermedia-inf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4388" y="609600"/>
            <a:ext cx="25638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0" descr="Tropaeloum_majus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01955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1" descr="Plumbago_capensis1-m.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62401" y="4019550"/>
            <a:ext cx="16097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2" descr="Nicotiana_glauca.tif copy"/>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68963" y="4019550"/>
            <a:ext cx="1295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3" descr="Arbutus_unedo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07476" y="4019550"/>
            <a:ext cx="16605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1882776" y="3540126"/>
            <a:ext cx="14017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papilionaceous</a:t>
            </a:r>
            <a:endParaRPr lang="en-US" altLang="tr-TR" sz="1500" b="1">
              <a:solidFill>
                <a:schemeClr val="tx2"/>
              </a:solidFill>
            </a:endParaRPr>
          </a:p>
        </p:txBody>
      </p:sp>
      <p:sp>
        <p:nvSpPr>
          <p:cNvPr id="16" name="Text Box 3"/>
          <p:cNvSpPr txBox="1">
            <a:spLocks noChangeArrowheads="1"/>
          </p:cNvSpPr>
          <p:nvPr/>
        </p:nvSpPr>
        <p:spPr bwMode="auto">
          <a:xfrm>
            <a:off x="4090988" y="3546476"/>
            <a:ext cx="13954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personate</a:t>
            </a:r>
            <a:endParaRPr lang="en-US" altLang="tr-TR" sz="1500" b="1">
              <a:solidFill>
                <a:schemeClr val="tx2"/>
              </a:solidFill>
            </a:endParaRPr>
          </a:p>
        </p:txBody>
      </p:sp>
      <p:sp>
        <p:nvSpPr>
          <p:cNvPr id="17" name="Text Box 3"/>
          <p:cNvSpPr txBox="1">
            <a:spLocks noChangeArrowheads="1"/>
          </p:cNvSpPr>
          <p:nvPr/>
        </p:nvSpPr>
        <p:spPr bwMode="auto">
          <a:xfrm>
            <a:off x="6592888" y="3565526"/>
            <a:ext cx="13319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rotate</a:t>
            </a:r>
            <a:endParaRPr lang="en-US" altLang="tr-TR" sz="1500" b="1">
              <a:solidFill>
                <a:schemeClr val="tx2"/>
              </a:solidFill>
            </a:endParaRPr>
          </a:p>
        </p:txBody>
      </p:sp>
      <p:sp>
        <p:nvSpPr>
          <p:cNvPr id="18" name="Text Box 3"/>
          <p:cNvSpPr txBox="1">
            <a:spLocks noChangeArrowheads="1"/>
          </p:cNvSpPr>
          <p:nvPr/>
        </p:nvSpPr>
        <p:spPr bwMode="auto">
          <a:xfrm>
            <a:off x="9067800" y="3565526"/>
            <a:ext cx="990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saccate</a:t>
            </a:r>
            <a:endParaRPr lang="en-US" altLang="tr-TR" sz="1500" b="1">
              <a:solidFill>
                <a:schemeClr val="tx2"/>
              </a:solidFill>
            </a:endParaRPr>
          </a:p>
        </p:txBody>
      </p:sp>
      <p:sp>
        <p:nvSpPr>
          <p:cNvPr id="19" name="Text Box 3"/>
          <p:cNvSpPr txBox="1">
            <a:spLocks noChangeArrowheads="1"/>
          </p:cNvSpPr>
          <p:nvPr/>
        </p:nvSpPr>
        <p:spPr bwMode="auto">
          <a:xfrm>
            <a:off x="2244725" y="6435726"/>
            <a:ext cx="8318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spurred</a:t>
            </a:r>
            <a:endParaRPr lang="en-US" altLang="tr-TR" sz="1500" b="1">
              <a:solidFill>
                <a:schemeClr val="tx2"/>
              </a:solidFill>
            </a:endParaRPr>
          </a:p>
        </p:txBody>
      </p:sp>
      <p:sp>
        <p:nvSpPr>
          <p:cNvPr id="20" name="Text Box 3"/>
          <p:cNvSpPr txBox="1">
            <a:spLocks noChangeArrowheads="1"/>
          </p:cNvSpPr>
          <p:nvPr/>
        </p:nvSpPr>
        <p:spPr bwMode="auto">
          <a:xfrm>
            <a:off x="4024313" y="6442076"/>
            <a:ext cx="13954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salverform</a:t>
            </a:r>
            <a:endParaRPr lang="en-US" altLang="tr-TR" sz="1500" b="1">
              <a:solidFill>
                <a:schemeClr val="tx2"/>
              </a:solidFill>
            </a:endParaRPr>
          </a:p>
        </p:txBody>
      </p:sp>
      <p:sp>
        <p:nvSpPr>
          <p:cNvPr id="21" name="Text Box 3"/>
          <p:cNvSpPr txBox="1">
            <a:spLocks noChangeArrowheads="1"/>
          </p:cNvSpPr>
          <p:nvPr/>
        </p:nvSpPr>
        <p:spPr bwMode="auto">
          <a:xfrm>
            <a:off x="5638801" y="6461126"/>
            <a:ext cx="13319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tubular</a:t>
            </a:r>
            <a:endParaRPr lang="en-US" altLang="tr-TR" sz="1500" b="1">
              <a:solidFill>
                <a:schemeClr val="tx2"/>
              </a:solidFill>
            </a:endParaRPr>
          </a:p>
        </p:txBody>
      </p:sp>
      <p:sp>
        <p:nvSpPr>
          <p:cNvPr id="22" name="Text Box 3"/>
          <p:cNvSpPr txBox="1">
            <a:spLocks noChangeArrowheads="1"/>
          </p:cNvSpPr>
          <p:nvPr/>
        </p:nvSpPr>
        <p:spPr bwMode="auto">
          <a:xfrm>
            <a:off x="7366000" y="6461126"/>
            <a:ext cx="1219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unguiculate</a:t>
            </a:r>
            <a:endParaRPr lang="en-US" altLang="tr-TR" sz="1500" b="1">
              <a:solidFill>
                <a:schemeClr val="tx2"/>
              </a:solidFill>
            </a:endParaRPr>
          </a:p>
        </p:txBody>
      </p:sp>
      <p:sp>
        <p:nvSpPr>
          <p:cNvPr id="23" name="Text Box 3"/>
          <p:cNvSpPr txBox="1">
            <a:spLocks noChangeArrowheads="1"/>
          </p:cNvSpPr>
          <p:nvPr/>
        </p:nvSpPr>
        <p:spPr bwMode="auto">
          <a:xfrm>
            <a:off x="9296400" y="6477001"/>
            <a:ext cx="1219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urceolate</a:t>
            </a:r>
            <a:endParaRPr lang="en-US" altLang="tr-TR" sz="1500" b="1">
              <a:solidFill>
                <a:schemeClr val="tx2"/>
              </a:solidFill>
            </a:endParaRPr>
          </a:p>
        </p:txBody>
      </p:sp>
      <p:pic>
        <p:nvPicPr>
          <p:cNvPr id="33811" name="Picture 23" descr="DSC04449.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34400" y="609600"/>
            <a:ext cx="2133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Picture 23" descr="Lagerstroemia_indica1.t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61200" y="4017964"/>
            <a:ext cx="18542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5770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ChangeArrowheads="1"/>
          </p:cNvSpPr>
          <p:nvPr/>
        </p:nvSpPr>
        <p:spPr bwMode="auto">
          <a:xfrm>
            <a:off x="2743200" y="396876"/>
            <a:ext cx="7010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3600" b="1">
                <a:solidFill>
                  <a:srgbClr val="184B81"/>
                </a:solidFill>
              </a:rPr>
              <a:t>Androecium:</a:t>
            </a:r>
          </a:p>
        </p:txBody>
      </p:sp>
      <p:pic>
        <p:nvPicPr>
          <p:cNvPr id="3584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693864"/>
            <a:ext cx="6553200"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nymphaea_sp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81200"/>
            <a:ext cx="152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9301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163638"/>
            <a:ext cx="69342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00931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Hirschfeldia_incana-fl4.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838200"/>
            <a:ext cx="3581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3886200" y="5715001"/>
            <a:ext cx="1600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tetradynamous</a:t>
            </a:r>
            <a:endParaRPr lang="en-US" altLang="tr-TR" sz="1500" b="1">
              <a:solidFill>
                <a:schemeClr val="tx2"/>
              </a:solidFill>
            </a:endParaRPr>
          </a:p>
        </p:txBody>
      </p:sp>
      <p:pic>
        <p:nvPicPr>
          <p:cNvPr id="39940" name="Picture 6" descr="Tecomaria_capensi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838201"/>
            <a:ext cx="27432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7696200" y="5715001"/>
            <a:ext cx="1600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didynamous</a:t>
            </a:r>
            <a:endParaRPr lang="en-US" altLang="tr-TR" sz="1500" b="1">
              <a:solidFill>
                <a:schemeClr val="tx2"/>
              </a:solidFill>
            </a:endParaRPr>
          </a:p>
        </p:txBody>
      </p:sp>
    </p:spTree>
    <p:extLst>
      <p:ext uri="{BB962C8B-B14F-4D97-AF65-F5344CB8AC3E}">
        <p14:creationId xmlns:p14="http://schemas.microsoft.com/office/powerpoint/2010/main" val="269045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52600" y="381000"/>
            <a:ext cx="8667750" cy="1143000"/>
          </a:xfrm>
          <a:noFill/>
        </p:spPr>
        <p:txBody>
          <a:bodyPr>
            <a:normAutofit/>
          </a:bodyPr>
          <a:lstStyle/>
          <a:p>
            <a:pPr algn="ctr"/>
            <a:r>
              <a:rPr lang="en-US" altLang="tr-TR" sz="4800" b="1" dirty="0" smtClean="0"/>
              <a:t>Flower</a:t>
            </a:r>
          </a:p>
        </p:txBody>
      </p:sp>
      <p:sp>
        <p:nvSpPr>
          <p:cNvPr id="5123" name="Rectangle 3"/>
          <p:cNvSpPr>
            <a:spLocks noGrp="1" noChangeArrowheads="1"/>
          </p:cNvSpPr>
          <p:nvPr>
            <p:ph type="body" idx="1"/>
          </p:nvPr>
        </p:nvSpPr>
        <p:spPr>
          <a:xfrm>
            <a:off x="1719264" y="1828800"/>
            <a:ext cx="8753475" cy="3810000"/>
          </a:xfrm>
          <a:noFill/>
          <a:extLst>
            <a:ext uri="{909E8E84-426E-40DD-AFC4-6F175D3DCCD1}">
              <a14:hiddenFill xmlns:a14="http://schemas.microsoft.com/office/drawing/2010/main">
                <a:solidFill>
                  <a:srgbClr val="FFFFFF"/>
                </a:solidFill>
              </a14:hiddenFill>
            </a:ext>
          </a:extLst>
        </p:spPr>
        <p:txBody>
          <a:bodyPr/>
          <a:lstStyle/>
          <a:p>
            <a:pPr algn="ctr">
              <a:buFont typeface="Monotype Sorts" charset="2"/>
              <a:buNone/>
            </a:pPr>
            <a:r>
              <a:rPr lang="en-US" altLang="tr-TR" b="1" smtClean="0">
                <a:solidFill>
                  <a:srgbClr val="0000CC"/>
                </a:solidFill>
              </a:rPr>
              <a:t>reproductive organ of flowering plants (angiosperms)</a:t>
            </a:r>
          </a:p>
          <a:p>
            <a:pPr algn="ctr">
              <a:buFont typeface="Monotype Sorts" charset="2"/>
              <a:buNone/>
            </a:pPr>
            <a:endParaRPr lang="en-US" altLang="tr-TR" b="1" smtClean="0">
              <a:solidFill>
                <a:srgbClr val="0000CC"/>
              </a:solidFill>
            </a:endParaRPr>
          </a:p>
          <a:p>
            <a:pPr algn="ctr">
              <a:buFont typeface="Monotype Sorts" charset="2"/>
              <a:buNone/>
            </a:pPr>
            <a:r>
              <a:rPr lang="en-US" altLang="tr-TR" b="1" smtClean="0">
                <a:solidFill>
                  <a:srgbClr val="0000CC"/>
                </a:solidFill>
              </a:rPr>
              <a:t>= a modified, determinate shoot bearing sporophylls (</a:t>
            </a:r>
            <a:r>
              <a:rPr lang="en-US" altLang="tr-TR" b="1" u="sng" smtClean="0">
                <a:solidFill>
                  <a:srgbClr val="0000CC"/>
                </a:solidFill>
              </a:rPr>
              <a:t>stamens</a:t>
            </a:r>
            <a:r>
              <a:rPr lang="en-US" altLang="tr-TR" b="1" smtClean="0">
                <a:solidFill>
                  <a:srgbClr val="0000CC"/>
                </a:solidFill>
              </a:rPr>
              <a:t> and/or </a:t>
            </a:r>
            <a:r>
              <a:rPr lang="en-US" altLang="tr-TR" b="1" u="sng" smtClean="0">
                <a:solidFill>
                  <a:srgbClr val="0000CC"/>
                </a:solidFill>
              </a:rPr>
              <a:t>carpels</a:t>
            </a:r>
            <a:r>
              <a:rPr lang="en-US" altLang="tr-TR" b="1" smtClean="0">
                <a:solidFill>
                  <a:srgbClr val="0000CC"/>
                </a:solidFill>
              </a:rPr>
              <a:t>), </a:t>
            </a:r>
          </a:p>
          <a:p>
            <a:pPr algn="ctr">
              <a:buFont typeface="Monotype Sorts" charset="2"/>
              <a:buNone/>
            </a:pPr>
            <a:r>
              <a:rPr lang="en-US" altLang="tr-TR" b="1" smtClean="0">
                <a:solidFill>
                  <a:srgbClr val="0000CC"/>
                </a:solidFill>
              </a:rPr>
              <a:t>with or without outer modified leaves (the perianth)</a:t>
            </a:r>
            <a:endParaRPr lang="en-US" altLang="tr-TR" smtClean="0"/>
          </a:p>
        </p:txBody>
      </p:sp>
    </p:spTree>
    <p:extLst>
      <p:ext uri="{BB962C8B-B14F-4D97-AF65-F5344CB8AC3E}">
        <p14:creationId xmlns:p14="http://schemas.microsoft.com/office/powerpoint/2010/main" val="268987936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1"/>
            <a:ext cx="87630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ChangeArrowheads="1"/>
          </p:cNvSpPr>
          <p:nvPr/>
        </p:nvSpPr>
        <p:spPr bwMode="auto">
          <a:xfrm>
            <a:off x="6096000" y="3962400"/>
            <a:ext cx="4572000" cy="1524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41988" name="Rectangle 12"/>
          <p:cNvSpPr>
            <a:spLocks noChangeArrowheads="1"/>
          </p:cNvSpPr>
          <p:nvPr/>
        </p:nvSpPr>
        <p:spPr bwMode="auto">
          <a:xfrm>
            <a:off x="1524000" y="3733800"/>
            <a:ext cx="4572000" cy="1524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5" name="Text Box 3"/>
          <p:cNvSpPr txBox="1">
            <a:spLocks noChangeArrowheads="1"/>
          </p:cNvSpPr>
          <p:nvPr/>
        </p:nvSpPr>
        <p:spPr bwMode="auto">
          <a:xfrm>
            <a:off x="1676400" y="3983039"/>
            <a:ext cx="19812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antisepalous</a:t>
            </a:r>
          </a:p>
          <a:p>
            <a:pPr algn="ctr">
              <a:spcBef>
                <a:spcPct val="0"/>
              </a:spcBef>
              <a:buClrTx/>
              <a:buSzTx/>
              <a:buFontTx/>
              <a:buNone/>
            </a:pPr>
            <a:r>
              <a:rPr lang="en-US" altLang="tr-TR" sz="1800" b="1"/>
              <a:t>(alternipetalous)</a:t>
            </a:r>
            <a:endParaRPr lang="en-US" altLang="tr-TR" sz="1800" b="1">
              <a:solidFill>
                <a:schemeClr val="tx2"/>
              </a:solidFill>
            </a:endParaRPr>
          </a:p>
        </p:txBody>
      </p:sp>
      <p:sp>
        <p:nvSpPr>
          <p:cNvPr id="6" name="Text Box 3"/>
          <p:cNvSpPr txBox="1">
            <a:spLocks noChangeArrowheads="1"/>
          </p:cNvSpPr>
          <p:nvPr/>
        </p:nvSpPr>
        <p:spPr bwMode="auto">
          <a:xfrm>
            <a:off x="6400800" y="4114801"/>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diplostemonous</a:t>
            </a:r>
            <a:endParaRPr lang="en-US" altLang="tr-TR" sz="1800" b="1">
              <a:solidFill>
                <a:schemeClr val="tx2"/>
              </a:solidFill>
            </a:endParaRPr>
          </a:p>
        </p:txBody>
      </p:sp>
      <p:sp>
        <p:nvSpPr>
          <p:cNvPr id="7" name="Text Box 3"/>
          <p:cNvSpPr txBox="1">
            <a:spLocks noChangeArrowheads="1"/>
          </p:cNvSpPr>
          <p:nvPr/>
        </p:nvSpPr>
        <p:spPr bwMode="auto">
          <a:xfrm>
            <a:off x="3886200" y="3976689"/>
            <a:ext cx="2209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antipetalous</a:t>
            </a:r>
          </a:p>
          <a:p>
            <a:pPr algn="ctr">
              <a:spcBef>
                <a:spcPct val="0"/>
              </a:spcBef>
              <a:buClrTx/>
              <a:buSzTx/>
              <a:buFontTx/>
              <a:buNone/>
            </a:pPr>
            <a:r>
              <a:rPr lang="en-US" altLang="tr-TR" sz="1800" b="1"/>
              <a:t>(alternisepalous)</a:t>
            </a:r>
            <a:endParaRPr lang="en-US" altLang="tr-TR" sz="1800" b="1">
              <a:solidFill>
                <a:schemeClr val="tx2"/>
              </a:solidFill>
            </a:endParaRPr>
          </a:p>
        </p:txBody>
      </p:sp>
      <p:sp>
        <p:nvSpPr>
          <p:cNvPr id="8" name="Text Box 3"/>
          <p:cNvSpPr txBox="1">
            <a:spLocks noChangeArrowheads="1"/>
          </p:cNvSpPr>
          <p:nvPr/>
        </p:nvSpPr>
        <p:spPr bwMode="auto">
          <a:xfrm>
            <a:off x="8534400" y="4114801"/>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obdiplostemonous</a:t>
            </a:r>
            <a:endParaRPr lang="en-US" altLang="tr-TR" sz="1800" b="1">
              <a:solidFill>
                <a:schemeClr val="tx2"/>
              </a:solidFill>
            </a:endParaRPr>
          </a:p>
        </p:txBody>
      </p:sp>
      <p:grpSp>
        <p:nvGrpSpPr>
          <p:cNvPr id="2" name="Group 23"/>
          <p:cNvGrpSpPr>
            <a:grpSpLocks/>
          </p:cNvGrpSpPr>
          <p:nvPr/>
        </p:nvGrpSpPr>
        <p:grpSpPr bwMode="auto">
          <a:xfrm>
            <a:off x="1828800" y="4724401"/>
            <a:ext cx="4038600" cy="428625"/>
            <a:chOff x="304799" y="4724400"/>
            <a:chExt cx="4038601" cy="428734"/>
          </a:xfrm>
        </p:grpSpPr>
        <p:cxnSp>
          <p:nvCxnSpPr>
            <p:cNvPr id="41999" name="Straight Connector 13"/>
            <p:cNvCxnSpPr>
              <a:cxnSpLocks noChangeShapeType="1"/>
            </p:cNvCxnSpPr>
            <p:nvPr/>
          </p:nvCxnSpPr>
          <p:spPr bwMode="auto">
            <a:xfrm rot="5400000">
              <a:off x="153193" y="4876800"/>
              <a:ext cx="3048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42000" name="Straight Connector 14"/>
            <p:cNvCxnSpPr>
              <a:cxnSpLocks noChangeShapeType="1"/>
            </p:cNvCxnSpPr>
            <p:nvPr/>
          </p:nvCxnSpPr>
          <p:spPr bwMode="auto">
            <a:xfrm rot="5400000">
              <a:off x="4190206" y="4876006"/>
              <a:ext cx="3048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42001" name="Straight Connector 15"/>
            <p:cNvCxnSpPr>
              <a:cxnSpLocks noChangeShapeType="1"/>
            </p:cNvCxnSpPr>
            <p:nvPr/>
          </p:nvCxnSpPr>
          <p:spPr bwMode="auto">
            <a:xfrm rot="10800000">
              <a:off x="304800" y="5030788"/>
              <a:ext cx="40386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42002" name="Text Box 3"/>
            <p:cNvSpPr txBox="1">
              <a:spLocks noChangeArrowheads="1"/>
            </p:cNvSpPr>
            <p:nvPr/>
          </p:nvSpPr>
          <p:spPr bwMode="auto">
            <a:xfrm>
              <a:off x="1600200" y="4786367"/>
              <a:ext cx="1219200" cy="366767"/>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uniseriate</a:t>
              </a:r>
              <a:endParaRPr lang="en-US" altLang="tr-TR" sz="1800" b="1">
                <a:solidFill>
                  <a:schemeClr val="tx2"/>
                </a:solidFill>
              </a:endParaRPr>
            </a:p>
          </p:txBody>
        </p:sp>
      </p:grpSp>
      <p:grpSp>
        <p:nvGrpSpPr>
          <p:cNvPr id="3" name="Group 24"/>
          <p:cNvGrpSpPr>
            <a:grpSpLocks/>
          </p:cNvGrpSpPr>
          <p:nvPr/>
        </p:nvGrpSpPr>
        <p:grpSpPr bwMode="auto">
          <a:xfrm>
            <a:off x="6477000" y="4724401"/>
            <a:ext cx="4038600" cy="428625"/>
            <a:chOff x="4952999" y="4724400"/>
            <a:chExt cx="4038601" cy="428734"/>
          </a:xfrm>
        </p:grpSpPr>
        <p:cxnSp>
          <p:nvCxnSpPr>
            <p:cNvPr id="41995" name="Straight Connector 19"/>
            <p:cNvCxnSpPr>
              <a:cxnSpLocks noChangeShapeType="1"/>
            </p:cNvCxnSpPr>
            <p:nvPr/>
          </p:nvCxnSpPr>
          <p:spPr bwMode="auto">
            <a:xfrm rot="5400000">
              <a:off x="4801393" y="4876800"/>
              <a:ext cx="3048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41996" name="Straight Connector 20"/>
            <p:cNvCxnSpPr>
              <a:cxnSpLocks noChangeShapeType="1"/>
            </p:cNvCxnSpPr>
            <p:nvPr/>
          </p:nvCxnSpPr>
          <p:spPr bwMode="auto">
            <a:xfrm rot="5400000">
              <a:off x="8838406" y="4876006"/>
              <a:ext cx="3048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41997" name="Straight Connector 21"/>
            <p:cNvCxnSpPr>
              <a:cxnSpLocks noChangeShapeType="1"/>
            </p:cNvCxnSpPr>
            <p:nvPr/>
          </p:nvCxnSpPr>
          <p:spPr bwMode="auto">
            <a:xfrm rot="10800000">
              <a:off x="4953000" y="5030788"/>
              <a:ext cx="40386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41998" name="Text Box 3"/>
            <p:cNvSpPr txBox="1">
              <a:spLocks noChangeArrowheads="1"/>
            </p:cNvSpPr>
            <p:nvPr/>
          </p:nvSpPr>
          <p:spPr bwMode="auto">
            <a:xfrm>
              <a:off x="6248400" y="4786367"/>
              <a:ext cx="1219200" cy="366767"/>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biseriate</a:t>
              </a:r>
              <a:endParaRPr lang="en-US" altLang="tr-TR" sz="1800" b="1">
                <a:solidFill>
                  <a:schemeClr val="tx2"/>
                </a:solidFill>
              </a:endParaRPr>
            </a:p>
          </p:txBody>
        </p:sp>
      </p:grpSp>
    </p:spTree>
    <p:extLst>
      <p:ext uri="{BB962C8B-B14F-4D97-AF65-F5344CB8AC3E}">
        <p14:creationId xmlns:p14="http://schemas.microsoft.com/office/powerpoint/2010/main" val="3107525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1524000" y="381000"/>
            <a:ext cx="9144000" cy="6858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3600">
                <a:solidFill>
                  <a:srgbClr val="184B81"/>
                </a:solidFill>
              </a:rPr>
              <a:t>Androecial / Stamen Fusion</a:t>
            </a:r>
            <a:endParaRPr lang="en-US" altLang="tr-TR" sz="4400">
              <a:solidFill>
                <a:schemeClr val="tx2"/>
              </a:solidFill>
            </a:endParaRPr>
          </a:p>
        </p:txBody>
      </p:sp>
      <p:pic>
        <p:nvPicPr>
          <p:cNvPr id="4608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43064"/>
            <a:ext cx="57912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16"/>
          <p:cNvSpPr>
            <a:spLocks noChangeArrowheads="1"/>
          </p:cNvSpPr>
          <p:nvPr/>
        </p:nvSpPr>
        <p:spPr bwMode="auto">
          <a:xfrm>
            <a:off x="3429000" y="4876800"/>
            <a:ext cx="1905000" cy="381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46085" name="Rectangle 17"/>
          <p:cNvSpPr>
            <a:spLocks noChangeArrowheads="1"/>
          </p:cNvSpPr>
          <p:nvPr/>
        </p:nvSpPr>
        <p:spPr bwMode="auto">
          <a:xfrm>
            <a:off x="6057900" y="4876800"/>
            <a:ext cx="1905000" cy="381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6" name="Text Box 3"/>
          <p:cNvSpPr txBox="1">
            <a:spLocks noChangeArrowheads="1"/>
          </p:cNvSpPr>
          <p:nvPr/>
        </p:nvSpPr>
        <p:spPr bwMode="auto">
          <a:xfrm>
            <a:off x="3352800" y="5043488"/>
            <a:ext cx="1600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apostemonous</a:t>
            </a:r>
            <a:endParaRPr lang="en-US" altLang="tr-TR" sz="1800" b="1">
              <a:solidFill>
                <a:schemeClr val="tx2"/>
              </a:solidFill>
            </a:endParaRPr>
          </a:p>
        </p:txBody>
      </p:sp>
      <p:sp>
        <p:nvSpPr>
          <p:cNvPr id="7" name="Text Box 3"/>
          <p:cNvSpPr txBox="1">
            <a:spLocks noChangeArrowheads="1"/>
          </p:cNvSpPr>
          <p:nvPr/>
        </p:nvSpPr>
        <p:spPr bwMode="auto">
          <a:xfrm>
            <a:off x="6705600" y="503713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epipetalous</a:t>
            </a:r>
            <a:endParaRPr lang="en-US" altLang="tr-TR" sz="1800" b="1">
              <a:solidFill>
                <a:schemeClr val="tx2"/>
              </a:solidFill>
            </a:endParaRPr>
          </a:p>
        </p:txBody>
      </p:sp>
    </p:spTree>
    <p:extLst>
      <p:ext uri="{BB962C8B-B14F-4D97-AF65-F5344CB8AC3E}">
        <p14:creationId xmlns:p14="http://schemas.microsoft.com/office/powerpoint/2010/main" val="3505874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524000" y="381000"/>
            <a:ext cx="9144000" cy="6858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3600">
                <a:solidFill>
                  <a:srgbClr val="184B81"/>
                </a:solidFill>
              </a:rPr>
              <a:t>Androecial / Stamen Fusion</a:t>
            </a:r>
            <a:endParaRPr lang="en-US" altLang="tr-TR" sz="4400">
              <a:solidFill>
                <a:schemeClr val="tx2"/>
              </a:solidFill>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43064"/>
            <a:ext cx="609600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p:cNvSpPr>
            <a:spLocks noChangeArrowheads="1"/>
          </p:cNvSpPr>
          <p:nvPr/>
        </p:nvSpPr>
        <p:spPr bwMode="auto">
          <a:xfrm>
            <a:off x="3810000" y="4800600"/>
            <a:ext cx="1905000" cy="381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48133" name="Rectangle 5"/>
          <p:cNvSpPr>
            <a:spLocks noChangeArrowheads="1"/>
          </p:cNvSpPr>
          <p:nvPr/>
        </p:nvSpPr>
        <p:spPr bwMode="auto">
          <a:xfrm>
            <a:off x="6477000" y="4876800"/>
            <a:ext cx="1905000" cy="381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6" name="Text Box 3"/>
          <p:cNvSpPr txBox="1">
            <a:spLocks noChangeArrowheads="1"/>
          </p:cNvSpPr>
          <p:nvPr/>
        </p:nvSpPr>
        <p:spPr bwMode="auto">
          <a:xfrm>
            <a:off x="3200400" y="5043488"/>
            <a:ext cx="1600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diadelphous</a:t>
            </a:r>
            <a:endParaRPr lang="en-US" altLang="tr-TR" sz="1800" b="1">
              <a:solidFill>
                <a:schemeClr val="tx2"/>
              </a:solidFill>
            </a:endParaRPr>
          </a:p>
        </p:txBody>
      </p:sp>
      <p:sp>
        <p:nvSpPr>
          <p:cNvPr id="7" name="Text Box 3"/>
          <p:cNvSpPr txBox="1">
            <a:spLocks noChangeArrowheads="1"/>
          </p:cNvSpPr>
          <p:nvPr/>
        </p:nvSpPr>
        <p:spPr bwMode="auto">
          <a:xfrm>
            <a:off x="6705600" y="5037138"/>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monadelphous</a:t>
            </a:r>
            <a:endParaRPr lang="en-US" altLang="tr-TR" sz="1800" b="1">
              <a:solidFill>
                <a:schemeClr val="tx2"/>
              </a:solidFill>
            </a:endParaRPr>
          </a:p>
        </p:txBody>
      </p:sp>
    </p:spTree>
    <p:extLst>
      <p:ext uri="{BB962C8B-B14F-4D97-AF65-F5344CB8AC3E}">
        <p14:creationId xmlns:p14="http://schemas.microsoft.com/office/powerpoint/2010/main" val="2449225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524000" y="381000"/>
            <a:ext cx="9144000" cy="6858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3600">
                <a:solidFill>
                  <a:srgbClr val="184B81"/>
                </a:solidFill>
              </a:rPr>
              <a:t>Androecial / Stamen Fusion</a:t>
            </a:r>
            <a:endParaRPr lang="en-US" altLang="tr-TR" sz="4400">
              <a:solidFill>
                <a:schemeClr val="tx2"/>
              </a:solidFill>
            </a:endParaRP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43064"/>
            <a:ext cx="24384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p:cNvSpPr>
            <a:spLocks noChangeArrowheads="1"/>
          </p:cNvSpPr>
          <p:nvPr/>
        </p:nvSpPr>
        <p:spPr bwMode="auto">
          <a:xfrm>
            <a:off x="5410200" y="4876800"/>
            <a:ext cx="1905000" cy="381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6" name="Text Box 3"/>
          <p:cNvSpPr txBox="1">
            <a:spLocks noChangeArrowheads="1"/>
          </p:cNvSpPr>
          <p:nvPr/>
        </p:nvSpPr>
        <p:spPr bwMode="auto">
          <a:xfrm>
            <a:off x="5257800" y="4891088"/>
            <a:ext cx="190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syngenesious</a:t>
            </a:r>
            <a:endParaRPr lang="en-US" altLang="tr-TR" sz="1800" b="1">
              <a:solidFill>
                <a:schemeClr val="tx2"/>
              </a:solidFill>
            </a:endParaRPr>
          </a:p>
        </p:txBody>
      </p:sp>
    </p:spTree>
    <p:extLst>
      <p:ext uri="{BB962C8B-B14F-4D97-AF65-F5344CB8AC3E}">
        <p14:creationId xmlns:p14="http://schemas.microsoft.com/office/powerpoint/2010/main" val="1588635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2226"/>
            <a:ext cx="82296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42468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4" name="Rectangle 8"/>
          <p:cNvSpPr>
            <a:spLocks noChangeArrowheads="1"/>
          </p:cNvSpPr>
          <p:nvPr/>
        </p:nvSpPr>
        <p:spPr bwMode="auto">
          <a:xfrm>
            <a:off x="1752600" y="533400"/>
            <a:ext cx="86868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Gynoecium</a:t>
            </a:r>
            <a:br>
              <a:rPr lang="en-US" altLang="tr-TR" sz="2800" b="1">
                <a:solidFill>
                  <a:schemeClr val="tx2"/>
                </a:solidFill>
              </a:rPr>
            </a:br>
            <a:r>
              <a:rPr lang="en-US" altLang="tr-TR" sz="2800" b="1">
                <a:solidFill>
                  <a:srgbClr val="0000CC"/>
                </a:solidFill>
              </a:rPr>
              <a:t>= all female parts of a flower</a:t>
            </a:r>
          </a:p>
          <a:p>
            <a:pPr algn="ctr">
              <a:spcBef>
                <a:spcPct val="0"/>
              </a:spcBef>
              <a:buClrTx/>
              <a:buSzTx/>
              <a:buFontTx/>
              <a:buNone/>
            </a:pPr>
            <a:endParaRPr lang="en-US" altLang="tr-TR" sz="2800" b="1">
              <a:solidFill>
                <a:schemeClr val="tx2"/>
              </a:solidFill>
            </a:endParaRPr>
          </a:p>
          <a:p>
            <a:pPr algn="ctr">
              <a:spcBef>
                <a:spcPct val="0"/>
              </a:spcBef>
              <a:buClrTx/>
              <a:buSzTx/>
              <a:buFontTx/>
              <a:buNone/>
            </a:pPr>
            <a:r>
              <a:rPr lang="en-US" altLang="tr-TR" sz="2800" b="1">
                <a:solidFill>
                  <a:schemeClr val="tx2"/>
                </a:solidFill>
              </a:rPr>
              <a:t>Pistil</a:t>
            </a:r>
            <a:br>
              <a:rPr lang="en-US" altLang="tr-TR" sz="2800" b="1">
                <a:solidFill>
                  <a:schemeClr val="tx2"/>
                </a:solidFill>
              </a:rPr>
            </a:br>
            <a:r>
              <a:rPr lang="en-US" altLang="tr-TR" sz="2800" b="1">
                <a:solidFill>
                  <a:srgbClr val="0000CC"/>
                </a:solidFill>
              </a:rPr>
              <a:t>= structure consisting of ovary, style(s), and stigma(s)</a:t>
            </a:r>
            <a:br>
              <a:rPr lang="en-US" altLang="tr-TR" sz="2800" b="1">
                <a:solidFill>
                  <a:srgbClr val="0000CC"/>
                </a:solidFill>
              </a:rPr>
            </a:br>
            <a:endParaRPr lang="en-US" altLang="tr-TR" sz="2800" b="1">
              <a:solidFill>
                <a:srgbClr val="0000CC"/>
              </a:solidFill>
            </a:endParaRPr>
          </a:p>
          <a:p>
            <a:pPr algn="ctr">
              <a:spcBef>
                <a:spcPct val="0"/>
              </a:spcBef>
              <a:buClrTx/>
              <a:buSzTx/>
              <a:buFontTx/>
              <a:buNone/>
            </a:pPr>
            <a:r>
              <a:rPr lang="en-US" altLang="tr-TR" sz="2800" b="1">
                <a:solidFill>
                  <a:schemeClr val="tx2"/>
                </a:solidFill>
              </a:rPr>
              <a:t>Carpel</a:t>
            </a:r>
            <a:br>
              <a:rPr lang="en-US" altLang="tr-TR" sz="2800" b="1">
                <a:solidFill>
                  <a:schemeClr val="tx2"/>
                </a:solidFill>
              </a:rPr>
            </a:br>
            <a:r>
              <a:rPr lang="en-US" altLang="tr-TR" sz="2800" b="1">
                <a:solidFill>
                  <a:srgbClr val="0000CC"/>
                </a:solidFill>
              </a:rPr>
              <a:t>= conduplicate megasporophyll</a:t>
            </a:r>
          </a:p>
          <a:p>
            <a:pPr algn="ctr">
              <a:spcBef>
                <a:spcPct val="0"/>
              </a:spcBef>
              <a:buClrTx/>
              <a:buSzTx/>
              <a:buFontTx/>
              <a:buNone/>
            </a:pPr>
            <a:endParaRPr lang="en-US" altLang="tr-TR" sz="2800" b="1">
              <a:solidFill>
                <a:srgbClr val="0000CC"/>
              </a:solidFill>
            </a:endParaRPr>
          </a:p>
          <a:p>
            <a:pPr algn="ctr">
              <a:spcBef>
                <a:spcPct val="0"/>
              </a:spcBef>
              <a:buClrTx/>
              <a:buSzTx/>
              <a:buFontTx/>
              <a:buNone/>
            </a:pPr>
            <a:r>
              <a:rPr lang="en-US" altLang="tr-TR" sz="2800" b="1">
                <a:solidFill>
                  <a:srgbClr val="0000CC"/>
                </a:solidFill>
              </a:rPr>
              <a:t>Carpel can be unit of pistil, if pistil compound </a:t>
            </a:r>
            <a:br>
              <a:rPr lang="en-US" altLang="tr-TR" sz="2800" b="1">
                <a:solidFill>
                  <a:srgbClr val="0000CC"/>
                </a:solidFill>
              </a:rPr>
            </a:br>
            <a:r>
              <a:rPr lang="en-US" altLang="tr-TR" sz="2800" b="1">
                <a:solidFill>
                  <a:srgbClr val="0000CC"/>
                </a:solidFill>
              </a:rPr>
              <a:t>(composed of &gt;1 carpel)</a:t>
            </a:r>
          </a:p>
          <a:p>
            <a:pPr algn="ctr">
              <a:spcBef>
                <a:spcPct val="0"/>
              </a:spcBef>
              <a:buClrTx/>
              <a:buSzTx/>
              <a:buFontTx/>
              <a:buNone/>
            </a:pPr>
            <a:endParaRPr lang="en-US" altLang="tr-TR" sz="2800" b="1">
              <a:solidFill>
                <a:srgbClr val="0000CC"/>
              </a:solidFill>
            </a:endParaRPr>
          </a:p>
        </p:txBody>
      </p:sp>
    </p:spTree>
    <p:extLst>
      <p:ext uri="{BB962C8B-B14F-4D97-AF65-F5344CB8AC3E}">
        <p14:creationId xmlns:p14="http://schemas.microsoft.com/office/powerpoint/2010/main" val="24989274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7144">
                                            <p:txEl>
                                              <p:pRg st="0" end="0"/>
                                            </p:txEl>
                                          </p:spTgt>
                                        </p:tgtEl>
                                        <p:attrNameLst>
                                          <p:attrName>style.visibility</p:attrName>
                                        </p:attrNameLst>
                                      </p:cBhvr>
                                      <p:to>
                                        <p:strVal val="visible"/>
                                      </p:to>
                                    </p:set>
                                    <p:anim calcmode="lin" valueType="num">
                                      <p:cBhvr additive="base">
                                        <p:cTn id="7" dur="500" fill="hold"/>
                                        <p:tgtEl>
                                          <p:spTgt spid="3471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71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7144">
                                            <p:txEl>
                                              <p:pRg st="2" end="2"/>
                                            </p:txEl>
                                          </p:spTgt>
                                        </p:tgtEl>
                                        <p:attrNameLst>
                                          <p:attrName>style.visibility</p:attrName>
                                        </p:attrNameLst>
                                      </p:cBhvr>
                                      <p:to>
                                        <p:strVal val="visible"/>
                                      </p:to>
                                    </p:set>
                                    <p:anim calcmode="lin" valueType="num">
                                      <p:cBhvr additive="base">
                                        <p:cTn id="13" dur="500" fill="hold"/>
                                        <p:tgtEl>
                                          <p:spTgt spid="34714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714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7144">
                                            <p:txEl>
                                              <p:pRg st="3" end="3"/>
                                            </p:txEl>
                                          </p:spTgt>
                                        </p:tgtEl>
                                        <p:attrNameLst>
                                          <p:attrName>style.visibility</p:attrName>
                                        </p:attrNameLst>
                                      </p:cBhvr>
                                      <p:to>
                                        <p:strVal val="visible"/>
                                      </p:to>
                                    </p:set>
                                    <p:anim calcmode="lin" valueType="num">
                                      <p:cBhvr additive="base">
                                        <p:cTn id="19" dur="500" fill="hold"/>
                                        <p:tgtEl>
                                          <p:spTgt spid="34714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714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7144">
                                            <p:txEl>
                                              <p:pRg st="5" end="5"/>
                                            </p:txEl>
                                          </p:spTgt>
                                        </p:tgtEl>
                                        <p:attrNameLst>
                                          <p:attrName>style.visibility</p:attrName>
                                        </p:attrNameLst>
                                      </p:cBhvr>
                                      <p:to>
                                        <p:strVal val="visible"/>
                                      </p:to>
                                    </p:set>
                                    <p:anim calcmode="lin" valueType="num">
                                      <p:cBhvr additive="base">
                                        <p:cTn id="25" dur="500" fill="hold"/>
                                        <p:tgtEl>
                                          <p:spTgt spid="34714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714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ChangeArrowheads="1"/>
          </p:cNvSpPr>
          <p:nvPr/>
        </p:nvSpPr>
        <p:spPr bwMode="auto">
          <a:xfrm>
            <a:off x="2743200" y="228600"/>
            <a:ext cx="7010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Gynoecium:</a:t>
            </a:r>
            <a:endParaRPr lang="en-US" altLang="tr-TR" sz="2400" b="1">
              <a:solidFill>
                <a:srgbClr val="0000CC"/>
              </a:solidFill>
            </a:endParaRPr>
          </a:p>
        </p:txBody>
      </p:sp>
      <p:sp>
        <p:nvSpPr>
          <p:cNvPr id="60419" name="Rectangle 10"/>
          <p:cNvSpPr>
            <a:spLocks noChangeArrowheads="1"/>
          </p:cNvSpPr>
          <p:nvPr/>
        </p:nvSpPr>
        <p:spPr bwMode="auto">
          <a:xfrm>
            <a:off x="6248400" y="838200"/>
            <a:ext cx="2133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pic>
        <p:nvPicPr>
          <p:cNvPr id="6042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1"/>
            <a:ext cx="8915400"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09449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524000" y="3505200"/>
            <a:ext cx="9144000" cy="33528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62467" name="Rectangle 6"/>
          <p:cNvSpPr>
            <a:spLocks noChangeArrowheads="1"/>
          </p:cNvSpPr>
          <p:nvPr/>
        </p:nvSpPr>
        <p:spPr bwMode="auto">
          <a:xfrm>
            <a:off x="8305800" y="1295400"/>
            <a:ext cx="990600" cy="6096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pic>
        <p:nvPicPr>
          <p:cNvPr id="624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71600"/>
            <a:ext cx="8993188"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9"/>
          <p:cNvSpPr>
            <a:spLocks noChangeArrowheads="1"/>
          </p:cNvSpPr>
          <p:nvPr/>
        </p:nvSpPr>
        <p:spPr bwMode="auto">
          <a:xfrm>
            <a:off x="2743200" y="228600"/>
            <a:ext cx="7010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Gynoecial Development/Fusion:</a:t>
            </a:r>
            <a:endParaRPr lang="en-US" altLang="tr-TR" sz="2400" b="1">
              <a:solidFill>
                <a:srgbClr val="0000CC"/>
              </a:solidFill>
            </a:endParaRPr>
          </a:p>
        </p:txBody>
      </p:sp>
    </p:spTree>
    <p:extLst>
      <p:ext uri="{BB962C8B-B14F-4D97-AF65-F5344CB8AC3E}">
        <p14:creationId xmlns:p14="http://schemas.microsoft.com/office/powerpoint/2010/main" val="36464536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52578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17"/>
          <p:cNvSpPr>
            <a:spLocks noChangeArrowheads="1"/>
          </p:cNvSpPr>
          <p:nvPr/>
        </p:nvSpPr>
        <p:spPr bwMode="auto">
          <a:xfrm>
            <a:off x="2667000" y="398464"/>
            <a:ext cx="70104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Gynoecial Fusion:</a:t>
            </a:r>
            <a:endParaRPr lang="en-US" altLang="tr-TR" sz="2400" b="1">
              <a:solidFill>
                <a:srgbClr val="0000CC"/>
              </a:solidFill>
            </a:endParaRPr>
          </a:p>
        </p:txBody>
      </p:sp>
      <p:pic>
        <p:nvPicPr>
          <p:cNvPr id="64516" name="Picture 3" descr="Crassula_arborescen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447800"/>
            <a:ext cx="35052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17"/>
          <p:cNvSpPr>
            <a:spLocks noChangeArrowheads="1"/>
          </p:cNvSpPr>
          <p:nvPr/>
        </p:nvSpPr>
        <p:spPr bwMode="auto">
          <a:xfrm>
            <a:off x="7162800" y="5181600"/>
            <a:ext cx="350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400" b="1" i="1"/>
              <a:t>Crassula argentea   </a:t>
            </a:r>
            <a:r>
              <a:rPr lang="en-US" altLang="tr-TR" sz="1400" b="1"/>
              <a:t>Crassulaceae</a:t>
            </a:r>
            <a:endParaRPr lang="en-US" altLang="tr-TR" sz="1400" b="1" i="1"/>
          </a:p>
        </p:txBody>
      </p:sp>
    </p:spTree>
    <p:extLst>
      <p:ext uri="{BB962C8B-B14F-4D97-AF65-F5344CB8AC3E}">
        <p14:creationId xmlns:p14="http://schemas.microsoft.com/office/powerpoint/2010/main" val="411397531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88392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ChangeArrowheads="1"/>
          </p:cNvSpPr>
          <p:nvPr/>
        </p:nvSpPr>
        <p:spPr bwMode="auto">
          <a:xfrm>
            <a:off x="2667000" y="398464"/>
            <a:ext cx="70104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Gynoecial Fusion:</a:t>
            </a:r>
            <a:endParaRPr lang="en-US" altLang="tr-TR" sz="2400" b="1">
              <a:solidFill>
                <a:srgbClr val="0000CC"/>
              </a:solidFill>
            </a:endParaRPr>
          </a:p>
        </p:txBody>
      </p:sp>
    </p:spTree>
    <p:extLst>
      <p:ext uri="{BB962C8B-B14F-4D97-AF65-F5344CB8AC3E}">
        <p14:creationId xmlns:p14="http://schemas.microsoft.com/office/powerpoint/2010/main" val="55626112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6026"/>
            <a:ext cx="87630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5"/>
          <p:cNvSpPr>
            <a:spLocks noChangeArrowheads="1"/>
          </p:cNvSpPr>
          <p:nvPr/>
        </p:nvSpPr>
        <p:spPr bwMode="auto">
          <a:xfrm>
            <a:off x="7772400" y="3810000"/>
            <a:ext cx="2895600" cy="2286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Tree>
    <p:extLst>
      <p:ext uri="{BB962C8B-B14F-4D97-AF65-F5344CB8AC3E}">
        <p14:creationId xmlns:p14="http://schemas.microsoft.com/office/powerpoint/2010/main" val="274830517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88392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4"/>
          <p:cNvSpPr>
            <a:spLocks noChangeArrowheads="1"/>
          </p:cNvSpPr>
          <p:nvPr/>
        </p:nvSpPr>
        <p:spPr bwMode="auto">
          <a:xfrm>
            <a:off x="2209800" y="3886200"/>
            <a:ext cx="8001000" cy="12954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68612" name="Rectangle 4"/>
          <p:cNvSpPr>
            <a:spLocks noChangeArrowheads="1"/>
          </p:cNvSpPr>
          <p:nvPr/>
        </p:nvSpPr>
        <p:spPr bwMode="auto">
          <a:xfrm>
            <a:off x="1524000" y="1143000"/>
            <a:ext cx="7924800" cy="3505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68613" name="Rectangle 3"/>
          <p:cNvSpPr>
            <a:spLocks noChangeArrowheads="1"/>
          </p:cNvSpPr>
          <p:nvPr/>
        </p:nvSpPr>
        <p:spPr bwMode="auto">
          <a:xfrm>
            <a:off x="2667000" y="398464"/>
            <a:ext cx="70104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Gynoecial Fusion:</a:t>
            </a:r>
            <a:endParaRPr lang="en-US" altLang="tr-TR" sz="2400" b="1">
              <a:solidFill>
                <a:srgbClr val="0000CC"/>
              </a:solidFill>
            </a:endParaRPr>
          </a:p>
        </p:txBody>
      </p:sp>
      <p:pic>
        <p:nvPicPr>
          <p:cNvPr id="68614" name="Picture 4" descr="Scaevola-ovaryc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52600"/>
            <a:ext cx="3352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6" descr="Maleph_crocea-ovary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7800" y="1752600"/>
            <a:ext cx="2870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8" descr="gasteria_trigona_ovarycs.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7526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13675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371600"/>
            <a:ext cx="2743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ChangeArrowheads="1"/>
          </p:cNvSpPr>
          <p:nvPr/>
        </p:nvSpPr>
        <p:spPr bwMode="auto">
          <a:xfrm>
            <a:off x="2667000" y="398464"/>
            <a:ext cx="70104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Gynoecial Fusion:</a:t>
            </a:r>
            <a:endParaRPr lang="en-US" altLang="tr-TR" sz="2400" b="1">
              <a:solidFill>
                <a:srgbClr val="0000CC"/>
              </a:solidFill>
            </a:endParaRPr>
          </a:p>
        </p:txBody>
      </p:sp>
      <p:pic>
        <p:nvPicPr>
          <p:cNvPr id="70660" name="Picture 3" descr="erythrina_caffra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195388"/>
            <a:ext cx="335280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Rectangle 17"/>
          <p:cNvSpPr>
            <a:spLocks noChangeArrowheads="1"/>
          </p:cNvSpPr>
          <p:nvPr/>
        </p:nvSpPr>
        <p:spPr bwMode="auto">
          <a:xfrm>
            <a:off x="6781800" y="6248400"/>
            <a:ext cx="350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400" b="1" i="1"/>
              <a:t>Erythrina caffra   </a:t>
            </a:r>
            <a:r>
              <a:rPr lang="en-US" altLang="tr-TR" sz="1400" b="1"/>
              <a:t>Fabaceae</a:t>
            </a:r>
            <a:endParaRPr lang="en-US" altLang="tr-TR" sz="1400" b="1" i="1"/>
          </a:p>
        </p:txBody>
      </p:sp>
      <p:sp>
        <p:nvSpPr>
          <p:cNvPr id="70662" name="Rectangle 3"/>
          <p:cNvSpPr>
            <a:spLocks noChangeArrowheads="1"/>
          </p:cNvSpPr>
          <p:nvPr/>
        </p:nvSpPr>
        <p:spPr bwMode="auto">
          <a:xfrm>
            <a:off x="3124200" y="5256214"/>
            <a:ext cx="2209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400" b="1"/>
              <a:t>unicarpellous</a:t>
            </a:r>
          </a:p>
        </p:txBody>
      </p:sp>
    </p:spTree>
    <p:extLst>
      <p:ext uri="{BB962C8B-B14F-4D97-AF65-F5344CB8AC3E}">
        <p14:creationId xmlns:p14="http://schemas.microsoft.com/office/powerpoint/2010/main" val="210143572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52864"/>
            <a:ext cx="34290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860426"/>
            <a:ext cx="83058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5"/>
          <p:cNvSpPr>
            <a:spLocks noChangeArrowheads="1"/>
          </p:cNvSpPr>
          <p:nvPr/>
        </p:nvSpPr>
        <p:spPr bwMode="auto">
          <a:xfrm>
            <a:off x="2667000" y="195264"/>
            <a:ext cx="70104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Placentation</a:t>
            </a:r>
            <a:endParaRPr lang="en-US" altLang="tr-TR" sz="2400" b="1">
              <a:solidFill>
                <a:srgbClr val="0000CC"/>
              </a:solidFill>
            </a:endParaRPr>
          </a:p>
        </p:txBody>
      </p:sp>
      <p:sp>
        <p:nvSpPr>
          <p:cNvPr id="582662" name="Oval 6"/>
          <p:cNvSpPr>
            <a:spLocks noChangeArrowheads="1"/>
          </p:cNvSpPr>
          <p:nvPr/>
        </p:nvSpPr>
        <p:spPr bwMode="auto">
          <a:xfrm>
            <a:off x="2438400" y="3581400"/>
            <a:ext cx="914400" cy="381000"/>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endParaRPr lang="tr-TR" altLang="tr-TR" sz="4400">
              <a:solidFill>
                <a:schemeClr val="tx2"/>
              </a:solidFill>
            </a:endParaRPr>
          </a:p>
        </p:txBody>
      </p:sp>
      <p:sp>
        <p:nvSpPr>
          <p:cNvPr id="582663" name="Oval 7"/>
          <p:cNvSpPr>
            <a:spLocks noChangeArrowheads="1"/>
          </p:cNvSpPr>
          <p:nvPr/>
        </p:nvSpPr>
        <p:spPr bwMode="auto">
          <a:xfrm>
            <a:off x="4038600" y="3581400"/>
            <a:ext cx="1143000" cy="457200"/>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endParaRPr lang="tr-TR" altLang="tr-TR" sz="4400">
              <a:solidFill>
                <a:schemeClr val="tx2"/>
              </a:solidFill>
            </a:endParaRPr>
          </a:p>
        </p:txBody>
      </p:sp>
      <p:sp>
        <p:nvSpPr>
          <p:cNvPr id="582664" name="Oval 8"/>
          <p:cNvSpPr>
            <a:spLocks noChangeArrowheads="1"/>
          </p:cNvSpPr>
          <p:nvPr/>
        </p:nvSpPr>
        <p:spPr bwMode="auto">
          <a:xfrm>
            <a:off x="5791200" y="3505200"/>
            <a:ext cx="1143000" cy="533400"/>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endParaRPr lang="tr-TR" altLang="tr-TR" sz="4400">
              <a:solidFill>
                <a:schemeClr val="tx2"/>
              </a:solidFill>
            </a:endParaRPr>
          </a:p>
        </p:txBody>
      </p:sp>
      <p:sp>
        <p:nvSpPr>
          <p:cNvPr id="582665" name="Oval 9"/>
          <p:cNvSpPr>
            <a:spLocks noChangeArrowheads="1"/>
          </p:cNvSpPr>
          <p:nvPr/>
        </p:nvSpPr>
        <p:spPr bwMode="auto">
          <a:xfrm>
            <a:off x="5638800" y="6096000"/>
            <a:ext cx="990600" cy="457200"/>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endParaRPr lang="tr-TR" altLang="tr-TR" sz="4400">
              <a:solidFill>
                <a:schemeClr val="tx2"/>
              </a:solidFill>
            </a:endParaRPr>
          </a:p>
        </p:txBody>
      </p:sp>
      <p:sp>
        <p:nvSpPr>
          <p:cNvPr id="582666" name="Oval 10"/>
          <p:cNvSpPr>
            <a:spLocks noChangeArrowheads="1"/>
          </p:cNvSpPr>
          <p:nvPr/>
        </p:nvSpPr>
        <p:spPr bwMode="auto">
          <a:xfrm>
            <a:off x="6553200" y="6019800"/>
            <a:ext cx="1371600" cy="457200"/>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endParaRPr lang="tr-TR" altLang="tr-TR" sz="4400">
              <a:solidFill>
                <a:schemeClr val="tx2"/>
              </a:solidFill>
            </a:endParaRPr>
          </a:p>
        </p:txBody>
      </p:sp>
      <p:sp>
        <p:nvSpPr>
          <p:cNvPr id="582667" name="Oval 11"/>
          <p:cNvSpPr>
            <a:spLocks noChangeArrowheads="1"/>
          </p:cNvSpPr>
          <p:nvPr/>
        </p:nvSpPr>
        <p:spPr bwMode="auto">
          <a:xfrm>
            <a:off x="8153400" y="1905000"/>
            <a:ext cx="1600200" cy="457200"/>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endParaRPr lang="tr-TR" altLang="tr-TR" sz="4400">
              <a:solidFill>
                <a:schemeClr val="tx2"/>
              </a:solidFill>
            </a:endParaRPr>
          </a:p>
        </p:txBody>
      </p:sp>
    </p:spTree>
    <p:extLst>
      <p:ext uri="{BB962C8B-B14F-4D97-AF65-F5344CB8AC3E}">
        <p14:creationId xmlns:p14="http://schemas.microsoft.com/office/powerpoint/2010/main" val="2543907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26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26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26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266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8266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82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autoUpdateAnimBg="0"/>
      <p:bldP spid="582663" grpId="0" animBg="1" autoUpdateAnimBg="0"/>
      <p:bldP spid="582664" grpId="0" animBg="1" autoUpdateAnimBg="0"/>
      <p:bldP spid="582665" grpId="0" animBg="1" autoUpdateAnimBg="0"/>
      <p:bldP spid="582666" grpId="0" animBg="1" autoUpdateAnimBg="0"/>
      <p:bldP spid="582667"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60426"/>
            <a:ext cx="38100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5"/>
          <p:cNvSpPr>
            <a:spLocks noChangeArrowheads="1"/>
          </p:cNvSpPr>
          <p:nvPr/>
        </p:nvSpPr>
        <p:spPr bwMode="auto">
          <a:xfrm>
            <a:off x="1524000" y="322264"/>
            <a:ext cx="4572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Placentation</a:t>
            </a:r>
            <a:endParaRPr lang="en-US" altLang="tr-TR" sz="2400" b="1">
              <a:solidFill>
                <a:srgbClr val="0000CC"/>
              </a:solidFill>
            </a:endParaRPr>
          </a:p>
        </p:txBody>
      </p:sp>
      <p:pic>
        <p:nvPicPr>
          <p:cNvPr id="74756" name="Picture 12" descr="Iris_sp_ovary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35052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15" descr="Yucca-ovaryc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34976"/>
            <a:ext cx="35052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57527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1066800"/>
            <a:ext cx="24733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10" descr="Mimulus_aur-ovaryc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35052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5"/>
          <p:cNvSpPr>
            <a:spLocks noChangeArrowheads="1"/>
          </p:cNvSpPr>
          <p:nvPr/>
        </p:nvSpPr>
        <p:spPr bwMode="auto">
          <a:xfrm>
            <a:off x="1524000" y="322264"/>
            <a:ext cx="4572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Placentation</a:t>
            </a:r>
            <a:endParaRPr lang="en-US" altLang="tr-TR" sz="2400" b="1">
              <a:solidFill>
                <a:srgbClr val="0000CC"/>
              </a:solidFill>
            </a:endParaRPr>
          </a:p>
        </p:txBody>
      </p:sp>
      <p:pic>
        <p:nvPicPr>
          <p:cNvPr id="76805" name="Picture 17" descr="Violaxwittovarycs.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36550"/>
            <a:ext cx="35052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33423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752600"/>
            <a:ext cx="35052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descr="erythrina_caffra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71588"/>
            <a:ext cx="312420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17"/>
          <p:cNvSpPr>
            <a:spLocks noChangeArrowheads="1"/>
          </p:cNvSpPr>
          <p:nvPr/>
        </p:nvSpPr>
        <p:spPr bwMode="auto">
          <a:xfrm>
            <a:off x="3733800" y="1371600"/>
            <a:ext cx="2209800" cy="19050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78853" name="Rectangle 5"/>
          <p:cNvSpPr>
            <a:spLocks noChangeArrowheads="1"/>
          </p:cNvSpPr>
          <p:nvPr/>
        </p:nvSpPr>
        <p:spPr bwMode="auto">
          <a:xfrm>
            <a:off x="1524000" y="322264"/>
            <a:ext cx="4572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Placentation</a:t>
            </a:r>
            <a:endParaRPr lang="en-US" altLang="tr-TR" sz="2400" b="1">
              <a:solidFill>
                <a:srgbClr val="0000CC"/>
              </a:solidFill>
            </a:endParaRPr>
          </a:p>
        </p:txBody>
      </p:sp>
    </p:spTree>
    <p:extLst>
      <p:ext uri="{BB962C8B-B14F-4D97-AF65-F5344CB8AC3E}">
        <p14:creationId xmlns:p14="http://schemas.microsoft.com/office/powerpoint/2010/main" val="376921551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90600"/>
            <a:ext cx="23622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11" descr="Bougainvillea_spect-ovaryl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1"/>
            <a:ext cx="3429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16"/>
          <p:cNvSpPr>
            <a:spLocks noChangeArrowheads="1"/>
          </p:cNvSpPr>
          <p:nvPr/>
        </p:nvSpPr>
        <p:spPr bwMode="auto">
          <a:xfrm>
            <a:off x="4572000" y="5562600"/>
            <a:ext cx="1524000" cy="12954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80901" name="Rectangle 5"/>
          <p:cNvSpPr>
            <a:spLocks noChangeArrowheads="1"/>
          </p:cNvSpPr>
          <p:nvPr/>
        </p:nvSpPr>
        <p:spPr bwMode="auto">
          <a:xfrm>
            <a:off x="1524000" y="322264"/>
            <a:ext cx="4572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Placentation</a:t>
            </a:r>
            <a:endParaRPr lang="en-US" altLang="tr-TR" sz="2400" b="1">
              <a:solidFill>
                <a:srgbClr val="0000CC"/>
              </a:solidFill>
            </a:endParaRPr>
          </a:p>
        </p:txBody>
      </p:sp>
    </p:spTree>
    <p:extLst>
      <p:ext uri="{BB962C8B-B14F-4D97-AF65-F5344CB8AC3E}">
        <p14:creationId xmlns:p14="http://schemas.microsoft.com/office/powerpoint/2010/main" val="429041102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77975"/>
            <a:ext cx="289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14" descr="nymphaea_sp4.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089150"/>
            <a:ext cx="42783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5"/>
          <p:cNvSpPr>
            <a:spLocks noChangeArrowheads="1"/>
          </p:cNvSpPr>
          <p:nvPr/>
        </p:nvSpPr>
        <p:spPr bwMode="auto">
          <a:xfrm>
            <a:off x="1524000" y="322264"/>
            <a:ext cx="4572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Placentation</a:t>
            </a:r>
            <a:endParaRPr lang="en-US" altLang="tr-TR" sz="2400" b="1">
              <a:solidFill>
                <a:srgbClr val="0000CC"/>
              </a:solidFill>
            </a:endParaRPr>
          </a:p>
        </p:txBody>
      </p:sp>
    </p:spTree>
    <p:extLst>
      <p:ext uri="{BB962C8B-B14F-4D97-AF65-F5344CB8AC3E}">
        <p14:creationId xmlns:p14="http://schemas.microsoft.com/office/powerpoint/2010/main" val="169352805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76400"/>
            <a:ext cx="30480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16" descr="Cyclamen_persicum-ovc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7014"/>
            <a:ext cx="35052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p:cNvSpPr>
            <a:spLocks noChangeArrowheads="1"/>
          </p:cNvSpPr>
          <p:nvPr/>
        </p:nvSpPr>
        <p:spPr bwMode="auto">
          <a:xfrm>
            <a:off x="1524000" y="322264"/>
            <a:ext cx="4572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Placentation</a:t>
            </a:r>
            <a:endParaRPr lang="en-US" altLang="tr-TR" sz="2400" b="1">
              <a:solidFill>
                <a:srgbClr val="0000CC"/>
              </a:solidFill>
            </a:endParaRPr>
          </a:p>
        </p:txBody>
      </p:sp>
      <p:pic>
        <p:nvPicPr>
          <p:cNvPr id="84997" name="Picture 19" descr="Dodecatheon_clev-ovcs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1"/>
            <a:ext cx="35052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197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47801"/>
            <a:ext cx="24384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0" descr="Foeniculum_vulg-ovls-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6064"/>
            <a:ext cx="26670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11"/>
          <p:cNvSpPr>
            <a:spLocks noChangeArrowheads="1"/>
          </p:cNvSpPr>
          <p:nvPr/>
        </p:nvSpPr>
        <p:spPr bwMode="auto">
          <a:xfrm>
            <a:off x="1524000" y="3810000"/>
            <a:ext cx="1295400" cy="12954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87045" name="Rectangle 5"/>
          <p:cNvSpPr>
            <a:spLocks noChangeArrowheads="1"/>
          </p:cNvSpPr>
          <p:nvPr/>
        </p:nvSpPr>
        <p:spPr bwMode="auto">
          <a:xfrm>
            <a:off x="1524000" y="322264"/>
            <a:ext cx="4572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Placentation</a:t>
            </a:r>
            <a:endParaRPr lang="en-US" altLang="tr-TR" sz="2400" b="1">
              <a:solidFill>
                <a:srgbClr val="0000CC"/>
              </a:solidFill>
            </a:endParaRPr>
          </a:p>
        </p:txBody>
      </p:sp>
      <p:pic>
        <p:nvPicPr>
          <p:cNvPr id="87046" name="Picture 13" descr="Brassaia_actino-plac-c.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1"/>
            <a:ext cx="26670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83585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438401"/>
            <a:ext cx="6477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56" name="Rectangle 4"/>
          <p:cNvSpPr>
            <a:spLocks noChangeArrowheads="1"/>
          </p:cNvSpPr>
          <p:nvPr/>
        </p:nvSpPr>
        <p:spPr bwMode="auto">
          <a:xfrm>
            <a:off x="2286000" y="5100638"/>
            <a:ext cx="7848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400" b="1"/>
              <a:t>Plant sex:</a:t>
            </a:r>
          </a:p>
          <a:p>
            <a:pPr>
              <a:spcBef>
                <a:spcPct val="0"/>
              </a:spcBef>
              <a:buClrTx/>
              <a:buSzTx/>
              <a:buFontTx/>
              <a:buNone/>
            </a:pPr>
            <a:r>
              <a:rPr lang="en-US" altLang="tr-TR" sz="2100"/>
              <a:t>if flowers bisexual:    </a:t>
            </a:r>
            <a:r>
              <a:rPr lang="en-US" altLang="tr-TR" sz="2100" b="1"/>
              <a:t>hermaphroditic</a:t>
            </a:r>
            <a:endParaRPr lang="en-US" altLang="tr-TR" sz="2100"/>
          </a:p>
          <a:p>
            <a:pPr>
              <a:spcBef>
                <a:spcPct val="0"/>
              </a:spcBef>
              <a:buClrTx/>
              <a:buSzTx/>
              <a:buFontTx/>
              <a:buNone/>
            </a:pPr>
            <a:r>
              <a:rPr lang="en-US" altLang="tr-TR" sz="2100"/>
              <a:t>if flowers unisexual:  </a:t>
            </a:r>
            <a:r>
              <a:rPr lang="en-US" altLang="tr-TR" sz="2100" b="1"/>
              <a:t>monoecious</a:t>
            </a:r>
            <a:r>
              <a:rPr lang="en-US" altLang="tr-TR" sz="2100"/>
              <a:t> - on same plant </a:t>
            </a:r>
          </a:p>
          <a:p>
            <a:pPr>
              <a:spcBef>
                <a:spcPct val="0"/>
              </a:spcBef>
              <a:buClrTx/>
              <a:buSzTx/>
              <a:buFontTx/>
              <a:buNone/>
            </a:pPr>
            <a:r>
              <a:rPr lang="en-US" altLang="tr-TR" sz="2100"/>
              <a:t>		        </a:t>
            </a:r>
            <a:r>
              <a:rPr lang="en-US" altLang="tr-TR" sz="2100" b="1"/>
              <a:t>dioecious</a:t>
            </a:r>
            <a:r>
              <a:rPr lang="en-US" altLang="tr-TR" sz="2100"/>
              <a:t> - on different plants</a:t>
            </a:r>
          </a:p>
          <a:p>
            <a:pPr>
              <a:spcBef>
                <a:spcPct val="0"/>
              </a:spcBef>
              <a:buClrTx/>
              <a:buSzTx/>
              <a:buFontTx/>
              <a:buNone/>
            </a:pPr>
            <a:endParaRPr lang="en-US" altLang="tr-TR" sz="2100"/>
          </a:p>
        </p:txBody>
      </p:sp>
      <p:pic>
        <p:nvPicPr>
          <p:cNvPr id="92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7620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2117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43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43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43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43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6"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24001"/>
            <a:ext cx="2286000"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11" descr="Mangifera_indica-frl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81226"/>
            <a:ext cx="2667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5"/>
          <p:cNvSpPr>
            <a:spLocks noChangeArrowheads="1"/>
          </p:cNvSpPr>
          <p:nvPr/>
        </p:nvSpPr>
        <p:spPr bwMode="auto">
          <a:xfrm>
            <a:off x="1524000" y="322264"/>
            <a:ext cx="4572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rgbClr val="0000CC"/>
                </a:solidFill>
              </a:rPr>
              <a:t>Placentation</a:t>
            </a:r>
            <a:endParaRPr lang="en-US" altLang="tr-TR" sz="2400" b="1">
              <a:solidFill>
                <a:srgbClr val="0000CC"/>
              </a:solidFill>
            </a:endParaRPr>
          </a:p>
        </p:txBody>
      </p:sp>
    </p:spTree>
    <p:extLst>
      <p:ext uri="{BB962C8B-B14F-4D97-AF65-F5344CB8AC3E}">
        <p14:creationId xmlns:p14="http://schemas.microsoft.com/office/powerpoint/2010/main" val="133465377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50976"/>
            <a:ext cx="41910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841375"/>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p:cNvGrpSpPr>
            <a:grpSpLocks/>
          </p:cNvGrpSpPr>
          <p:nvPr/>
        </p:nvGrpSpPr>
        <p:grpSpPr bwMode="auto">
          <a:xfrm>
            <a:off x="7772400" y="609600"/>
            <a:ext cx="2895600" cy="3689350"/>
            <a:chOff x="6248400" y="609600"/>
            <a:chExt cx="2895600" cy="3689350"/>
          </a:xfrm>
        </p:grpSpPr>
        <p:sp>
          <p:nvSpPr>
            <p:cNvPr id="91151" name="Rectangle 17"/>
            <p:cNvSpPr>
              <a:spLocks noChangeArrowheads="1"/>
            </p:cNvSpPr>
            <p:nvPr/>
          </p:nvSpPr>
          <p:spPr bwMode="auto">
            <a:xfrm>
              <a:off x="6858000" y="3778250"/>
              <a:ext cx="2286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400" b="1" i="1"/>
                <a:t>Borago officinalis</a:t>
              </a:r>
            </a:p>
            <a:p>
              <a:pPr algn="ctr">
                <a:spcBef>
                  <a:spcPct val="0"/>
                </a:spcBef>
                <a:buClrTx/>
                <a:buSzTx/>
                <a:buFontTx/>
                <a:buNone/>
              </a:pPr>
              <a:r>
                <a:rPr lang="en-US" altLang="tr-TR" sz="1400" b="1"/>
                <a:t>Boraginaceae</a:t>
              </a:r>
              <a:endParaRPr lang="en-US" altLang="tr-TR" sz="1400" b="1" i="1"/>
            </a:p>
          </p:txBody>
        </p:sp>
        <p:grpSp>
          <p:nvGrpSpPr>
            <p:cNvPr id="91152" name="Group 13"/>
            <p:cNvGrpSpPr>
              <a:grpSpLocks/>
            </p:cNvGrpSpPr>
            <p:nvPr/>
          </p:nvGrpSpPr>
          <p:grpSpPr bwMode="auto">
            <a:xfrm>
              <a:off x="6248400" y="609600"/>
              <a:ext cx="2895600" cy="3140075"/>
              <a:chOff x="6248400" y="609600"/>
              <a:chExt cx="2895600" cy="3140075"/>
            </a:xfrm>
          </p:grpSpPr>
          <p:pic>
            <p:nvPicPr>
              <p:cNvPr id="91153" name="Picture 3" descr="Borago_officinalis-ov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609600"/>
                <a:ext cx="2286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1154" name="Straight Arrow Connector 6"/>
              <p:cNvCxnSpPr>
                <a:cxnSpLocks noChangeShapeType="1"/>
              </p:cNvCxnSpPr>
              <p:nvPr/>
            </p:nvCxnSpPr>
            <p:spPr bwMode="auto">
              <a:xfrm flipV="1">
                <a:off x="6248400" y="2514600"/>
                <a:ext cx="990600" cy="3048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grpSp>
      </p:grpSp>
      <p:grpSp>
        <p:nvGrpSpPr>
          <p:cNvPr id="4" name="Group 22"/>
          <p:cNvGrpSpPr>
            <a:grpSpLocks/>
          </p:cNvGrpSpPr>
          <p:nvPr/>
        </p:nvGrpSpPr>
        <p:grpSpPr bwMode="auto">
          <a:xfrm>
            <a:off x="1524000" y="1295400"/>
            <a:ext cx="2211388" cy="3492500"/>
            <a:chOff x="0" y="1295400"/>
            <a:chExt cx="2211388" cy="3492500"/>
          </a:xfrm>
        </p:grpSpPr>
        <p:grpSp>
          <p:nvGrpSpPr>
            <p:cNvPr id="91147" name="Group 17"/>
            <p:cNvGrpSpPr>
              <a:grpSpLocks/>
            </p:cNvGrpSpPr>
            <p:nvPr/>
          </p:nvGrpSpPr>
          <p:grpSpPr bwMode="auto">
            <a:xfrm>
              <a:off x="0" y="1295400"/>
              <a:ext cx="2211388" cy="2843836"/>
              <a:chOff x="0" y="1295400"/>
              <a:chExt cx="2211388" cy="2843836"/>
            </a:xfrm>
          </p:grpSpPr>
          <p:pic>
            <p:nvPicPr>
              <p:cNvPr id="91149" name="Picture 14" descr="Verbena_rigida-pisti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295400"/>
                <a:ext cx="2133600" cy="284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1150" name="Straight Arrow Connector 15"/>
              <p:cNvCxnSpPr>
                <a:cxnSpLocks noChangeShapeType="1"/>
              </p:cNvCxnSpPr>
              <p:nvPr/>
            </p:nvCxnSpPr>
            <p:spPr bwMode="auto">
              <a:xfrm rot="10800000">
                <a:off x="1143000" y="3429000"/>
                <a:ext cx="1068388" cy="1588"/>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91148" name="Rectangle 17"/>
            <p:cNvSpPr>
              <a:spLocks noChangeArrowheads="1"/>
            </p:cNvSpPr>
            <p:nvPr/>
          </p:nvSpPr>
          <p:spPr bwMode="auto">
            <a:xfrm>
              <a:off x="0" y="4267200"/>
              <a:ext cx="2133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400" b="1" i="1"/>
                <a:t>Verbena rigida</a:t>
              </a:r>
            </a:p>
            <a:p>
              <a:pPr algn="ctr">
                <a:spcBef>
                  <a:spcPct val="0"/>
                </a:spcBef>
                <a:buClrTx/>
                <a:buSzTx/>
                <a:buFontTx/>
                <a:buNone/>
              </a:pPr>
              <a:r>
                <a:rPr lang="en-US" altLang="tr-TR" sz="1400" b="1"/>
                <a:t>Verbenaceae</a:t>
              </a:r>
              <a:endParaRPr lang="en-US" altLang="tr-TR" sz="1400" b="1" i="1"/>
            </a:p>
          </p:txBody>
        </p:sp>
      </p:grpSp>
      <p:grpSp>
        <p:nvGrpSpPr>
          <p:cNvPr id="6" name="Group 20"/>
          <p:cNvGrpSpPr>
            <a:grpSpLocks/>
          </p:cNvGrpSpPr>
          <p:nvPr/>
        </p:nvGrpSpPr>
        <p:grpSpPr bwMode="auto">
          <a:xfrm>
            <a:off x="4648200" y="3659188"/>
            <a:ext cx="4114800" cy="3198812"/>
            <a:chOff x="3124200" y="3658394"/>
            <a:chExt cx="4114800" cy="3199606"/>
          </a:xfrm>
        </p:grpSpPr>
        <p:grpSp>
          <p:nvGrpSpPr>
            <p:cNvPr id="91143" name="Group 12"/>
            <p:cNvGrpSpPr>
              <a:grpSpLocks/>
            </p:cNvGrpSpPr>
            <p:nvPr/>
          </p:nvGrpSpPr>
          <p:grpSpPr bwMode="auto">
            <a:xfrm>
              <a:off x="3124200" y="3658394"/>
              <a:ext cx="2025219" cy="3199606"/>
              <a:chOff x="3124200" y="3658394"/>
              <a:chExt cx="2025219" cy="3199606"/>
            </a:xfrm>
          </p:grpSpPr>
          <p:pic>
            <p:nvPicPr>
              <p:cNvPr id="91145" name="Picture 8" descr="Fragaria-achenel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176103"/>
                <a:ext cx="2025219" cy="268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1146" name="Straight Arrow Connector 9"/>
              <p:cNvCxnSpPr>
                <a:cxnSpLocks noChangeShapeType="1"/>
              </p:cNvCxnSpPr>
              <p:nvPr/>
            </p:nvCxnSpPr>
            <p:spPr bwMode="auto">
              <a:xfrm rot="5400000">
                <a:off x="3695700" y="4305300"/>
                <a:ext cx="1295400" cy="1588"/>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91144" name="Rectangle 17"/>
            <p:cNvSpPr>
              <a:spLocks noChangeArrowheads="1"/>
            </p:cNvSpPr>
            <p:nvPr/>
          </p:nvSpPr>
          <p:spPr bwMode="auto">
            <a:xfrm>
              <a:off x="5105400" y="6172200"/>
              <a:ext cx="2133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400" b="1" i="1"/>
                <a:t>Fragaria </a:t>
              </a:r>
              <a:r>
                <a:rPr lang="en-US" altLang="tr-TR" sz="1400" b="1"/>
                <a:t>sp.</a:t>
              </a:r>
            </a:p>
            <a:p>
              <a:pPr algn="ctr">
                <a:spcBef>
                  <a:spcPct val="0"/>
                </a:spcBef>
                <a:buClrTx/>
                <a:buSzTx/>
                <a:buFontTx/>
                <a:buNone/>
              </a:pPr>
              <a:r>
                <a:rPr lang="en-US" altLang="tr-TR" sz="1400" b="1"/>
                <a:t>Rosaceae</a:t>
              </a:r>
              <a:endParaRPr lang="en-US" altLang="tr-TR" sz="1400" b="1" i="1"/>
            </a:p>
          </p:txBody>
        </p:sp>
      </p:grpSp>
    </p:spTree>
    <p:extLst>
      <p:ext uri="{BB962C8B-B14F-4D97-AF65-F5344CB8AC3E}">
        <p14:creationId xmlns:p14="http://schemas.microsoft.com/office/powerpoint/2010/main" val="10471421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302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133600"/>
            <a:ext cx="60198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42140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p:cNvSpPr>
            <a:spLocks noChangeArrowheads="1"/>
          </p:cNvSpPr>
          <p:nvPr/>
        </p:nvSpPr>
        <p:spPr bwMode="auto">
          <a:xfrm>
            <a:off x="2286000" y="717550"/>
            <a:ext cx="74676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 number:</a:t>
            </a:r>
            <a:endParaRPr lang="en-US" altLang="tr-TR" sz="2800" b="1">
              <a:solidFill>
                <a:schemeClr val="bg2"/>
              </a:solidFill>
            </a:endParaRPr>
          </a:p>
          <a:p>
            <a:pPr algn="ctr">
              <a:spcBef>
                <a:spcPct val="0"/>
              </a:spcBef>
              <a:buClrTx/>
              <a:buSzTx/>
              <a:buFontTx/>
              <a:buNone/>
            </a:pPr>
            <a:endParaRPr lang="en-US" altLang="tr-TR" sz="2800" b="1">
              <a:solidFill>
                <a:srgbClr val="0000CC"/>
              </a:solidFill>
            </a:endParaRPr>
          </a:p>
          <a:p>
            <a:pPr algn="ctr">
              <a:spcBef>
                <a:spcPct val="0"/>
              </a:spcBef>
              <a:buClrTx/>
              <a:buSzTx/>
              <a:buFontTx/>
              <a:buNone/>
            </a:pPr>
            <a:r>
              <a:rPr lang="en-US" altLang="tr-TR" sz="2800" b="1">
                <a:solidFill>
                  <a:srgbClr val="0000CC"/>
                </a:solidFill>
              </a:rPr>
              <a:t>= number of pistils (if &gt; 1 pistil)</a:t>
            </a:r>
          </a:p>
          <a:p>
            <a:pPr algn="ctr">
              <a:spcBef>
                <a:spcPct val="0"/>
              </a:spcBef>
              <a:buClrTx/>
              <a:buSzTx/>
              <a:buFontTx/>
              <a:buNone/>
            </a:pPr>
            <a:endParaRPr lang="en-US" altLang="tr-TR" sz="2400" b="1">
              <a:solidFill>
                <a:srgbClr val="0000CC"/>
              </a:solidFill>
            </a:endParaRPr>
          </a:p>
        </p:txBody>
      </p:sp>
      <p:sp>
        <p:nvSpPr>
          <p:cNvPr id="103427" name="Rectangle 9"/>
          <p:cNvSpPr>
            <a:spLocks noChangeArrowheads="1"/>
          </p:cNvSpPr>
          <p:nvPr/>
        </p:nvSpPr>
        <p:spPr bwMode="auto">
          <a:xfrm>
            <a:off x="4800600" y="5381626"/>
            <a:ext cx="1828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Carpels 3 (pistils 3)</a:t>
            </a:r>
            <a:endParaRPr lang="en-US" altLang="tr-TR" sz="2400" b="1">
              <a:solidFill>
                <a:srgbClr val="0000CC"/>
              </a:solidFill>
            </a:endParaRPr>
          </a:p>
        </p:txBody>
      </p:sp>
      <p:sp>
        <p:nvSpPr>
          <p:cNvPr id="103428" name="Rectangle 10"/>
          <p:cNvSpPr>
            <a:spLocks noChangeArrowheads="1"/>
          </p:cNvSpPr>
          <p:nvPr/>
        </p:nvSpPr>
        <p:spPr bwMode="auto">
          <a:xfrm>
            <a:off x="6096000" y="4800600"/>
            <a:ext cx="1371600" cy="3048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grpSp>
        <p:nvGrpSpPr>
          <p:cNvPr id="103429" name="Group 11"/>
          <p:cNvGrpSpPr>
            <a:grpSpLocks/>
          </p:cNvGrpSpPr>
          <p:nvPr/>
        </p:nvGrpSpPr>
        <p:grpSpPr bwMode="auto">
          <a:xfrm>
            <a:off x="4367214" y="2514600"/>
            <a:ext cx="3457575" cy="3048000"/>
            <a:chOff x="702" y="2400"/>
            <a:chExt cx="2178" cy="1920"/>
          </a:xfrm>
        </p:grpSpPr>
        <p:pic>
          <p:nvPicPr>
            <p:cNvPr id="10343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 y="2400"/>
              <a:ext cx="168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Rectangle 13"/>
            <p:cNvSpPr>
              <a:spLocks noChangeArrowheads="1"/>
            </p:cNvSpPr>
            <p:nvPr/>
          </p:nvSpPr>
          <p:spPr bwMode="auto">
            <a:xfrm>
              <a:off x="2064" y="3216"/>
              <a:ext cx="528" cy="1008"/>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03432" name="Rectangle 14"/>
            <p:cNvSpPr>
              <a:spLocks noChangeArrowheads="1"/>
            </p:cNvSpPr>
            <p:nvPr/>
          </p:nvSpPr>
          <p:spPr bwMode="auto">
            <a:xfrm>
              <a:off x="2016" y="3888"/>
              <a:ext cx="864" cy="432"/>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grpSp>
    </p:spTree>
    <p:extLst>
      <p:ext uri="{BB962C8B-B14F-4D97-AF65-F5344CB8AC3E}">
        <p14:creationId xmlns:p14="http://schemas.microsoft.com/office/powerpoint/2010/main" val="341277350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5"/>
          <p:cNvSpPr>
            <a:spLocks noChangeArrowheads="1"/>
          </p:cNvSpPr>
          <p:nvPr/>
        </p:nvSpPr>
        <p:spPr bwMode="auto">
          <a:xfrm>
            <a:off x="2286000" y="717550"/>
            <a:ext cx="74676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 number:</a:t>
            </a:r>
            <a:endParaRPr lang="en-US" altLang="tr-TR" sz="2800" b="1">
              <a:solidFill>
                <a:schemeClr val="bg2"/>
              </a:solidFill>
            </a:endParaRPr>
          </a:p>
          <a:p>
            <a:pPr algn="ctr">
              <a:spcBef>
                <a:spcPct val="0"/>
              </a:spcBef>
              <a:buClrTx/>
              <a:buSzTx/>
              <a:buFontTx/>
              <a:buNone/>
            </a:pPr>
            <a:endParaRPr lang="en-US" altLang="tr-TR" sz="2800" b="1">
              <a:solidFill>
                <a:srgbClr val="0000CC"/>
              </a:solidFill>
            </a:endParaRPr>
          </a:p>
          <a:p>
            <a:pPr algn="ctr">
              <a:spcBef>
                <a:spcPct val="0"/>
              </a:spcBef>
              <a:buClrTx/>
              <a:buSzTx/>
              <a:buFontTx/>
              <a:buNone/>
            </a:pPr>
            <a:r>
              <a:rPr lang="en-US" altLang="tr-TR" sz="2800" b="1">
                <a:solidFill>
                  <a:srgbClr val="0000CC"/>
                </a:solidFill>
              </a:rPr>
              <a:t>(if 1 pistil) = number of styles (if &gt; 1 style)</a:t>
            </a:r>
          </a:p>
          <a:p>
            <a:pPr algn="ctr">
              <a:spcBef>
                <a:spcPct val="0"/>
              </a:spcBef>
              <a:buClrTx/>
              <a:buSzTx/>
              <a:buFontTx/>
              <a:buNone/>
            </a:pPr>
            <a:endParaRPr lang="en-US" altLang="tr-TR" sz="2400" b="1">
              <a:solidFill>
                <a:srgbClr val="0000CC"/>
              </a:solidFill>
            </a:endParaRPr>
          </a:p>
        </p:txBody>
      </p:sp>
      <p:sp>
        <p:nvSpPr>
          <p:cNvPr id="105475" name="Rectangle 9"/>
          <p:cNvSpPr>
            <a:spLocks noChangeArrowheads="1"/>
          </p:cNvSpPr>
          <p:nvPr/>
        </p:nvSpPr>
        <p:spPr bwMode="auto">
          <a:xfrm>
            <a:off x="5105400" y="5534026"/>
            <a:ext cx="1828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Carpels 3 (styles 3)</a:t>
            </a:r>
            <a:endParaRPr lang="en-US" altLang="tr-TR" sz="2400" b="1">
              <a:solidFill>
                <a:srgbClr val="0000CC"/>
              </a:solidFill>
            </a:endParaRPr>
          </a:p>
        </p:txBody>
      </p:sp>
      <p:sp>
        <p:nvSpPr>
          <p:cNvPr id="105476" name="Rectangle 10"/>
          <p:cNvSpPr>
            <a:spLocks noChangeArrowheads="1"/>
          </p:cNvSpPr>
          <p:nvPr/>
        </p:nvSpPr>
        <p:spPr bwMode="auto">
          <a:xfrm>
            <a:off x="5638800" y="4800600"/>
            <a:ext cx="1371600" cy="3048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grpSp>
        <p:nvGrpSpPr>
          <p:cNvPr id="105477" name="Group 11"/>
          <p:cNvGrpSpPr>
            <a:grpSpLocks/>
          </p:cNvGrpSpPr>
          <p:nvPr/>
        </p:nvGrpSpPr>
        <p:grpSpPr bwMode="auto">
          <a:xfrm>
            <a:off x="5029200" y="2133600"/>
            <a:ext cx="2286000" cy="3200400"/>
            <a:chOff x="3504" y="2112"/>
            <a:chExt cx="1440" cy="2016"/>
          </a:xfrm>
        </p:grpSpPr>
        <p:pic>
          <p:nvPicPr>
            <p:cNvPr id="10547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2112"/>
              <a:ext cx="1092"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13"/>
            <p:cNvSpPr>
              <a:spLocks noChangeArrowheads="1"/>
            </p:cNvSpPr>
            <p:nvPr/>
          </p:nvSpPr>
          <p:spPr bwMode="auto">
            <a:xfrm>
              <a:off x="3504" y="2976"/>
              <a:ext cx="288" cy="1008"/>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05480" name="Rectangle 14"/>
            <p:cNvSpPr>
              <a:spLocks noChangeArrowheads="1"/>
            </p:cNvSpPr>
            <p:nvPr/>
          </p:nvSpPr>
          <p:spPr bwMode="auto">
            <a:xfrm>
              <a:off x="4416" y="2928"/>
              <a:ext cx="528" cy="1008"/>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grpSp>
    </p:spTree>
    <p:extLst>
      <p:ext uri="{BB962C8B-B14F-4D97-AF65-F5344CB8AC3E}">
        <p14:creationId xmlns:p14="http://schemas.microsoft.com/office/powerpoint/2010/main" val="378567893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ChangeArrowheads="1"/>
          </p:cNvSpPr>
          <p:nvPr/>
        </p:nvSpPr>
        <p:spPr bwMode="auto">
          <a:xfrm>
            <a:off x="2286000" y="717550"/>
            <a:ext cx="74676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 number:</a:t>
            </a:r>
            <a:endParaRPr lang="en-US" altLang="tr-TR" sz="2800" b="1">
              <a:solidFill>
                <a:schemeClr val="bg2"/>
              </a:solidFill>
            </a:endParaRPr>
          </a:p>
          <a:p>
            <a:pPr algn="ctr">
              <a:spcBef>
                <a:spcPct val="0"/>
              </a:spcBef>
              <a:buClrTx/>
              <a:buSzTx/>
              <a:buFontTx/>
              <a:buNone/>
            </a:pPr>
            <a:endParaRPr lang="en-US" altLang="tr-TR" sz="2800" b="1">
              <a:solidFill>
                <a:srgbClr val="0000CC"/>
              </a:solidFill>
            </a:endParaRPr>
          </a:p>
          <a:p>
            <a:pPr algn="ctr">
              <a:spcBef>
                <a:spcPct val="0"/>
              </a:spcBef>
              <a:buClrTx/>
              <a:buSzTx/>
              <a:buFontTx/>
              <a:buNone/>
            </a:pPr>
            <a:r>
              <a:rPr lang="en-US" altLang="tr-TR" sz="2800" b="1">
                <a:solidFill>
                  <a:srgbClr val="0000CC"/>
                </a:solidFill>
              </a:rPr>
              <a:t>(if 1 style) = number of locules (if &gt; 1)</a:t>
            </a:r>
          </a:p>
          <a:p>
            <a:pPr algn="ctr">
              <a:spcBef>
                <a:spcPct val="0"/>
              </a:spcBef>
              <a:buClrTx/>
              <a:buSzTx/>
              <a:buFontTx/>
              <a:buNone/>
            </a:pPr>
            <a:endParaRPr lang="en-US" altLang="tr-TR" sz="2400" b="1">
              <a:solidFill>
                <a:srgbClr val="0000CC"/>
              </a:solidFill>
            </a:endParaRPr>
          </a:p>
        </p:txBody>
      </p:sp>
      <p:sp>
        <p:nvSpPr>
          <p:cNvPr id="107523" name="Rectangle 9"/>
          <p:cNvSpPr>
            <a:spLocks noChangeArrowheads="1"/>
          </p:cNvSpPr>
          <p:nvPr/>
        </p:nvSpPr>
        <p:spPr bwMode="auto">
          <a:xfrm>
            <a:off x="2743200" y="4343401"/>
            <a:ext cx="2057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Carpels 5 (locules 5)</a:t>
            </a:r>
            <a:endParaRPr lang="en-US" altLang="tr-TR" sz="2400" b="1">
              <a:solidFill>
                <a:srgbClr val="0000CC"/>
              </a:solidFill>
            </a:endParaRPr>
          </a:p>
        </p:txBody>
      </p:sp>
      <p:sp>
        <p:nvSpPr>
          <p:cNvPr id="107524" name="Rectangle 12"/>
          <p:cNvSpPr>
            <a:spLocks noChangeArrowheads="1"/>
          </p:cNvSpPr>
          <p:nvPr/>
        </p:nvSpPr>
        <p:spPr bwMode="auto">
          <a:xfrm>
            <a:off x="7162800" y="4391026"/>
            <a:ext cx="2590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Carpels 2 (locules 2)</a:t>
            </a:r>
            <a:endParaRPr lang="en-US" altLang="tr-TR" sz="2400" b="1">
              <a:solidFill>
                <a:srgbClr val="0000CC"/>
              </a:solidFill>
            </a:endParaRPr>
          </a:p>
        </p:txBody>
      </p:sp>
      <p:pic>
        <p:nvPicPr>
          <p:cNvPr id="10752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89200"/>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981201"/>
            <a:ext cx="30480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Rectangle 15"/>
          <p:cNvSpPr>
            <a:spLocks noChangeArrowheads="1"/>
          </p:cNvSpPr>
          <p:nvPr/>
        </p:nvSpPr>
        <p:spPr bwMode="auto">
          <a:xfrm>
            <a:off x="6096000" y="2819400"/>
            <a:ext cx="1143000" cy="1981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Tree>
    <p:extLst>
      <p:ext uri="{BB962C8B-B14F-4D97-AF65-F5344CB8AC3E}">
        <p14:creationId xmlns:p14="http://schemas.microsoft.com/office/powerpoint/2010/main" val="41962741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2286000" y="558800"/>
            <a:ext cx="74676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 number:</a:t>
            </a:r>
            <a:endParaRPr lang="en-US" altLang="tr-TR" sz="2800" b="1">
              <a:solidFill>
                <a:schemeClr val="bg2"/>
              </a:solidFill>
            </a:endParaRPr>
          </a:p>
          <a:p>
            <a:pPr algn="ctr">
              <a:spcBef>
                <a:spcPct val="0"/>
              </a:spcBef>
              <a:buClrTx/>
              <a:buSzTx/>
              <a:buFontTx/>
              <a:buNone/>
            </a:pPr>
            <a:endParaRPr lang="en-US" altLang="tr-TR" sz="2800" b="1">
              <a:solidFill>
                <a:srgbClr val="0000CC"/>
              </a:solidFill>
            </a:endParaRPr>
          </a:p>
          <a:p>
            <a:pPr algn="ctr">
              <a:spcBef>
                <a:spcPct val="0"/>
              </a:spcBef>
              <a:buClrTx/>
              <a:buSzTx/>
              <a:buFontTx/>
              <a:buNone/>
            </a:pPr>
            <a:r>
              <a:rPr lang="en-US" altLang="tr-TR" sz="2800" b="1">
                <a:solidFill>
                  <a:srgbClr val="0000CC"/>
                </a:solidFill>
              </a:rPr>
              <a:t>(if 1 locule) = number of placentae</a:t>
            </a:r>
          </a:p>
          <a:p>
            <a:pPr algn="ctr">
              <a:spcBef>
                <a:spcPct val="0"/>
              </a:spcBef>
              <a:buClrTx/>
              <a:buSzTx/>
              <a:buFontTx/>
              <a:buNone/>
            </a:pPr>
            <a:endParaRPr lang="en-US" altLang="tr-TR" sz="2400" b="1">
              <a:solidFill>
                <a:srgbClr val="0000CC"/>
              </a:solidFill>
            </a:endParaRPr>
          </a:p>
        </p:txBody>
      </p:sp>
      <p:sp>
        <p:nvSpPr>
          <p:cNvPr id="109571" name="Rectangle 4"/>
          <p:cNvSpPr>
            <a:spLocks noChangeArrowheads="1"/>
          </p:cNvSpPr>
          <p:nvPr/>
        </p:nvSpPr>
        <p:spPr bwMode="auto">
          <a:xfrm>
            <a:off x="1752600" y="5076826"/>
            <a:ext cx="2362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Carpels 2 (placentae 2)</a:t>
            </a:r>
            <a:endParaRPr lang="en-US" altLang="tr-TR" sz="2400" b="1">
              <a:solidFill>
                <a:srgbClr val="0000CC"/>
              </a:solidFill>
            </a:endParaRPr>
          </a:p>
        </p:txBody>
      </p:sp>
      <p:sp>
        <p:nvSpPr>
          <p:cNvPr id="109572" name="Rectangle 9"/>
          <p:cNvSpPr>
            <a:spLocks noChangeArrowheads="1"/>
          </p:cNvSpPr>
          <p:nvPr/>
        </p:nvSpPr>
        <p:spPr bwMode="auto">
          <a:xfrm>
            <a:off x="4648200" y="5105401"/>
            <a:ext cx="2362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Carpels 3 (placentae 3)</a:t>
            </a:r>
            <a:endParaRPr lang="en-US" altLang="tr-TR" sz="2400" b="1">
              <a:solidFill>
                <a:srgbClr val="0000CC"/>
              </a:solidFill>
            </a:endParaRPr>
          </a:p>
        </p:txBody>
      </p:sp>
      <p:sp>
        <p:nvSpPr>
          <p:cNvPr id="109573" name="Rectangle 10"/>
          <p:cNvSpPr>
            <a:spLocks noChangeArrowheads="1"/>
          </p:cNvSpPr>
          <p:nvPr/>
        </p:nvSpPr>
        <p:spPr bwMode="auto">
          <a:xfrm>
            <a:off x="7467600" y="5105401"/>
            <a:ext cx="2362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Carpel 1 (placenta 1)</a:t>
            </a:r>
            <a:endParaRPr lang="en-US" altLang="tr-TR" sz="2400" b="1">
              <a:solidFill>
                <a:srgbClr val="0000CC"/>
              </a:solidFill>
            </a:endParaRPr>
          </a:p>
        </p:txBody>
      </p:sp>
      <p:pic>
        <p:nvPicPr>
          <p:cNvPr id="10957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851150"/>
            <a:ext cx="22098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950" y="2892426"/>
            <a:ext cx="22288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1981200"/>
            <a:ext cx="18176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Rectangle 11"/>
          <p:cNvSpPr>
            <a:spLocks noChangeArrowheads="1"/>
          </p:cNvSpPr>
          <p:nvPr/>
        </p:nvSpPr>
        <p:spPr bwMode="auto">
          <a:xfrm>
            <a:off x="1524000" y="4267200"/>
            <a:ext cx="685800" cy="7620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Tree>
    <p:extLst>
      <p:ext uri="{BB962C8B-B14F-4D97-AF65-F5344CB8AC3E}">
        <p14:creationId xmlns:p14="http://schemas.microsoft.com/office/powerpoint/2010/main" val="292996186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82296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p:nvSpPr>
        <p:spPr>
          <a:xfrm>
            <a:off x="1674253" y="363016"/>
            <a:ext cx="3116687" cy="523220"/>
          </a:xfrm>
          <a:prstGeom prst="rect">
            <a:avLst/>
          </a:prstGeom>
          <a:noFill/>
          <a:ln>
            <a:solidFill>
              <a:schemeClr val="bg2"/>
            </a:solidFill>
          </a:ln>
        </p:spPr>
        <p:txBody>
          <a:bodyPr wrap="square" rtlCol="0" anchor="ctr" anchorCtr="1">
            <a:spAutoFit/>
          </a:bodyPr>
          <a:lstStyle/>
          <a:p>
            <a:r>
              <a:rPr lang="tr-TR" sz="2800" dirty="0" smtClean="0"/>
              <a:t>FLORAL DIAGRAMS</a:t>
            </a:r>
            <a:endParaRPr lang="en-US" sz="2800" dirty="0"/>
          </a:p>
        </p:txBody>
      </p:sp>
    </p:spTree>
    <p:extLst>
      <p:ext uri="{BB962C8B-B14F-4D97-AF65-F5344CB8AC3E}">
        <p14:creationId xmlns:p14="http://schemas.microsoft.com/office/powerpoint/2010/main" val="368549397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
            <a:ext cx="7010400" cy="65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54822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ChangeArrowheads="1"/>
          </p:cNvSpPr>
          <p:nvPr/>
        </p:nvSpPr>
        <p:spPr bwMode="auto">
          <a:xfrm>
            <a:off x="0" y="147348"/>
            <a:ext cx="74676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dirty="0">
                <a:solidFill>
                  <a:schemeClr val="tx2"/>
                </a:solidFill>
              </a:rPr>
              <a:t>Inflorescence:</a:t>
            </a:r>
            <a:endParaRPr lang="en-US" altLang="tr-TR" sz="2800" b="1" dirty="0">
              <a:solidFill>
                <a:schemeClr val="bg2"/>
              </a:solidFill>
            </a:endParaRPr>
          </a:p>
          <a:p>
            <a:pPr algn="ctr">
              <a:spcBef>
                <a:spcPct val="0"/>
              </a:spcBef>
              <a:buClrTx/>
              <a:buSzTx/>
              <a:buFontTx/>
              <a:buNone/>
            </a:pPr>
            <a:endParaRPr lang="en-US" altLang="tr-TR" sz="2800" b="1" dirty="0">
              <a:solidFill>
                <a:srgbClr val="0000CC"/>
              </a:solidFill>
            </a:endParaRPr>
          </a:p>
          <a:p>
            <a:pPr algn="ctr">
              <a:spcBef>
                <a:spcPct val="0"/>
              </a:spcBef>
              <a:buClrTx/>
              <a:buSzTx/>
              <a:buFontTx/>
              <a:buNone/>
            </a:pPr>
            <a:r>
              <a:rPr lang="en-US" altLang="tr-TR" sz="2800" dirty="0"/>
              <a:t>A collection or aggregation of flowers</a:t>
            </a:r>
          </a:p>
          <a:p>
            <a:pPr algn="ctr">
              <a:spcBef>
                <a:spcPct val="0"/>
              </a:spcBef>
              <a:buClrTx/>
              <a:buSzTx/>
              <a:buFontTx/>
              <a:buNone/>
            </a:pPr>
            <a:r>
              <a:rPr lang="en-US" altLang="tr-TR" sz="2800" dirty="0"/>
              <a:t>Boundaries defined by vegetative leaves below</a:t>
            </a:r>
          </a:p>
          <a:p>
            <a:pPr algn="ctr">
              <a:spcBef>
                <a:spcPct val="0"/>
              </a:spcBef>
              <a:buClrTx/>
              <a:buSzTx/>
              <a:buFontTx/>
              <a:buNone/>
            </a:pPr>
            <a:r>
              <a:rPr lang="en-US" altLang="tr-TR" sz="2800" dirty="0"/>
              <a:t>(not always clear what the boundaries are)</a:t>
            </a:r>
          </a:p>
          <a:p>
            <a:pPr algn="ctr">
              <a:spcBef>
                <a:spcPct val="0"/>
              </a:spcBef>
              <a:buClrTx/>
              <a:buSzTx/>
              <a:buFontTx/>
              <a:buNone/>
            </a:pPr>
            <a:endParaRPr lang="en-US" altLang="tr-TR" sz="2400" b="1" dirty="0">
              <a:solidFill>
                <a:srgbClr val="0000CC"/>
              </a:solidFill>
            </a:endParaRPr>
          </a:p>
        </p:txBody>
      </p:sp>
      <p:pic>
        <p:nvPicPr>
          <p:cNvPr id="117763" name="Resim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22" y="3159617"/>
            <a:ext cx="444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7313053" y="147348"/>
            <a:ext cx="4724400" cy="519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dirty="0">
                <a:solidFill>
                  <a:srgbClr val="FF0000"/>
                </a:solidFill>
              </a:rPr>
              <a:t>Inflorescence position:</a:t>
            </a:r>
          </a:p>
          <a:p>
            <a:pPr algn="ctr">
              <a:spcBef>
                <a:spcPct val="0"/>
              </a:spcBef>
              <a:buClrTx/>
              <a:buSzTx/>
              <a:buFontTx/>
              <a:buNone/>
            </a:pPr>
            <a:endParaRPr lang="en-US" altLang="tr-TR" sz="2800" b="1" dirty="0">
              <a:solidFill>
                <a:srgbClr val="0000CC"/>
              </a:solidFill>
            </a:endParaRPr>
          </a:p>
          <a:p>
            <a:pPr algn="ctr">
              <a:spcBef>
                <a:spcPct val="0"/>
              </a:spcBef>
              <a:buClrTx/>
              <a:buSzTx/>
              <a:buFontTx/>
              <a:buNone/>
            </a:pPr>
            <a:r>
              <a:rPr lang="en-US" altLang="tr-TR" sz="2800" b="1" dirty="0"/>
              <a:t>Terminal </a:t>
            </a:r>
            <a:r>
              <a:rPr lang="en-US" altLang="tr-TR" sz="2800" dirty="0"/>
              <a:t>- develops from apical meristem of primary shoot or of an extended lateral branch, with vegetative leaves.</a:t>
            </a:r>
          </a:p>
          <a:p>
            <a:pPr algn="ctr">
              <a:spcBef>
                <a:spcPct val="0"/>
              </a:spcBef>
              <a:buClrTx/>
              <a:buSzTx/>
              <a:buFontTx/>
              <a:buNone/>
            </a:pPr>
            <a:endParaRPr lang="en-US" altLang="tr-TR" sz="2800" b="1" dirty="0"/>
          </a:p>
          <a:p>
            <a:pPr algn="ctr">
              <a:spcBef>
                <a:spcPct val="0"/>
              </a:spcBef>
              <a:buClrTx/>
              <a:buSzTx/>
              <a:buFontTx/>
              <a:buNone/>
            </a:pPr>
            <a:r>
              <a:rPr lang="en-US" altLang="tr-TR" sz="2800" b="1" dirty="0"/>
              <a:t>Axillary </a:t>
            </a:r>
            <a:r>
              <a:rPr lang="en-US" altLang="tr-TR" sz="2800" dirty="0"/>
              <a:t>- develops from axillary bud of a vegetative leaf, does not develop into an extended branch system.</a:t>
            </a:r>
          </a:p>
          <a:p>
            <a:pPr algn="ctr">
              <a:spcBef>
                <a:spcPct val="0"/>
              </a:spcBef>
              <a:buClrTx/>
              <a:buSzTx/>
              <a:buFontTx/>
              <a:buNone/>
            </a:pPr>
            <a:endParaRPr lang="en-US" altLang="tr-TR" sz="2400" b="1" dirty="0"/>
          </a:p>
        </p:txBody>
      </p:sp>
      <p:pic>
        <p:nvPicPr>
          <p:cNvPr id="5" name="Resim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684" y="4969367"/>
            <a:ext cx="1574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8046" y="4969367"/>
            <a:ext cx="1536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310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9525000" y="1219200"/>
            <a:ext cx="914400" cy="1143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pic>
        <p:nvPicPr>
          <p:cNvPr id="1126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41426"/>
            <a:ext cx="73914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0917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2209800" y="501650"/>
            <a:ext cx="77724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dirty="0">
                <a:solidFill>
                  <a:srgbClr val="FF0000"/>
                </a:solidFill>
              </a:rPr>
              <a:t>Inflorescence parts:</a:t>
            </a:r>
          </a:p>
          <a:p>
            <a:pPr algn="ctr">
              <a:spcBef>
                <a:spcPct val="0"/>
              </a:spcBef>
              <a:buClrTx/>
              <a:buSzTx/>
              <a:buFontTx/>
              <a:buNone/>
            </a:pPr>
            <a:endParaRPr lang="en-US" altLang="tr-TR" sz="2800" b="1" dirty="0">
              <a:solidFill>
                <a:srgbClr val="FF0000"/>
              </a:solidFill>
            </a:endParaRPr>
          </a:p>
          <a:p>
            <a:pPr>
              <a:spcBef>
                <a:spcPct val="0"/>
              </a:spcBef>
              <a:buClrTx/>
              <a:buSzTx/>
              <a:buFontTx/>
              <a:buNone/>
            </a:pPr>
            <a:r>
              <a:rPr lang="en-US" altLang="tr-TR" sz="2400" b="1" dirty="0"/>
              <a:t>Peduncle</a:t>
            </a:r>
            <a:r>
              <a:rPr lang="en-US" altLang="tr-TR" sz="2400" dirty="0"/>
              <a:t>  -  stalk of inflorescence</a:t>
            </a:r>
          </a:p>
          <a:p>
            <a:pPr>
              <a:spcBef>
                <a:spcPct val="0"/>
              </a:spcBef>
              <a:buClrTx/>
              <a:buSzTx/>
              <a:buFont typeface="Monotype Sorts" charset="2"/>
              <a:buNone/>
            </a:pPr>
            <a:r>
              <a:rPr lang="en-US" altLang="tr-TR" sz="2400" b="1" dirty="0"/>
              <a:t>Inflorescence axes</a:t>
            </a:r>
            <a:r>
              <a:rPr lang="en-US" altLang="tr-TR" sz="2400" dirty="0"/>
              <a:t>  -  branches of inflorescence</a:t>
            </a:r>
          </a:p>
          <a:p>
            <a:pPr>
              <a:spcBef>
                <a:spcPct val="0"/>
              </a:spcBef>
              <a:buClrTx/>
              <a:buSzTx/>
              <a:buFontTx/>
              <a:buNone/>
            </a:pPr>
            <a:endParaRPr lang="en-US" altLang="tr-TR" sz="2400" dirty="0">
              <a:solidFill>
                <a:srgbClr val="0000CC"/>
              </a:solidFill>
            </a:endParaRPr>
          </a:p>
        </p:txBody>
      </p:sp>
      <p:pic>
        <p:nvPicPr>
          <p:cNvPr id="121859" name="Resim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3805238"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298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2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39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2"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1905000" y="838201"/>
            <a:ext cx="83820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dirty="0">
                <a:solidFill>
                  <a:srgbClr val="FF0000"/>
                </a:solidFill>
              </a:rPr>
              <a:t>Inflorescence parts:</a:t>
            </a:r>
          </a:p>
          <a:p>
            <a:pPr>
              <a:spcBef>
                <a:spcPct val="0"/>
              </a:spcBef>
              <a:buClrTx/>
              <a:buSzTx/>
              <a:buFontTx/>
              <a:buNone/>
            </a:pPr>
            <a:r>
              <a:rPr lang="en-US" altLang="tr-TR" sz="2400" b="1" dirty="0"/>
              <a:t>Bract</a:t>
            </a:r>
            <a:endParaRPr lang="en-US" altLang="tr-TR" sz="2400" dirty="0"/>
          </a:p>
          <a:p>
            <a:pPr>
              <a:spcBef>
                <a:spcPct val="0"/>
              </a:spcBef>
              <a:buClrTx/>
              <a:buSzTx/>
              <a:buFontTx/>
              <a:buNone/>
            </a:pPr>
            <a:r>
              <a:rPr lang="en-US" altLang="tr-TR" sz="2400" dirty="0"/>
              <a:t>   </a:t>
            </a:r>
            <a:r>
              <a:rPr lang="en-US" altLang="tr-TR" sz="2400" b="1" dirty="0"/>
              <a:t>Flower bract</a:t>
            </a:r>
            <a:r>
              <a:rPr lang="en-US" altLang="tr-TR" sz="2400" dirty="0"/>
              <a:t>  -  subtends individual flower</a:t>
            </a:r>
          </a:p>
          <a:p>
            <a:pPr>
              <a:spcBef>
                <a:spcPct val="0"/>
              </a:spcBef>
              <a:buClrTx/>
              <a:buSzTx/>
              <a:buFontTx/>
              <a:buNone/>
            </a:pPr>
            <a:r>
              <a:rPr lang="en-US" altLang="tr-TR" sz="2400" dirty="0"/>
              <a:t>   </a:t>
            </a:r>
            <a:r>
              <a:rPr lang="en-US" altLang="tr-TR" sz="2400" b="1" dirty="0"/>
              <a:t>Inflorescence bract</a:t>
            </a:r>
            <a:r>
              <a:rPr lang="en-US" altLang="tr-TR" sz="2400" dirty="0"/>
              <a:t>  -  subtends entire inflorescence or an inflorescence axis.</a:t>
            </a:r>
          </a:p>
          <a:p>
            <a:pPr>
              <a:spcBef>
                <a:spcPct val="0"/>
              </a:spcBef>
              <a:buClrTx/>
              <a:buSzTx/>
              <a:buFontTx/>
              <a:buNone/>
            </a:pPr>
            <a:r>
              <a:rPr lang="en-US" altLang="tr-TR" sz="2400" dirty="0"/>
              <a:t>      </a:t>
            </a:r>
            <a:endParaRPr lang="en-US" altLang="tr-TR" sz="2400" dirty="0">
              <a:solidFill>
                <a:srgbClr val="0000CC"/>
              </a:solidFill>
            </a:endParaRPr>
          </a:p>
        </p:txBody>
      </p:sp>
      <p:pic>
        <p:nvPicPr>
          <p:cNvPr id="123907" name="Resim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895600"/>
            <a:ext cx="2133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Resim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05163"/>
            <a:ext cx="5581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137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39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939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939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2"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1828800" y="1219201"/>
            <a:ext cx="86106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dirty="0">
                <a:solidFill>
                  <a:srgbClr val="FF0000"/>
                </a:solidFill>
              </a:rPr>
              <a:t>Inflorescence parts:</a:t>
            </a:r>
          </a:p>
          <a:p>
            <a:pPr algn="ctr">
              <a:spcBef>
                <a:spcPct val="0"/>
              </a:spcBef>
              <a:buClrTx/>
              <a:buSzTx/>
              <a:buFontTx/>
              <a:buNone/>
            </a:pPr>
            <a:endParaRPr lang="en-US" altLang="tr-TR" sz="2800" b="1" dirty="0">
              <a:solidFill>
                <a:srgbClr val="0000CC"/>
              </a:solidFill>
            </a:endParaRPr>
          </a:p>
          <a:p>
            <a:pPr>
              <a:spcBef>
                <a:spcPct val="0"/>
              </a:spcBef>
              <a:buClrTx/>
              <a:buSzTx/>
              <a:buFontTx/>
              <a:buNone/>
            </a:pPr>
            <a:r>
              <a:rPr lang="en-US" altLang="tr-TR" sz="2400" b="1" dirty="0"/>
              <a:t>Involucre</a:t>
            </a:r>
            <a:r>
              <a:rPr lang="en-US" altLang="tr-TR" sz="2400" dirty="0"/>
              <a:t>  -  group of inflorescence bracts</a:t>
            </a:r>
            <a:br>
              <a:rPr lang="en-US" altLang="tr-TR" sz="2400" dirty="0"/>
            </a:br>
            <a:r>
              <a:rPr lang="en-US" altLang="tr-TR" sz="2400" dirty="0"/>
              <a:t>          subtending entire inflorescence, e.g., in</a:t>
            </a:r>
            <a:br>
              <a:rPr lang="en-US" altLang="tr-TR" sz="2400" dirty="0"/>
            </a:br>
            <a:r>
              <a:rPr lang="en-US" altLang="tr-TR" sz="2400" dirty="0"/>
              <a:t>          compound umbel of </a:t>
            </a:r>
            <a:r>
              <a:rPr lang="en-US" altLang="tr-TR" sz="2400" dirty="0" err="1"/>
              <a:t>Apiaceae</a:t>
            </a:r>
            <a:r>
              <a:rPr lang="en-US" altLang="tr-TR" sz="2400" dirty="0"/>
              <a:t>,</a:t>
            </a:r>
            <a:br>
              <a:rPr lang="en-US" altLang="tr-TR" sz="2400" dirty="0"/>
            </a:br>
            <a:r>
              <a:rPr lang="en-US" altLang="tr-TR" sz="2400" dirty="0"/>
              <a:t>          head of </a:t>
            </a:r>
            <a:r>
              <a:rPr lang="en-US" altLang="tr-TR" sz="2400" dirty="0" err="1"/>
              <a:t>Asteraceae</a:t>
            </a:r>
            <a:endParaRPr lang="en-US" altLang="tr-TR" sz="2400" dirty="0"/>
          </a:p>
          <a:p>
            <a:pPr>
              <a:spcBef>
                <a:spcPct val="0"/>
              </a:spcBef>
              <a:buClrTx/>
              <a:buSzTx/>
              <a:buFontTx/>
              <a:buNone/>
            </a:pPr>
            <a:r>
              <a:rPr lang="en-US" altLang="tr-TR" sz="2400" dirty="0"/>
              <a:t>      </a:t>
            </a:r>
            <a:endParaRPr lang="en-US" altLang="tr-TR" sz="2400" dirty="0">
              <a:solidFill>
                <a:srgbClr val="0000CC"/>
              </a:solidFill>
            </a:endParaRPr>
          </a:p>
        </p:txBody>
      </p:sp>
      <p:pic>
        <p:nvPicPr>
          <p:cNvPr id="125955" name="Resim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550" y="3505200"/>
            <a:ext cx="42672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Resim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451" y="3671888"/>
            <a:ext cx="437832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3582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2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39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1600200" y="762001"/>
            <a:ext cx="90678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dirty="0">
                <a:solidFill>
                  <a:srgbClr val="FF0000"/>
                </a:solidFill>
              </a:rPr>
              <a:t>Inflorescence parts:</a:t>
            </a:r>
          </a:p>
          <a:p>
            <a:pPr>
              <a:spcBef>
                <a:spcPct val="0"/>
              </a:spcBef>
              <a:buClrTx/>
              <a:buSzTx/>
              <a:buFontTx/>
              <a:buNone/>
            </a:pPr>
            <a:r>
              <a:rPr lang="en-US" altLang="tr-TR" sz="2400" b="1" dirty="0" err="1"/>
              <a:t>Spathe</a:t>
            </a:r>
            <a:r>
              <a:rPr lang="en-US" altLang="tr-TR" sz="2400" dirty="0"/>
              <a:t>  -  specialized single inflorescence bract</a:t>
            </a:r>
            <a:br>
              <a:rPr lang="en-US" altLang="tr-TR" sz="2400" dirty="0"/>
            </a:br>
            <a:r>
              <a:rPr lang="en-US" altLang="tr-TR" sz="2400" dirty="0"/>
              <a:t>          that subtends entire </a:t>
            </a:r>
            <a:r>
              <a:rPr lang="en-US" altLang="tr-TR" sz="2400" dirty="0" err="1"/>
              <a:t>inflor</a:t>
            </a:r>
            <a:r>
              <a:rPr lang="en-US" altLang="tr-TR" sz="2400" dirty="0"/>
              <a:t>., e.g.,</a:t>
            </a:r>
            <a:br>
              <a:rPr lang="en-US" altLang="tr-TR" sz="2400" dirty="0"/>
            </a:br>
            <a:r>
              <a:rPr lang="en-US" altLang="tr-TR" sz="2400" dirty="0"/>
              <a:t>          </a:t>
            </a:r>
            <a:r>
              <a:rPr lang="en-US" altLang="tr-TR" sz="2400" dirty="0" err="1"/>
              <a:t>spadix</a:t>
            </a:r>
            <a:r>
              <a:rPr lang="en-US" altLang="tr-TR" sz="2400" dirty="0"/>
              <a:t> of </a:t>
            </a:r>
            <a:r>
              <a:rPr lang="en-US" altLang="tr-TR" sz="2400" dirty="0" err="1"/>
              <a:t>Araceae</a:t>
            </a:r>
            <a:endParaRPr lang="en-US" altLang="tr-TR" sz="2400" dirty="0"/>
          </a:p>
          <a:p>
            <a:pPr>
              <a:spcBef>
                <a:spcPct val="0"/>
              </a:spcBef>
              <a:buClrTx/>
              <a:buSzTx/>
              <a:buFontTx/>
              <a:buNone/>
            </a:pPr>
            <a:endParaRPr lang="en-US" altLang="tr-TR" sz="2400" dirty="0">
              <a:solidFill>
                <a:srgbClr val="0000CC"/>
              </a:solidFill>
            </a:endParaRPr>
          </a:p>
        </p:txBody>
      </p:sp>
      <p:pic>
        <p:nvPicPr>
          <p:cNvPr id="128003" name="Resim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600325"/>
            <a:ext cx="3048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2221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2"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1600200" y="152400"/>
            <a:ext cx="89916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dirty="0">
                <a:solidFill>
                  <a:srgbClr val="FF0000"/>
                </a:solidFill>
              </a:rPr>
              <a:t>Inflorescence development:</a:t>
            </a:r>
          </a:p>
          <a:p>
            <a:pPr algn="ctr">
              <a:spcBef>
                <a:spcPct val="0"/>
              </a:spcBef>
              <a:buClrTx/>
              <a:buSzTx/>
              <a:buFontTx/>
              <a:buNone/>
            </a:pPr>
            <a:endParaRPr lang="en-US" altLang="tr-TR" sz="2800" b="1" dirty="0">
              <a:solidFill>
                <a:srgbClr val="0000CC"/>
              </a:solidFill>
            </a:endParaRPr>
          </a:p>
          <a:p>
            <a:pPr algn="ctr">
              <a:spcBef>
                <a:spcPct val="0"/>
              </a:spcBef>
              <a:buClrTx/>
              <a:buSzTx/>
              <a:buFontTx/>
              <a:buNone/>
            </a:pPr>
            <a:r>
              <a:rPr lang="en-US" altLang="tr-TR" sz="2800" b="1" dirty="0"/>
              <a:t>Determinate </a:t>
            </a:r>
            <a:r>
              <a:rPr lang="en-US" altLang="tr-TR" sz="2400" dirty="0"/>
              <a:t>- apical meristem of the primary inflorescence axis terminates in a flower; typically, the terminal flower matures first, with subsequent maturation occurring from apex to base</a:t>
            </a:r>
          </a:p>
          <a:p>
            <a:pPr algn="ctr">
              <a:spcBef>
                <a:spcPct val="0"/>
              </a:spcBef>
              <a:buClrTx/>
              <a:buSzTx/>
              <a:buFontTx/>
              <a:buNone/>
            </a:pPr>
            <a:endParaRPr lang="en-US" altLang="tr-TR" sz="2800" b="1" dirty="0"/>
          </a:p>
          <a:p>
            <a:pPr algn="ctr">
              <a:spcBef>
                <a:spcPct val="0"/>
              </a:spcBef>
              <a:buClrTx/>
              <a:buSzTx/>
              <a:buFontTx/>
              <a:buNone/>
            </a:pPr>
            <a:r>
              <a:rPr lang="en-US" altLang="tr-TR" sz="2800" b="1" dirty="0"/>
              <a:t>Indeterminate </a:t>
            </a:r>
            <a:r>
              <a:rPr lang="en-US" altLang="tr-TR" sz="2400" dirty="0"/>
              <a:t>- apical meristem of the primary inflorescence axis does not develop into a flower; typically, the basal flower matures first, with maturation occurring from base to apex</a:t>
            </a:r>
            <a:endParaRPr lang="en-US" altLang="tr-TR" sz="2400" b="1" dirty="0"/>
          </a:p>
        </p:txBody>
      </p:sp>
      <p:sp>
        <p:nvSpPr>
          <p:cNvPr id="175107" name="Rectangle 3"/>
          <p:cNvSpPr>
            <a:spLocks noChangeArrowheads="1"/>
          </p:cNvSpPr>
          <p:nvPr/>
        </p:nvSpPr>
        <p:spPr bwMode="auto">
          <a:xfrm>
            <a:off x="2286000" y="4649788"/>
            <a:ext cx="7620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Cyme:</a:t>
            </a:r>
          </a:p>
          <a:p>
            <a:pPr algn="ctr">
              <a:spcBef>
                <a:spcPct val="0"/>
              </a:spcBef>
              <a:buClrTx/>
              <a:buSzTx/>
              <a:buFontTx/>
              <a:buNone/>
            </a:pPr>
            <a:endParaRPr lang="en-US" altLang="tr-TR" sz="2800" b="1">
              <a:solidFill>
                <a:srgbClr val="0000CC"/>
              </a:solidFill>
            </a:endParaRPr>
          </a:p>
          <a:p>
            <a:pPr algn="ctr">
              <a:spcBef>
                <a:spcPct val="0"/>
              </a:spcBef>
              <a:buClrTx/>
              <a:buSzTx/>
              <a:buFontTx/>
              <a:buNone/>
            </a:pPr>
            <a:r>
              <a:rPr lang="en-US" altLang="tr-TR" sz="2800"/>
              <a:t>General term for a determinate inflorescence</a:t>
            </a:r>
            <a:endParaRPr lang="en-US" altLang="tr-TR" sz="2400"/>
          </a:p>
        </p:txBody>
      </p:sp>
    </p:spTree>
    <p:extLst>
      <p:ext uri="{BB962C8B-B14F-4D97-AF65-F5344CB8AC3E}">
        <p14:creationId xmlns:p14="http://schemas.microsoft.com/office/powerpoint/2010/main" val="3967506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510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510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5107">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5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build="p"/>
      <p:bldP spid="17510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5"/>
          <p:cNvSpPr>
            <a:spLocks noChangeArrowheads="1"/>
          </p:cNvSpPr>
          <p:nvPr/>
        </p:nvSpPr>
        <p:spPr bwMode="auto">
          <a:xfrm>
            <a:off x="2362200" y="317500"/>
            <a:ext cx="7620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Dichasium:</a:t>
            </a:r>
            <a:endParaRPr lang="en-US" altLang="tr-TR" sz="2800" b="1">
              <a:solidFill>
                <a:srgbClr val="0000CC"/>
              </a:solidFill>
            </a:endParaRPr>
          </a:p>
        </p:txBody>
      </p:sp>
      <p:grpSp>
        <p:nvGrpSpPr>
          <p:cNvPr id="2" name="Group 1"/>
          <p:cNvGrpSpPr>
            <a:grpSpLocks/>
          </p:cNvGrpSpPr>
          <p:nvPr/>
        </p:nvGrpSpPr>
        <p:grpSpPr bwMode="auto">
          <a:xfrm>
            <a:off x="1524000" y="1566864"/>
            <a:ext cx="3429000" cy="4340225"/>
            <a:chOff x="0" y="2286000"/>
            <a:chExt cx="3429000" cy="4339585"/>
          </a:xfrm>
        </p:grpSpPr>
        <p:pic>
          <p:nvPicPr>
            <p:cNvPr id="13210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2286000"/>
              <a:ext cx="33416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7" name="Text Box 3"/>
            <p:cNvSpPr txBox="1">
              <a:spLocks noChangeArrowheads="1"/>
            </p:cNvSpPr>
            <p:nvPr/>
          </p:nvSpPr>
          <p:spPr bwMode="auto">
            <a:xfrm>
              <a:off x="0" y="5181600"/>
              <a:ext cx="3288505" cy="14439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simple dichasium</a:t>
              </a:r>
              <a:br>
                <a:rPr lang="en-US" altLang="tr-TR" sz="1800" b="1"/>
              </a:br>
              <a:r>
                <a:rPr lang="en-US" altLang="tr-TR" sz="1400"/>
                <a:t>-a 3-flowered cyme, with a single terminal flower and two, opposite lateral flowers, the pedicels of equal length; bracts typically subtend the two lateral flowers, although they may be absent</a:t>
              </a:r>
              <a:endParaRPr lang="en-US" altLang="tr-TR" sz="1800" b="1"/>
            </a:p>
          </p:txBody>
        </p:sp>
      </p:grpSp>
      <p:grpSp>
        <p:nvGrpSpPr>
          <p:cNvPr id="3" name="Group 2"/>
          <p:cNvGrpSpPr>
            <a:grpSpLocks/>
          </p:cNvGrpSpPr>
          <p:nvPr/>
        </p:nvGrpSpPr>
        <p:grpSpPr bwMode="auto">
          <a:xfrm>
            <a:off x="4675188" y="1185864"/>
            <a:ext cx="3173412" cy="4757737"/>
            <a:chOff x="3151188" y="1905000"/>
            <a:chExt cx="3173412" cy="4757738"/>
          </a:xfrm>
        </p:grpSpPr>
        <p:pic>
          <p:nvPicPr>
            <p:cNvPr id="13210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188" y="1905000"/>
              <a:ext cx="3173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5" name="Text Box 3"/>
            <p:cNvSpPr txBox="1">
              <a:spLocks noChangeArrowheads="1"/>
            </p:cNvSpPr>
            <p:nvPr/>
          </p:nvSpPr>
          <p:spPr bwMode="auto">
            <a:xfrm>
              <a:off x="3429000" y="5218753"/>
              <a:ext cx="2514600" cy="14439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compound dichasium</a:t>
              </a:r>
              <a:br>
                <a:rPr lang="en-US" altLang="tr-TR" sz="1800" b="1"/>
              </a:br>
              <a:r>
                <a:rPr lang="en-US" altLang="tr-TR" sz="1400"/>
                <a:t>-a many flowered cyme of repeatedly branching, simple dichasia units, the branches typically decussately arranged, thus in multiple planes</a:t>
              </a:r>
              <a:endParaRPr lang="en-US" altLang="tr-TR" sz="1800" b="1"/>
            </a:p>
          </p:txBody>
        </p:sp>
      </p:grpSp>
      <p:grpSp>
        <p:nvGrpSpPr>
          <p:cNvPr id="4" name="Group 3"/>
          <p:cNvGrpSpPr>
            <a:grpSpLocks/>
          </p:cNvGrpSpPr>
          <p:nvPr/>
        </p:nvGrpSpPr>
        <p:grpSpPr bwMode="auto">
          <a:xfrm>
            <a:off x="7572376" y="1185864"/>
            <a:ext cx="3095625" cy="5443537"/>
            <a:chOff x="6048375" y="1905000"/>
            <a:chExt cx="3095625" cy="5443538"/>
          </a:xfrm>
        </p:grpSpPr>
        <p:pic>
          <p:nvPicPr>
            <p:cNvPr id="13210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5" y="1905000"/>
              <a:ext cx="3095625"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Text Box 3"/>
            <p:cNvSpPr txBox="1">
              <a:spLocks noChangeArrowheads="1"/>
            </p:cNvSpPr>
            <p:nvPr/>
          </p:nvSpPr>
          <p:spPr bwMode="auto">
            <a:xfrm>
              <a:off x="6048375" y="5258222"/>
              <a:ext cx="2819401" cy="20903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compound cyme</a:t>
              </a:r>
              <a:br>
                <a:rPr lang="en-US" altLang="tr-TR" sz="1800" b="1"/>
              </a:br>
              <a:r>
                <a:rPr lang="en-US" altLang="tr-TR" sz="1400"/>
                <a:t>-a branched cyme, similar to a</a:t>
              </a:r>
            </a:p>
            <a:p>
              <a:pPr algn="ctr">
                <a:spcBef>
                  <a:spcPct val="0"/>
                </a:spcBef>
                <a:buClrTx/>
                <a:buSzTx/>
                <a:buFontTx/>
                <a:buNone/>
              </a:pPr>
              <a:r>
                <a:rPr lang="en-US" altLang="tr-TR" sz="1400"/>
                <a:t>compound dichasium but lacking a consistent dichasial branching pattern. Some have the same branching pattern as a compound dichasium but with certain internodal axes reduced or missing, appearing more congested</a:t>
              </a:r>
              <a:endParaRPr lang="en-US" altLang="tr-TR" sz="1800" b="1"/>
            </a:p>
          </p:txBody>
        </p:sp>
      </p:grpSp>
    </p:spTree>
    <p:extLst>
      <p:ext uri="{BB962C8B-B14F-4D97-AF65-F5344CB8AC3E}">
        <p14:creationId xmlns:p14="http://schemas.microsoft.com/office/powerpoint/2010/main" val="13826692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
          <p:cNvSpPr>
            <a:spLocks noChangeArrowheads="1"/>
          </p:cNvSpPr>
          <p:nvPr/>
        </p:nvSpPr>
        <p:spPr bwMode="auto">
          <a:xfrm>
            <a:off x="2286000" y="409576"/>
            <a:ext cx="7620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Monochasium </a:t>
            </a:r>
          </a:p>
          <a:p>
            <a:pPr algn="ctr">
              <a:spcBef>
                <a:spcPct val="0"/>
              </a:spcBef>
              <a:buClrTx/>
              <a:buSzTx/>
              <a:buFontTx/>
              <a:buNone/>
            </a:pPr>
            <a:r>
              <a:rPr lang="en-US" altLang="tr-TR" sz="2800">
                <a:solidFill>
                  <a:schemeClr val="tx2"/>
                </a:solidFill>
              </a:rPr>
              <a:t>- a cyme that develops along one axis only</a:t>
            </a:r>
            <a:endParaRPr lang="en-US" altLang="tr-TR" sz="2400">
              <a:solidFill>
                <a:srgbClr val="0000CC"/>
              </a:solidFill>
            </a:endParaRPr>
          </a:p>
        </p:txBody>
      </p:sp>
      <p:pic>
        <p:nvPicPr>
          <p:cNvPr id="3389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4" y="2133601"/>
            <a:ext cx="2884487"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3" name="Text Box 9"/>
          <p:cNvSpPr txBox="1">
            <a:spLocks noChangeArrowheads="1"/>
          </p:cNvSpPr>
          <p:nvPr/>
        </p:nvSpPr>
        <p:spPr bwMode="auto">
          <a:xfrm>
            <a:off x="2084388" y="2508650"/>
            <a:ext cx="811212" cy="119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7200" b="1">
                <a:solidFill>
                  <a:schemeClr val="tx2"/>
                </a:solidFill>
                <a:latin typeface="Helvetica" panose="020B0604020202020204" pitchFamily="34" charset="0"/>
              </a:rPr>
              <a:t>X</a:t>
            </a:r>
            <a:endParaRPr lang="en-US" altLang="tr-TR" sz="7200">
              <a:solidFill>
                <a:schemeClr val="tx2"/>
              </a:solidFill>
            </a:endParaRPr>
          </a:p>
        </p:txBody>
      </p:sp>
      <p:sp>
        <p:nvSpPr>
          <p:cNvPr id="338954" name="Text Box 10"/>
          <p:cNvSpPr txBox="1">
            <a:spLocks noChangeArrowheads="1"/>
          </p:cNvSpPr>
          <p:nvPr/>
        </p:nvSpPr>
        <p:spPr bwMode="auto">
          <a:xfrm>
            <a:off x="3276601" y="2281975"/>
            <a:ext cx="811213"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4400" b="1">
                <a:solidFill>
                  <a:schemeClr val="tx2"/>
                </a:solidFill>
                <a:latin typeface="Helvetica" panose="020B0604020202020204" pitchFamily="34" charset="0"/>
              </a:rPr>
              <a:t>X</a:t>
            </a:r>
            <a:endParaRPr lang="en-US" altLang="tr-TR" sz="4400">
              <a:solidFill>
                <a:schemeClr val="tx2"/>
              </a:solidFill>
            </a:endParaRPr>
          </a:p>
        </p:txBody>
      </p:sp>
      <p:sp>
        <p:nvSpPr>
          <p:cNvPr id="338955" name="Text Box 11"/>
          <p:cNvSpPr txBox="1">
            <a:spLocks noChangeArrowheads="1"/>
          </p:cNvSpPr>
          <p:nvPr/>
        </p:nvSpPr>
        <p:spPr bwMode="auto">
          <a:xfrm>
            <a:off x="3760788" y="2971800"/>
            <a:ext cx="811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latin typeface="Helvetica" panose="020B0604020202020204" pitchFamily="34" charset="0"/>
              </a:rPr>
              <a:t>X</a:t>
            </a:r>
            <a:endParaRPr lang="en-US" altLang="tr-TR" sz="2800">
              <a:solidFill>
                <a:schemeClr val="tx2"/>
              </a:solidFill>
            </a:endParaRPr>
          </a:p>
        </p:txBody>
      </p:sp>
      <p:grpSp>
        <p:nvGrpSpPr>
          <p:cNvPr id="2" name="Group 1"/>
          <p:cNvGrpSpPr>
            <a:grpSpLocks/>
          </p:cNvGrpSpPr>
          <p:nvPr/>
        </p:nvGrpSpPr>
        <p:grpSpPr bwMode="auto">
          <a:xfrm>
            <a:off x="4495800" y="2090739"/>
            <a:ext cx="5791200" cy="4090987"/>
            <a:chOff x="2971800" y="2090737"/>
            <a:chExt cx="5791200" cy="4090804"/>
          </a:xfrm>
        </p:grpSpPr>
        <p:pic>
          <p:nvPicPr>
            <p:cNvPr id="133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090737"/>
              <a:ext cx="57912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9" name="Text Box 3"/>
            <p:cNvSpPr txBox="1">
              <a:spLocks noChangeArrowheads="1"/>
            </p:cNvSpPr>
            <p:nvPr/>
          </p:nvSpPr>
          <p:spPr bwMode="auto">
            <a:xfrm>
              <a:off x="5410200" y="4953000"/>
              <a:ext cx="3009900" cy="12285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helicoid cyme (bostryx)</a:t>
              </a:r>
              <a:br>
                <a:rPr lang="en-US" altLang="tr-TR" sz="1800" b="1"/>
              </a:br>
              <a:r>
                <a:rPr lang="en-US" altLang="tr-TR" sz="1400"/>
                <a:t>-a monochasium in which the axes develop on only one side of each sequential axis, appearing coiled at least early in development</a:t>
              </a:r>
              <a:endParaRPr lang="en-US" altLang="tr-TR" sz="1800" b="1"/>
            </a:p>
          </p:txBody>
        </p:sp>
      </p:grpSp>
    </p:spTree>
    <p:extLst>
      <p:ext uri="{BB962C8B-B14F-4D97-AF65-F5344CB8AC3E}">
        <p14:creationId xmlns:p14="http://schemas.microsoft.com/office/powerpoint/2010/main" val="20998952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89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895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895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895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53" grpId="0" build="p" autoUpdateAnimBg="0"/>
      <p:bldP spid="338954" grpId="0" build="p" autoUpdateAnimBg="0"/>
      <p:bldP spid="338955"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133600"/>
            <a:ext cx="2884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3" name="Text Box 5"/>
          <p:cNvSpPr txBox="1">
            <a:spLocks noChangeArrowheads="1"/>
          </p:cNvSpPr>
          <p:nvPr/>
        </p:nvSpPr>
        <p:spPr bwMode="auto">
          <a:xfrm>
            <a:off x="2084388" y="2508650"/>
            <a:ext cx="811212" cy="119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7200" b="1">
                <a:solidFill>
                  <a:schemeClr val="tx2"/>
                </a:solidFill>
                <a:latin typeface="Helvetica" panose="020B0604020202020204" pitchFamily="34" charset="0"/>
              </a:rPr>
              <a:t>X</a:t>
            </a:r>
            <a:endParaRPr lang="en-US" altLang="tr-TR" sz="7200">
              <a:solidFill>
                <a:schemeClr val="tx2"/>
              </a:solidFill>
            </a:endParaRPr>
          </a:p>
        </p:txBody>
      </p:sp>
      <p:sp>
        <p:nvSpPr>
          <p:cNvPr id="514054" name="Text Box 6"/>
          <p:cNvSpPr txBox="1">
            <a:spLocks noChangeArrowheads="1"/>
          </p:cNvSpPr>
          <p:nvPr/>
        </p:nvSpPr>
        <p:spPr bwMode="auto">
          <a:xfrm>
            <a:off x="3733801" y="3123350"/>
            <a:ext cx="811213"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4400" b="1">
                <a:solidFill>
                  <a:schemeClr val="tx2"/>
                </a:solidFill>
                <a:latin typeface="Helvetica" panose="020B0604020202020204" pitchFamily="34" charset="0"/>
              </a:rPr>
              <a:t>X</a:t>
            </a:r>
            <a:endParaRPr lang="en-US" altLang="tr-TR" sz="4400">
              <a:solidFill>
                <a:schemeClr val="tx2"/>
              </a:solidFill>
            </a:endParaRPr>
          </a:p>
        </p:txBody>
      </p:sp>
      <p:sp>
        <p:nvSpPr>
          <p:cNvPr id="514055" name="Text Box 7"/>
          <p:cNvSpPr txBox="1">
            <a:spLocks noChangeArrowheads="1"/>
          </p:cNvSpPr>
          <p:nvPr/>
        </p:nvSpPr>
        <p:spPr bwMode="auto">
          <a:xfrm>
            <a:off x="3124201" y="2455864"/>
            <a:ext cx="81121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latin typeface="Helvetica" panose="020B0604020202020204" pitchFamily="34" charset="0"/>
              </a:rPr>
              <a:t>X</a:t>
            </a:r>
            <a:endParaRPr lang="en-US" altLang="tr-TR" sz="2800">
              <a:solidFill>
                <a:schemeClr val="tx2"/>
              </a:solidFill>
            </a:endParaRPr>
          </a:p>
        </p:txBody>
      </p:sp>
      <p:sp>
        <p:nvSpPr>
          <p:cNvPr id="134150" name="Rectangle 5"/>
          <p:cNvSpPr>
            <a:spLocks noChangeArrowheads="1"/>
          </p:cNvSpPr>
          <p:nvPr/>
        </p:nvSpPr>
        <p:spPr bwMode="auto">
          <a:xfrm>
            <a:off x="2286000" y="409576"/>
            <a:ext cx="7620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Monochasium </a:t>
            </a:r>
          </a:p>
          <a:p>
            <a:pPr algn="ctr">
              <a:spcBef>
                <a:spcPct val="0"/>
              </a:spcBef>
              <a:buClrTx/>
              <a:buSzTx/>
              <a:buFontTx/>
              <a:buNone/>
            </a:pPr>
            <a:r>
              <a:rPr lang="en-US" altLang="tr-TR" sz="2800">
                <a:solidFill>
                  <a:schemeClr val="tx2"/>
                </a:solidFill>
              </a:rPr>
              <a:t>- a cyme that develops along one axis only</a:t>
            </a:r>
            <a:endParaRPr lang="en-US" altLang="tr-TR" sz="2400">
              <a:solidFill>
                <a:srgbClr val="0000CC"/>
              </a:solidFill>
            </a:endParaRPr>
          </a:p>
        </p:txBody>
      </p:sp>
      <p:grpSp>
        <p:nvGrpSpPr>
          <p:cNvPr id="2" name="Group 1"/>
          <p:cNvGrpSpPr>
            <a:grpSpLocks/>
          </p:cNvGrpSpPr>
          <p:nvPr/>
        </p:nvGrpSpPr>
        <p:grpSpPr bwMode="auto">
          <a:xfrm>
            <a:off x="4495800" y="2133601"/>
            <a:ext cx="5791200" cy="4187825"/>
            <a:chOff x="2971800" y="2133600"/>
            <a:chExt cx="5791200" cy="4187185"/>
          </a:xfrm>
        </p:grpSpPr>
        <p:pic>
          <p:nvPicPr>
            <p:cNvPr id="1341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133600"/>
              <a:ext cx="579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3" name="Text Box 3"/>
            <p:cNvSpPr txBox="1">
              <a:spLocks noChangeArrowheads="1"/>
            </p:cNvSpPr>
            <p:nvPr/>
          </p:nvSpPr>
          <p:spPr bwMode="auto">
            <a:xfrm>
              <a:off x="5410200" y="4876800"/>
              <a:ext cx="3009900" cy="14439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scorpioid cyme (cincinnus)</a:t>
              </a:r>
              <a:br>
                <a:rPr lang="en-US" altLang="tr-TR" sz="1800" b="1"/>
              </a:br>
              <a:r>
                <a:rPr lang="en-US" altLang="tr-TR" sz="1400"/>
                <a:t>-a monochasium in which the branches develop on alternating sides of each sequential axis, typically resulting in a geniculate (zig-zag) structure, which can also be coiled (circinate)</a:t>
              </a:r>
              <a:endParaRPr lang="en-US" altLang="tr-TR" sz="1800" b="1"/>
            </a:p>
          </p:txBody>
        </p:sp>
      </p:grpSp>
    </p:spTree>
    <p:extLst>
      <p:ext uri="{BB962C8B-B14F-4D97-AF65-F5344CB8AC3E}">
        <p14:creationId xmlns:p14="http://schemas.microsoft.com/office/powerpoint/2010/main" val="927237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40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405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405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405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3" grpId="0" build="p" autoUpdateAnimBg="0"/>
      <p:bldP spid="514054" grpId="0" build="p" autoUpdateAnimBg="0"/>
      <p:bldP spid="51405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p:cNvPicPr>
            <a:picLocks noChangeAspect="1" noChangeArrowheads="1"/>
          </p:cNvPicPr>
          <p:nvPr/>
        </p:nvPicPr>
        <p:blipFill>
          <a:blip r:embed="rId2">
            <a:extLst>
              <a:ext uri="{28A0092B-C50C-407E-A947-70E740481C1C}">
                <a14:useLocalDpi xmlns:a14="http://schemas.microsoft.com/office/drawing/2010/main" val="0"/>
              </a:ext>
            </a:extLst>
          </a:blip>
          <a:srcRect r="-870" b="-23592"/>
          <a:stretch>
            <a:fillRect/>
          </a:stretch>
        </p:blipFill>
        <p:spPr bwMode="auto">
          <a:xfrm>
            <a:off x="1524000" y="14478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5"/>
          <p:cNvSpPr>
            <a:spLocks noChangeArrowheads="1"/>
          </p:cNvSpPr>
          <p:nvPr/>
        </p:nvSpPr>
        <p:spPr bwMode="auto">
          <a:xfrm>
            <a:off x="2286000" y="409576"/>
            <a:ext cx="7620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Monochasium </a:t>
            </a:r>
          </a:p>
          <a:p>
            <a:pPr algn="ctr">
              <a:spcBef>
                <a:spcPct val="0"/>
              </a:spcBef>
              <a:buClrTx/>
              <a:buSzTx/>
              <a:buFontTx/>
              <a:buNone/>
            </a:pPr>
            <a:r>
              <a:rPr lang="en-US" altLang="tr-TR" sz="2800">
                <a:solidFill>
                  <a:schemeClr val="tx2"/>
                </a:solidFill>
              </a:rPr>
              <a:t>- a cyme that develops along one axis only</a:t>
            </a:r>
            <a:endParaRPr lang="en-US" altLang="tr-TR" sz="2400">
              <a:solidFill>
                <a:srgbClr val="0000CC"/>
              </a:solidFill>
            </a:endParaRPr>
          </a:p>
        </p:txBody>
      </p:sp>
      <p:sp>
        <p:nvSpPr>
          <p:cNvPr id="135172" name="Text Box 3"/>
          <p:cNvSpPr txBox="1">
            <a:spLocks noChangeArrowheads="1"/>
          </p:cNvSpPr>
          <p:nvPr/>
        </p:nvSpPr>
        <p:spPr bwMode="auto">
          <a:xfrm>
            <a:off x="3657600" y="4660900"/>
            <a:ext cx="3009900" cy="1874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rhipidium</a:t>
            </a:r>
            <a:br>
              <a:rPr lang="en-US" altLang="tr-TR" sz="1800" b="1"/>
            </a:br>
            <a:r>
              <a:rPr lang="en-US" altLang="tr-TR" sz="1400"/>
              <a:t>-a monochasium in which the branches develop on alternating sides of each sequential axis; like scorpioid cymes, rhipidia typically have a geniculate (zig-zag) appearance.</a:t>
            </a:r>
          </a:p>
          <a:p>
            <a:pPr algn="ctr">
              <a:spcBef>
                <a:spcPct val="0"/>
              </a:spcBef>
              <a:buClrTx/>
              <a:buSzTx/>
              <a:buFontTx/>
              <a:buNone/>
            </a:pPr>
            <a:r>
              <a:rPr lang="en-US" altLang="tr-TR" sz="1400"/>
              <a:t>(Rhipidia are treated as scorpioid cymes in some terminology.)</a:t>
            </a:r>
            <a:endParaRPr lang="en-US" altLang="tr-TR" sz="1800" b="1"/>
          </a:p>
        </p:txBody>
      </p:sp>
      <p:sp>
        <p:nvSpPr>
          <p:cNvPr id="135173" name="Text Box 3"/>
          <p:cNvSpPr txBox="1">
            <a:spLocks noChangeArrowheads="1"/>
          </p:cNvSpPr>
          <p:nvPr/>
        </p:nvSpPr>
        <p:spPr bwMode="auto">
          <a:xfrm>
            <a:off x="7353300" y="4800600"/>
            <a:ext cx="3009900" cy="1874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drepanium</a:t>
            </a:r>
            <a:br>
              <a:rPr lang="en-US" altLang="tr-TR" sz="1800" b="1"/>
            </a:br>
            <a:r>
              <a:rPr lang="en-US" altLang="tr-TR" sz="1400"/>
              <a:t>-a monochasium in which the axes develop on only one side of each sequential axis; like a helicoid cyme, drepania typically appear coiled at least early in development.</a:t>
            </a:r>
          </a:p>
          <a:p>
            <a:pPr algn="ctr">
              <a:spcBef>
                <a:spcPct val="0"/>
              </a:spcBef>
              <a:buClrTx/>
              <a:buSzTx/>
              <a:buFontTx/>
              <a:buNone/>
            </a:pPr>
            <a:r>
              <a:rPr lang="en-US" altLang="tr-TR" sz="1400"/>
              <a:t>(Drepania are treated as helicoid cymes in some terminology.)</a:t>
            </a:r>
            <a:endParaRPr lang="en-US" altLang="tr-TR" sz="1800" b="1"/>
          </a:p>
        </p:txBody>
      </p:sp>
    </p:spTree>
    <p:extLst>
      <p:ext uri="{BB962C8B-B14F-4D97-AF65-F5344CB8AC3E}">
        <p14:creationId xmlns:p14="http://schemas.microsoft.com/office/powerpoint/2010/main" val="3900030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31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1524000" y="76201"/>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Indeterminate inflorescences</a:t>
            </a:r>
            <a:br>
              <a:rPr lang="en-US" altLang="tr-TR" sz="2800" b="1">
                <a:solidFill>
                  <a:schemeClr val="tx2"/>
                </a:solidFill>
              </a:rPr>
            </a:br>
            <a:r>
              <a:rPr lang="en-US" altLang="tr-TR" sz="2400">
                <a:solidFill>
                  <a:schemeClr val="tx2"/>
                </a:solidFill>
              </a:rPr>
              <a:t>- apical meristem of the primary inflorescence axis does not develop into a flower; typically, the basal flower matures first, with maturation occurring from base to apex</a:t>
            </a:r>
            <a:endParaRPr lang="en-US" altLang="tr-TR" sz="2400" b="1">
              <a:solidFill>
                <a:schemeClr val="tx2"/>
              </a:solidFill>
            </a:endParaRPr>
          </a:p>
        </p:txBody>
      </p:sp>
      <p:pic>
        <p:nvPicPr>
          <p:cNvPr id="136195" name="Picture 3"/>
          <p:cNvPicPr>
            <a:picLocks noChangeAspect="1" noChangeArrowheads="1"/>
          </p:cNvPicPr>
          <p:nvPr/>
        </p:nvPicPr>
        <p:blipFill>
          <a:blip r:embed="rId2">
            <a:extLst>
              <a:ext uri="{28A0092B-C50C-407E-A947-70E740481C1C}">
                <a14:useLocalDpi xmlns:a14="http://schemas.microsoft.com/office/drawing/2010/main" val="0"/>
              </a:ext>
            </a:extLst>
          </a:blip>
          <a:srcRect l="-2461"/>
          <a:stretch>
            <a:fillRect/>
          </a:stretch>
        </p:blipFill>
        <p:spPr bwMode="auto">
          <a:xfrm>
            <a:off x="4121150" y="1711326"/>
            <a:ext cx="4762500"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Rectangle 4"/>
          <p:cNvSpPr>
            <a:spLocks noChangeArrowheads="1"/>
          </p:cNvSpPr>
          <p:nvPr/>
        </p:nvSpPr>
        <p:spPr bwMode="auto">
          <a:xfrm>
            <a:off x="8229600" y="1981200"/>
            <a:ext cx="1219200" cy="14478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36197" name="Rectangle 5"/>
          <p:cNvSpPr>
            <a:spLocks noChangeArrowheads="1"/>
          </p:cNvSpPr>
          <p:nvPr/>
        </p:nvSpPr>
        <p:spPr bwMode="auto">
          <a:xfrm>
            <a:off x="8458200" y="5105400"/>
            <a:ext cx="685800" cy="7620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36198" name="Text Box 3"/>
          <p:cNvSpPr txBox="1">
            <a:spLocks noChangeArrowheads="1"/>
          </p:cNvSpPr>
          <p:nvPr/>
        </p:nvSpPr>
        <p:spPr bwMode="auto">
          <a:xfrm>
            <a:off x="5681663" y="5257801"/>
            <a:ext cx="2220912"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raceme</a:t>
            </a:r>
            <a:br>
              <a:rPr lang="en-US" altLang="tr-TR" sz="1800" b="1"/>
            </a:br>
            <a:r>
              <a:rPr lang="en-US" altLang="tr-TR" sz="1400"/>
              <a:t>-an indeterminate inflorescence in which the single axis bears pedicellate flowers</a:t>
            </a:r>
            <a:endParaRPr lang="en-US" altLang="tr-TR" sz="1800" b="1"/>
          </a:p>
        </p:txBody>
      </p:sp>
      <p:sp>
        <p:nvSpPr>
          <p:cNvPr id="136199" name="Text Box 3"/>
          <p:cNvSpPr txBox="1">
            <a:spLocks noChangeArrowheads="1"/>
          </p:cNvSpPr>
          <p:nvPr/>
        </p:nvSpPr>
        <p:spPr bwMode="auto">
          <a:xfrm>
            <a:off x="3265488" y="5253039"/>
            <a:ext cx="2438400"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spike</a:t>
            </a:r>
            <a:br>
              <a:rPr lang="en-US" altLang="tr-TR" sz="1800" b="1"/>
            </a:br>
            <a:r>
              <a:rPr lang="en-US" altLang="tr-TR" sz="1400"/>
              <a:t>-an indeterminate inflorescence, consisting of a single axis bearing sessile flowers</a:t>
            </a:r>
            <a:endParaRPr lang="en-US" altLang="tr-TR" sz="1800" b="1"/>
          </a:p>
        </p:txBody>
      </p:sp>
    </p:spTree>
    <p:extLst>
      <p:ext uri="{BB962C8B-B14F-4D97-AF65-F5344CB8AC3E}">
        <p14:creationId xmlns:p14="http://schemas.microsoft.com/office/powerpoint/2010/main" val="244504485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914" y="3657600"/>
            <a:ext cx="33162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p:nvPr>
        </p:nvSpPr>
        <p:spPr/>
        <p:txBody>
          <a:bodyPr/>
          <a:lstStyle/>
          <a:p>
            <a:endParaRPr lang="tr-TR" altLang="tr-TR" smtClean="0"/>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1625"/>
            <a:ext cx="335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01625"/>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304801"/>
            <a:ext cx="29718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432051" y="3124201"/>
            <a:ext cx="127317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radial /</a:t>
            </a:r>
          </a:p>
          <a:p>
            <a:pPr algn="ctr">
              <a:spcBef>
                <a:spcPct val="0"/>
              </a:spcBef>
              <a:buClrTx/>
              <a:buSzTx/>
              <a:buFontTx/>
              <a:buNone/>
            </a:pPr>
            <a:r>
              <a:rPr lang="en-US" altLang="tr-TR" sz="1500" b="1"/>
              <a:t>actinomorpic</a:t>
            </a:r>
            <a:endParaRPr lang="en-US" altLang="tr-TR" sz="1500" b="1">
              <a:solidFill>
                <a:schemeClr val="tx2"/>
              </a:solidFill>
            </a:endParaRPr>
          </a:p>
        </p:txBody>
      </p:sp>
      <p:sp>
        <p:nvSpPr>
          <p:cNvPr id="10" name="Text Box 3"/>
          <p:cNvSpPr txBox="1">
            <a:spLocks noChangeArrowheads="1"/>
          </p:cNvSpPr>
          <p:nvPr/>
        </p:nvSpPr>
        <p:spPr bwMode="auto">
          <a:xfrm>
            <a:off x="5226051" y="3073401"/>
            <a:ext cx="1395413"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bilateral /zygomorphic</a:t>
            </a:r>
            <a:endParaRPr lang="en-US" altLang="tr-TR" sz="1500" b="1">
              <a:solidFill>
                <a:schemeClr val="tx2"/>
              </a:solidFill>
            </a:endParaRPr>
          </a:p>
        </p:txBody>
      </p:sp>
      <p:sp>
        <p:nvSpPr>
          <p:cNvPr id="12" name="Text Box 3"/>
          <p:cNvSpPr txBox="1">
            <a:spLocks noChangeArrowheads="1"/>
          </p:cNvSpPr>
          <p:nvPr/>
        </p:nvSpPr>
        <p:spPr bwMode="auto">
          <a:xfrm>
            <a:off x="8610601" y="3124201"/>
            <a:ext cx="1395413"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bilateral /zygomorphic</a:t>
            </a:r>
            <a:endParaRPr lang="en-US" altLang="tr-TR" sz="1500" b="1">
              <a:solidFill>
                <a:schemeClr val="tx2"/>
              </a:solidFill>
            </a:endParaRPr>
          </a:p>
        </p:txBody>
      </p:sp>
      <p:sp>
        <p:nvSpPr>
          <p:cNvPr id="13" name="Text Box 3"/>
          <p:cNvSpPr txBox="1">
            <a:spLocks noChangeArrowheads="1"/>
          </p:cNvSpPr>
          <p:nvPr/>
        </p:nvSpPr>
        <p:spPr bwMode="auto">
          <a:xfrm>
            <a:off x="5310188" y="6421439"/>
            <a:ext cx="13954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500" b="1"/>
              <a:t>asymmetric</a:t>
            </a:r>
            <a:endParaRPr lang="en-US" altLang="tr-TR" sz="1500" b="1">
              <a:solidFill>
                <a:schemeClr val="tx2"/>
              </a:solidFill>
            </a:endParaRPr>
          </a:p>
        </p:txBody>
      </p:sp>
    </p:spTree>
    <p:extLst>
      <p:ext uri="{BB962C8B-B14F-4D97-AF65-F5344CB8AC3E}">
        <p14:creationId xmlns:p14="http://schemas.microsoft.com/office/powerpoint/2010/main" val="324741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35126"/>
            <a:ext cx="89916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2"/>
          <p:cNvSpPr>
            <a:spLocks noChangeArrowheads="1"/>
          </p:cNvSpPr>
          <p:nvPr/>
        </p:nvSpPr>
        <p:spPr bwMode="auto">
          <a:xfrm>
            <a:off x="1524000" y="76201"/>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Indeterminate inflorescences</a:t>
            </a:r>
            <a:br>
              <a:rPr lang="en-US" altLang="tr-TR" sz="2800" b="1">
                <a:solidFill>
                  <a:schemeClr val="tx2"/>
                </a:solidFill>
              </a:rPr>
            </a:br>
            <a:r>
              <a:rPr lang="en-US" altLang="tr-TR" sz="2400">
                <a:solidFill>
                  <a:schemeClr val="tx2"/>
                </a:solidFill>
              </a:rPr>
              <a:t>- apical meristem of the primary inflorescence axis does not develop into a flower; typically, the basal flower matures first, with maturation occurring from base to apex</a:t>
            </a:r>
            <a:endParaRPr lang="en-US" altLang="tr-TR" sz="2400" b="1">
              <a:solidFill>
                <a:schemeClr val="tx2"/>
              </a:solidFill>
            </a:endParaRPr>
          </a:p>
        </p:txBody>
      </p:sp>
      <p:sp>
        <p:nvSpPr>
          <p:cNvPr id="137220" name="Text Box 3"/>
          <p:cNvSpPr txBox="1">
            <a:spLocks noChangeArrowheads="1"/>
          </p:cNvSpPr>
          <p:nvPr/>
        </p:nvSpPr>
        <p:spPr bwMode="auto">
          <a:xfrm>
            <a:off x="1828800" y="5184776"/>
            <a:ext cx="2438400" cy="144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corymb (simple)</a:t>
            </a:r>
            <a:br>
              <a:rPr lang="en-US" altLang="tr-TR" sz="1800" b="1"/>
            </a:br>
            <a:r>
              <a:rPr lang="en-US" altLang="tr-TR" sz="1400"/>
              <a:t>-an indeterminate</a:t>
            </a:r>
          </a:p>
          <a:p>
            <a:pPr algn="ctr">
              <a:spcBef>
                <a:spcPct val="0"/>
              </a:spcBef>
              <a:buClrTx/>
              <a:buSzTx/>
              <a:buFontTx/>
              <a:buNone/>
            </a:pPr>
            <a:r>
              <a:rPr lang="en-US" altLang="tr-TR" sz="1400"/>
              <a:t>inflorescence consisting of a single axis bearing pedicels, the flowers collectively flat-topped or convex</a:t>
            </a:r>
            <a:endParaRPr lang="en-US" altLang="tr-TR" sz="1800" b="1"/>
          </a:p>
        </p:txBody>
      </p:sp>
      <p:sp>
        <p:nvSpPr>
          <p:cNvPr id="137221" name="Text Box 3"/>
          <p:cNvSpPr txBox="1">
            <a:spLocks noChangeArrowheads="1"/>
          </p:cNvSpPr>
          <p:nvPr/>
        </p:nvSpPr>
        <p:spPr bwMode="auto">
          <a:xfrm>
            <a:off x="8077200" y="5181601"/>
            <a:ext cx="2438400"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panicle</a:t>
            </a:r>
            <a:br>
              <a:rPr lang="en-US" altLang="tr-TR" sz="1800" b="1"/>
            </a:br>
            <a:r>
              <a:rPr lang="en-US" altLang="tr-TR" sz="1400"/>
              <a:t>-a branched raceme, defined as an indeterminate inflorescence having several branched axes bearing pedicellate flowers</a:t>
            </a:r>
            <a:endParaRPr lang="en-US" altLang="tr-TR" sz="1800" b="1"/>
          </a:p>
        </p:txBody>
      </p:sp>
      <p:sp>
        <p:nvSpPr>
          <p:cNvPr id="137222" name="Text Box 3"/>
          <p:cNvSpPr txBox="1">
            <a:spLocks noChangeArrowheads="1"/>
          </p:cNvSpPr>
          <p:nvPr/>
        </p:nvSpPr>
        <p:spPr bwMode="auto">
          <a:xfrm>
            <a:off x="5029200" y="5178426"/>
            <a:ext cx="2590800" cy="144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corymb (compound)</a:t>
            </a:r>
            <a:br>
              <a:rPr lang="en-US" altLang="tr-TR" sz="1800" b="1"/>
            </a:br>
            <a:r>
              <a:rPr lang="en-US" altLang="tr-TR" sz="1400"/>
              <a:t>-an indeterminate</a:t>
            </a:r>
          </a:p>
          <a:p>
            <a:pPr algn="ctr">
              <a:spcBef>
                <a:spcPct val="0"/>
              </a:spcBef>
              <a:buClrTx/>
              <a:buSzTx/>
              <a:buFontTx/>
              <a:buNone/>
            </a:pPr>
            <a:r>
              <a:rPr lang="en-US" altLang="tr-TR" sz="1400"/>
              <a:t>inflorescence consisting of a single axis bearing branched, lateral axes, the flowers collectively flat-topped or convex</a:t>
            </a:r>
            <a:endParaRPr lang="en-US" altLang="tr-TR" sz="1800" b="1"/>
          </a:p>
        </p:txBody>
      </p:sp>
    </p:spTree>
    <p:extLst>
      <p:ext uri="{BB962C8B-B14F-4D97-AF65-F5344CB8AC3E}">
        <p14:creationId xmlns:p14="http://schemas.microsoft.com/office/powerpoint/2010/main" val="261898925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1524000" y="1"/>
            <a:ext cx="533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Indeterminate inflorescences:</a:t>
            </a:r>
          </a:p>
          <a:p>
            <a:pPr algn="ctr">
              <a:spcBef>
                <a:spcPct val="0"/>
              </a:spcBef>
              <a:buClrTx/>
              <a:buSzTx/>
              <a:buFontTx/>
              <a:buNone/>
            </a:pPr>
            <a:endParaRPr lang="en-US" altLang="tr-TR" sz="2800" b="1">
              <a:solidFill>
                <a:srgbClr val="0000CC"/>
              </a:solidFill>
            </a:endParaRPr>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35126"/>
            <a:ext cx="42672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3" descr="Sambucus_mex-inf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417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4" descr="Sambucus_mexicana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25500"/>
            <a:ext cx="45720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Rectangle 7"/>
          <p:cNvSpPr>
            <a:spLocks noChangeArrowheads="1"/>
          </p:cNvSpPr>
          <p:nvPr/>
        </p:nvSpPr>
        <p:spPr bwMode="auto">
          <a:xfrm>
            <a:off x="1524000" y="1676400"/>
            <a:ext cx="609600" cy="17526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38247" name="Rectangle 2"/>
          <p:cNvSpPr>
            <a:spLocks noChangeArrowheads="1"/>
          </p:cNvSpPr>
          <p:nvPr/>
        </p:nvSpPr>
        <p:spPr bwMode="auto">
          <a:xfrm>
            <a:off x="6096000" y="6507163"/>
            <a:ext cx="4572000" cy="334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600" b="1" i="1"/>
              <a:t>Sambucus nigra </a:t>
            </a:r>
            <a:r>
              <a:rPr lang="en-US" altLang="tr-TR" sz="1600" b="1"/>
              <a:t>L. subsp. caerulea (Raf.) Bolli</a:t>
            </a:r>
          </a:p>
        </p:txBody>
      </p:sp>
    </p:spTree>
    <p:extLst>
      <p:ext uri="{BB962C8B-B14F-4D97-AF65-F5344CB8AC3E}">
        <p14:creationId xmlns:p14="http://schemas.microsoft.com/office/powerpoint/2010/main" val="398907868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286000" y="657226"/>
            <a:ext cx="7620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Indeterminate or Determinate inflorescences:</a:t>
            </a:r>
          </a:p>
          <a:p>
            <a:pPr algn="ctr">
              <a:spcBef>
                <a:spcPct val="0"/>
              </a:spcBef>
              <a:buClrTx/>
              <a:buSzTx/>
              <a:buFontTx/>
              <a:buNone/>
            </a:pPr>
            <a:endParaRPr lang="en-US" altLang="tr-TR" sz="2800" b="1">
              <a:solidFill>
                <a:srgbClr val="0000CC"/>
              </a:solidFill>
            </a:endParaRPr>
          </a:p>
        </p:txBody>
      </p:sp>
      <p:pic>
        <p:nvPicPr>
          <p:cNvPr id="139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22488"/>
            <a:ext cx="8763000"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3"/>
          <p:cNvSpPr txBox="1">
            <a:spLocks noChangeArrowheads="1"/>
          </p:cNvSpPr>
          <p:nvPr/>
        </p:nvSpPr>
        <p:spPr bwMode="auto">
          <a:xfrm>
            <a:off x="1511300" y="4191000"/>
            <a:ext cx="1689100" cy="1874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fascicle</a:t>
            </a:r>
            <a:br>
              <a:rPr lang="en-US" altLang="tr-TR" sz="1800" b="1"/>
            </a:br>
            <a:r>
              <a:rPr lang="en-US" altLang="tr-TR" sz="1400"/>
              <a:t>-a racemelike or paniclelike inflorescence with pedicellate flowers in which internodes between flowers are very short</a:t>
            </a:r>
            <a:endParaRPr lang="en-US" altLang="tr-TR" sz="1800" b="1"/>
          </a:p>
        </p:txBody>
      </p:sp>
      <p:sp>
        <p:nvSpPr>
          <p:cNvPr id="139269" name="Text Box 3"/>
          <p:cNvSpPr txBox="1">
            <a:spLocks noChangeArrowheads="1"/>
          </p:cNvSpPr>
          <p:nvPr/>
        </p:nvSpPr>
        <p:spPr bwMode="auto">
          <a:xfrm>
            <a:off x="3441700" y="4191000"/>
            <a:ext cx="1689100" cy="1658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glomerule</a:t>
            </a:r>
            <a:br>
              <a:rPr lang="en-US" altLang="tr-TR" sz="1800" b="1"/>
            </a:br>
            <a:r>
              <a:rPr lang="en-US" altLang="tr-TR" sz="1400"/>
              <a:t>-an inflorescence of sessile or subsessile flowers in which the internodes between flowers are very short</a:t>
            </a:r>
            <a:endParaRPr lang="en-US" altLang="tr-TR" sz="1800" b="1"/>
          </a:p>
        </p:txBody>
      </p:sp>
      <p:sp>
        <p:nvSpPr>
          <p:cNvPr id="139270" name="Text Box 3"/>
          <p:cNvSpPr txBox="1">
            <a:spLocks noChangeArrowheads="1"/>
          </p:cNvSpPr>
          <p:nvPr/>
        </p:nvSpPr>
        <p:spPr bwMode="auto">
          <a:xfrm>
            <a:off x="5638800" y="4083050"/>
            <a:ext cx="2286000" cy="1936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simple umbel</a:t>
            </a:r>
            <a:br>
              <a:rPr lang="en-US" altLang="tr-TR" sz="1800" b="1"/>
            </a:br>
            <a:r>
              <a:rPr lang="en-US" altLang="tr-TR" sz="1800" b="1"/>
              <a:t>(indeterminate)</a:t>
            </a:r>
            <a:br>
              <a:rPr lang="en-US" altLang="tr-TR" sz="1800" b="1"/>
            </a:br>
            <a:r>
              <a:rPr lang="en-US" altLang="tr-TR" sz="1400"/>
              <a:t>-a flat-topped or convex inflorescence with pedicels attached at one point to a peduncle; indeterminate if the flowers mature from outside to center</a:t>
            </a:r>
            <a:endParaRPr lang="en-US" altLang="tr-TR" sz="1800" b="1"/>
          </a:p>
        </p:txBody>
      </p:sp>
      <p:sp>
        <p:nvSpPr>
          <p:cNvPr id="139271" name="Text Box 3"/>
          <p:cNvSpPr txBox="1">
            <a:spLocks noChangeArrowheads="1"/>
          </p:cNvSpPr>
          <p:nvPr/>
        </p:nvSpPr>
        <p:spPr bwMode="auto">
          <a:xfrm>
            <a:off x="8356600" y="4038600"/>
            <a:ext cx="2286000" cy="858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simple umbel</a:t>
            </a:r>
            <a:br>
              <a:rPr lang="en-US" altLang="tr-TR" sz="1800" b="1"/>
            </a:br>
            <a:r>
              <a:rPr lang="en-US" altLang="tr-TR" sz="1800" b="1"/>
              <a:t>(determinate)</a:t>
            </a:r>
            <a:br>
              <a:rPr lang="en-US" altLang="tr-TR" sz="1800" b="1"/>
            </a:br>
            <a:r>
              <a:rPr lang="en-US" altLang="tr-TR" sz="1400"/>
              <a:t>-</a:t>
            </a:r>
            <a:endParaRPr lang="en-US" altLang="tr-TR" sz="1800" b="1"/>
          </a:p>
        </p:txBody>
      </p:sp>
      <p:sp>
        <p:nvSpPr>
          <p:cNvPr id="139272" name="Text Box 3"/>
          <p:cNvSpPr txBox="1">
            <a:spLocks noChangeArrowheads="1"/>
          </p:cNvSpPr>
          <p:nvPr/>
        </p:nvSpPr>
        <p:spPr bwMode="auto">
          <a:xfrm>
            <a:off x="8382000" y="4083050"/>
            <a:ext cx="2286000" cy="1936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simple umbel</a:t>
            </a:r>
            <a:br>
              <a:rPr lang="en-US" altLang="tr-TR" sz="1800" b="1"/>
            </a:br>
            <a:r>
              <a:rPr lang="en-US" altLang="tr-TR" sz="1800" b="1"/>
              <a:t>(determinate)</a:t>
            </a:r>
            <a:br>
              <a:rPr lang="en-US" altLang="tr-TR" sz="1800" b="1"/>
            </a:br>
            <a:r>
              <a:rPr lang="en-US" altLang="tr-TR" sz="1400"/>
              <a:t>-a flat-topped or convex inflorescence with pedicels attached at one point to a peduncle; determinate if the flowers mature from center to outside</a:t>
            </a:r>
            <a:endParaRPr lang="en-US" altLang="tr-TR" sz="1800" b="1"/>
          </a:p>
        </p:txBody>
      </p:sp>
    </p:spTree>
    <p:extLst>
      <p:ext uri="{BB962C8B-B14F-4D97-AF65-F5344CB8AC3E}">
        <p14:creationId xmlns:p14="http://schemas.microsoft.com/office/powerpoint/2010/main" val="143939790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2247900" y="0"/>
            <a:ext cx="7620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dirty="0">
                <a:solidFill>
                  <a:schemeClr val="tx2"/>
                </a:solidFill>
              </a:rPr>
              <a:t>Secondary inflorescences:</a:t>
            </a:r>
          </a:p>
        </p:txBody>
      </p:sp>
      <p:pic>
        <p:nvPicPr>
          <p:cNvPr id="1402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44512"/>
            <a:ext cx="9011316"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3"/>
          <p:cNvSpPr txBox="1">
            <a:spLocks noChangeArrowheads="1"/>
          </p:cNvSpPr>
          <p:nvPr/>
        </p:nvSpPr>
        <p:spPr bwMode="auto">
          <a:xfrm>
            <a:off x="1828800" y="3886200"/>
            <a:ext cx="1981200" cy="2736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thyrse</a:t>
            </a:r>
            <a:br>
              <a:rPr lang="en-US" altLang="tr-TR" sz="1800" b="1"/>
            </a:br>
            <a:r>
              <a:rPr lang="en-US" altLang="tr-TR" sz="1400"/>
              <a:t>-a raceme of cymes, in which the main axis is indeterminate but the opposite, lateral, unit inflorescences are pedicellate cymes, typically either simple dichasia, compound dichasia, or compound cymes, occasionally monochasial cymes.</a:t>
            </a:r>
            <a:endParaRPr lang="en-US" altLang="tr-TR" sz="1800" b="1"/>
          </a:p>
        </p:txBody>
      </p:sp>
      <p:sp>
        <p:nvSpPr>
          <p:cNvPr id="140293" name="Text Box 3"/>
          <p:cNvSpPr txBox="1">
            <a:spLocks noChangeArrowheads="1"/>
          </p:cNvSpPr>
          <p:nvPr/>
        </p:nvSpPr>
        <p:spPr bwMode="auto">
          <a:xfrm>
            <a:off x="3797300" y="3862388"/>
            <a:ext cx="1752600" cy="2952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verticillaster</a:t>
            </a:r>
            <a:br>
              <a:rPr lang="en-US" altLang="tr-TR" sz="1800" b="1"/>
            </a:br>
            <a:r>
              <a:rPr lang="en-US" altLang="tr-TR" sz="1400"/>
              <a:t>-a “spike of</a:t>
            </a:r>
          </a:p>
          <a:p>
            <a:pPr algn="ctr">
              <a:spcBef>
                <a:spcPct val="0"/>
              </a:spcBef>
              <a:buClrTx/>
              <a:buSzTx/>
              <a:buFontTx/>
              <a:buNone/>
            </a:pPr>
            <a:r>
              <a:rPr lang="en-US" altLang="tr-TR" sz="1400"/>
              <a:t>opposite cymes,” similar to a thyrse in having an indeterminate main axis but differing in that the lateral cymes  have very reduced to absent internodal axes and pedicels, giving a congested appearance</a:t>
            </a:r>
            <a:endParaRPr lang="en-US" altLang="tr-TR" sz="1800" b="1"/>
          </a:p>
        </p:txBody>
      </p:sp>
      <p:sp>
        <p:nvSpPr>
          <p:cNvPr id="140294" name="Text Box 3"/>
          <p:cNvSpPr txBox="1">
            <a:spLocks noChangeArrowheads="1"/>
          </p:cNvSpPr>
          <p:nvPr/>
        </p:nvSpPr>
        <p:spPr bwMode="auto">
          <a:xfrm>
            <a:off x="5715000" y="3886201"/>
            <a:ext cx="1981200"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compound raceme</a:t>
            </a:r>
            <a:br>
              <a:rPr lang="en-US" altLang="tr-TR" sz="1800" b="1"/>
            </a:br>
            <a:r>
              <a:rPr lang="en-US" altLang="tr-TR" sz="1400"/>
              <a:t>-a raceme of racemes; </a:t>
            </a:r>
            <a:br>
              <a:rPr lang="en-US" altLang="tr-TR" sz="1400"/>
            </a:br>
            <a:r>
              <a:rPr lang="en-US" altLang="tr-TR" sz="1400"/>
              <a:t>a central axis bearing raceme unit inflorescences</a:t>
            </a:r>
            <a:endParaRPr lang="en-US" altLang="tr-TR" sz="1800" b="1"/>
          </a:p>
        </p:txBody>
      </p:sp>
      <p:sp>
        <p:nvSpPr>
          <p:cNvPr id="140295" name="Text Box 3"/>
          <p:cNvSpPr txBox="1">
            <a:spLocks noChangeArrowheads="1"/>
          </p:cNvSpPr>
          <p:nvPr/>
        </p:nvSpPr>
        <p:spPr bwMode="auto">
          <a:xfrm>
            <a:off x="8077200" y="3940176"/>
            <a:ext cx="2590800" cy="1012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 typeface="Monotype Sorts" charset="2"/>
              <a:buNone/>
            </a:pPr>
            <a:r>
              <a:rPr lang="en-US" altLang="tr-TR" sz="1800" b="1"/>
              <a:t>corymb of heads</a:t>
            </a:r>
            <a:br>
              <a:rPr lang="en-US" altLang="tr-TR" sz="1800" b="1"/>
            </a:br>
            <a:r>
              <a:rPr lang="en-US" altLang="tr-TR" sz="1400"/>
              <a:t>-a corymb-like inflorescence bearing heads instead of individual flowers</a:t>
            </a:r>
            <a:endParaRPr lang="en-US" altLang="tr-TR" sz="1800" b="1"/>
          </a:p>
        </p:txBody>
      </p:sp>
    </p:spTree>
    <p:extLst>
      <p:ext uri="{BB962C8B-B14F-4D97-AF65-F5344CB8AC3E}">
        <p14:creationId xmlns:p14="http://schemas.microsoft.com/office/powerpoint/2010/main" val="173732007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2286000" y="217488"/>
            <a:ext cx="762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Secondary inflorescences:</a:t>
            </a:r>
          </a:p>
        </p:txBody>
      </p:sp>
      <p:pic>
        <p:nvPicPr>
          <p:cNvPr id="141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1"/>
            <a:ext cx="90678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3"/>
          <p:cNvSpPr txBox="1">
            <a:spLocks noChangeArrowheads="1"/>
          </p:cNvSpPr>
          <p:nvPr/>
        </p:nvSpPr>
        <p:spPr bwMode="auto">
          <a:xfrm>
            <a:off x="1981200" y="4267201"/>
            <a:ext cx="2286000" cy="2366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compound umbel</a:t>
            </a:r>
            <a:br>
              <a:rPr lang="en-US" altLang="tr-TR" sz="1800" b="1"/>
            </a:br>
            <a:r>
              <a:rPr lang="en-US" altLang="tr-TR" sz="1800" b="1"/>
              <a:t>(indeterminate)</a:t>
            </a:r>
            <a:br>
              <a:rPr lang="en-US" altLang="tr-TR" sz="1800" b="1"/>
            </a:br>
            <a:r>
              <a:rPr lang="en-US" altLang="tr-TR" sz="1400"/>
              <a:t>-an umbel of umbels; a secondary inflorescence in which the peduncle bears secondary axes called rays that are attached at one point plus unit, simple umbels attached at the tip of the</a:t>
            </a:r>
          </a:p>
          <a:p>
            <a:pPr algn="ctr">
              <a:spcBef>
                <a:spcPct val="0"/>
              </a:spcBef>
              <a:buClrTx/>
              <a:buSzTx/>
              <a:buFontTx/>
              <a:buNone/>
            </a:pPr>
            <a:r>
              <a:rPr lang="en-US" altLang="tr-TR" sz="1400"/>
              <a:t>rays, as in many Apiaceae</a:t>
            </a:r>
            <a:endParaRPr lang="en-US" altLang="tr-TR" sz="1800" b="1"/>
          </a:p>
        </p:txBody>
      </p:sp>
      <p:sp>
        <p:nvSpPr>
          <p:cNvPr id="141317" name="Text Box 3"/>
          <p:cNvSpPr txBox="1">
            <a:spLocks noChangeArrowheads="1"/>
          </p:cNvSpPr>
          <p:nvPr/>
        </p:nvSpPr>
        <p:spPr bwMode="auto">
          <a:xfrm>
            <a:off x="5334000" y="4333876"/>
            <a:ext cx="2133600"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raceme of spikes</a:t>
            </a:r>
            <a:br>
              <a:rPr lang="en-US" altLang="tr-TR" sz="1800" b="1"/>
            </a:br>
            <a:r>
              <a:rPr lang="en-US" altLang="tr-TR" sz="1400"/>
              <a:t>-a secondary inflorescence in which a central axis bears several spike unit inflorescences</a:t>
            </a:r>
            <a:endParaRPr lang="en-US" altLang="tr-TR" sz="1800" b="1"/>
          </a:p>
        </p:txBody>
      </p:sp>
      <p:sp>
        <p:nvSpPr>
          <p:cNvPr id="141318" name="Text Box 3"/>
          <p:cNvSpPr txBox="1">
            <a:spLocks noChangeArrowheads="1"/>
          </p:cNvSpPr>
          <p:nvPr/>
        </p:nvSpPr>
        <p:spPr bwMode="auto">
          <a:xfrm>
            <a:off x="8382000" y="4343401"/>
            <a:ext cx="2095500"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 typeface="Monotype Sorts" charset="2"/>
              <a:buNone/>
            </a:pPr>
            <a:r>
              <a:rPr lang="en-US" altLang="tr-TR" sz="1800" b="1"/>
              <a:t>panicle of spikelets</a:t>
            </a:r>
            <a:br>
              <a:rPr lang="en-US" altLang="tr-TR" sz="1800" b="1"/>
            </a:br>
            <a:r>
              <a:rPr lang="en-US" altLang="tr-TR" sz="1400"/>
              <a:t>-a secondary inflorescence in which a panicl—like stem axes bear spikelets instead of flowers</a:t>
            </a:r>
            <a:endParaRPr lang="en-US" altLang="tr-TR" sz="1400" b="1"/>
          </a:p>
        </p:txBody>
      </p:sp>
    </p:spTree>
    <p:extLst>
      <p:ext uri="{BB962C8B-B14F-4D97-AF65-F5344CB8AC3E}">
        <p14:creationId xmlns:p14="http://schemas.microsoft.com/office/powerpoint/2010/main" val="350884377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47800"/>
            <a:ext cx="21336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5"/>
          <p:cNvSpPr>
            <a:spLocks noChangeArrowheads="1"/>
          </p:cNvSpPr>
          <p:nvPr/>
        </p:nvSpPr>
        <p:spPr bwMode="auto">
          <a:xfrm>
            <a:off x="8839200" y="1371600"/>
            <a:ext cx="1219200" cy="3124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2340" name="Rectangle 6"/>
          <p:cNvSpPr>
            <a:spLocks noChangeArrowheads="1"/>
          </p:cNvSpPr>
          <p:nvPr/>
        </p:nvSpPr>
        <p:spPr bwMode="auto">
          <a:xfrm>
            <a:off x="8153400" y="1752600"/>
            <a:ext cx="990600" cy="1219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2341" name="Rectangle 7"/>
          <p:cNvSpPr>
            <a:spLocks noChangeArrowheads="1"/>
          </p:cNvSpPr>
          <p:nvPr/>
        </p:nvSpPr>
        <p:spPr bwMode="auto">
          <a:xfrm>
            <a:off x="9067800" y="4495800"/>
            <a:ext cx="685800" cy="7620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2342" name="Rectangle 2"/>
          <p:cNvSpPr>
            <a:spLocks noChangeArrowheads="1"/>
          </p:cNvSpPr>
          <p:nvPr/>
        </p:nvSpPr>
        <p:spPr bwMode="auto">
          <a:xfrm>
            <a:off x="2286000" y="76201"/>
            <a:ext cx="7620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Specialized inflorescences:</a:t>
            </a:r>
          </a:p>
          <a:p>
            <a:pPr algn="ctr">
              <a:spcBef>
                <a:spcPct val="0"/>
              </a:spcBef>
              <a:buClrTx/>
              <a:buSzTx/>
              <a:buFontTx/>
              <a:buNone/>
            </a:pPr>
            <a:endParaRPr lang="en-US" altLang="tr-TR" sz="2800" b="1">
              <a:solidFill>
                <a:srgbClr val="0000CC"/>
              </a:solidFill>
            </a:endParaRPr>
          </a:p>
        </p:txBody>
      </p:sp>
      <p:sp>
        <p:nvSpPr>
          <p:cNvPr id="142343" name="Rectangle 7"/>
          <p:cNvSpPr>
            <a:spLocks noChangeArrowheads="1"/>
          </p:cNvSpPr>
          <p:nvPr/>
        </p:nvSpPr>
        <p:spPr bwMode="auto">
          <a:xfrm>
            <a:off x="4876800" y="2667000"/>
            <a:ext cx="838200" cy="17526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pic>
        <p:nvPicPr>
          <p:cNvPr id="142344" name="Picture 8" descr="Quercus_kelloggii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762000"/>
            <a:ext cx="3505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2" descr="quercus_suber3.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127501"/>
            <a:ext cx="35052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6" name="Rectangle 17"/>
          <p:cNvSpPr>
            <a:spLocks noChangeArrowheads="1"/>
          </p:cNvSpPr>
          <p:nvPr/>
        </p:nvSpPr>
        <p:spPr bwMode="auto">
          <a:xfrm>
            <a:off x="7010400" y="65532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400" b="1" i="1"/>
              <a:t>Quercus suber   </a:t>
            </a:r>
            <a:r>
              <a:rPr lang="en-US" altLang="tr-TR" sz="1400" b="1"/>
              <a:t>Fagaceae</a:t>
            </a:r>
            <a:endParaRPr lang="en-US" altLang="tr-TR" sz="1400" b="1" i="1"/>
          </a:p>
        </p:txBody>
      </p:sp>
      <p:sp>
        <p:nvSpPr>
          <p:cNvPr id="142347" name="Rectangle 17"/>
          <p:cNvSpPr>
            <a:spLocks noChangeArrowheads="1"/>
          </p:cNvSpPr>
          <p:nvPr/>
        </p:nvSpPr>
        <p:spPr bwMode="auto">
          <a:xfrm>
            <a:off x="7010400" y="36576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400" b="1" i="1"/>
              <a:t>Quercus kelloggii   </a:t>
            </a:r>
            <a:r>
              <a:rPr lang="en-US" altLang="tr-TR" sz="1400" b="1"/>
              <a:t>Fagaceae</a:t>
            </a:r>
            <a:endParaRPr lang="en-US" altLang="tr-TR" sz="1400" b="1" i="1"/>
          </a:p>
        </p:txBody>
      </p:sp>
      <p:grpSp>
        <p:nvGrpSpPr>
          <p:cNvPr id="2" name="Group 17"/>
          <p:cNvGrpSpPr>
            <a:grpSpLocks/>
          </p:cNvGrpSpPr>
          <p:nvPr/>
        </p:nvGrpSpPr>
        <p:grpSpPr bwMode="auto">
          <a:xfrm>
            <a:off x="5486400" y="4800600"/>
            <a:ext cx="3352800" cy="1219200"/>
            <a:chOff x="3962400" y="4800600"/>
            <a:chExt cx="3352800" cy="1219200"/>
          </a:xfrm>
        </p:grpSpPr>
        <p:sp>
          <p:nvSpPr>
            <p:cNvPr id="142350" name="Text Box 3"/>
            <p:cNvSpPr txBox="1">
              <a:spLocks noChangeArrowheads="1"/>
            </p:cNvSpPr>
            <p:nvPr/>
          </p:nvSpPr>
          <p:spPr bwMode="auto">
            <a:xfrm>
              <a:off x="3962400" y="4800600"/>
              <a:ext cx="1066800"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male</a:t>
              </a:r>
            </a:p>
            <a:p>
              <a:pPr algn="ctr">
                <a:spcBef>
                  <a:spcPct val="0"/>
                </a:spcBef>
                <a:buClrTx/>
                <a:buSzTx/>
                <a:buFontTx/>
                <a:buNone/>
              </a:pPr>
              <a:r>
                <a:rPr lang="en-US" altLang="tr-TR" sz="1800" b="1"/>
                <a:t>flower</a:t>
              </a:r>
            </a:p>
          </p:txBody>
        </p:sp>
        <p:cxnSp>
          <p:nvCxnSpPr>
            <p:cNvPr id="142351" name="Straight Connector 13"/>
            <p:cNvCxnSpPr>
              <a:cxnSpLocks noChangeShapeType="1"/>
            </p:cNvCxnSpPr>
            <p:nvPr/>
          </p:nvCxnSpPr>
          <p:spPr bwMode="auto">
            <a:xfrm rot="10800000" flipV="1">
              <a:off x="4876800" y="4953000"/>
              <a:ext cx="2286000" cy="381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142352" name="Straight Connector 14"/>
            <p:cNvCxnSpPr>
              <a:cxnSpLocks noChangeShapeType="1"/>
            </p:cNvCxnSpPr>
            <p:nvPr/>
          </p:nvCxnSpPr>
          <p:spPr bwMode="auto">
            <a:xfrm rot="10800000">
              <a:off x="4876800" y="5334000"/>
              <a:ext cx="2438400" cy="685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grpSp>
      <p:sp>
        <p:nvSpPr>
          <p:cNvPr id="142349" name="Text Box 3"/>
          <p:cNvSpPr txBox="1">
            <a:spLocks noChangeArrowheads="1"/>
          </p:cNvSpPr>
          <p:nvPr/>
        </p:nvSpPr>
        <p:spPr bwMode="auto">
          <a:xfrm>
            <a:off x="2708275" y="5626101"/>
            <a:ext cx="3270250" cy="1012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catkin/ament</a:t>
            </a:r>
            <a:br>
              <a:rPr lang="en-US" altLang="tr-TR" sz="1800" b="1"/>
            </a:br>
            <a:r>
              <a:rPr lang="en-US" altLang="tr-TR" sz="1400"/>
              <a:t>-a unisexual, typically male spike or elongate axis that falls as a unit after flowering or fruiting, as in </a:t>
            </a:r>
            <a:r>
              <a:rPr lang="en-US" altLang="tr-TR" sz="1400" i="1"/>
              <a:t>Quercus, Salix</a:t>
            </a:r>
            <a:endParaRPr lang="en-US" altLang="tr-TR" sz="1800" b="1" i="1"/>
          </a:p>
        </p:txBody>
      </p:sp>
    </p:spTree>
    <p:extLst>
      <p:ext uri="{BB962C8B-B14F-4D97-AF65-F5344CB8AC3E}">
        <p14:creationId xmlns:p14="http://schemas.microsoft.com/office/powerpoint/2010/main" val="2611293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2286000" y="76201"/>
            <a:ext cx="7620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Specialized inflorescences:</a:t>
            </a:r>
          </a:p>
          <a:p>
            <a:pPr algn="ctr">
              <a:spcBef>
                <a:spcPct val="0"/>
              </a:spcBef>
              <a:buClrTx/>
              <a:buSzTx/>
              <a:buFontTx/>
              <a:buNone/>
            </a:pPr>
            <a:endParaRPr lang="en-US" altLang="tr-TR" sz="2800" b="1">
              <a:solidFill>
                <a:srgbClr val="0000CC"/>
              </a:solidFill>
            </a:endParaRPr>
          </a:p>
        </p:txBody>
      </p:sp>
      <p:sp>
        <p:nvSpPr>
          <p:cNvPr id="143363" name="Rectangle 5"/>
          <p:cNvSpPr>
            <a:spLocks noChangeArrowheads="1"/>
          </p:cNvSpPr>
          <p:nvPr/>
        </p:nvSpPr>
        <p:spPr bwMode="auto">
          <a:xfrm>
            <a:off x="8839200" y="1371600"/>
            <a:ext cx="1219200" cy="3124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3364" name="Rectangle 6"/>
          <p:cNvSpPr>
            <a:spLocks noChangeArrowheads="1"/>
          </p:cNvSpPr>
          <p:nvPr/>
        </p:nvSpPr>
        <p:spPr bwMode="auto">
          <a:xfrm>
            <a:off x="8153400" y="1752600"/>
            <a:ext cx="990600" cy="1219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3365" name="Rectangle 7"/>
          <p:cNvSpPr>
            <a:spLocks noChangeArrowheads="1"/>
          </p:cNvSpPr>
          <p:nvPr/>
        </p:nvSpPr>
        <p:spPr bwMode="auto">
          <a:xfrm>
            <a:off x="9067800" y="4495800"/>
            <a:ext cx="685800" cy="7620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pic>
        <p:nvPicPr>
          <p:cNvPr id="143366" name="Picture 6" descr="zantedeschia_aethiopica-infl1.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914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7" descr="zantedeschia_aethiopica-infl2.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657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8" name="Rectangle 17"/>
          <p:cNvSpPr>
            <a:spLocks noChangeArrowheads="1"/>
          </p:cNvSpPr>
          <p:nvPr/>
        </p:nvSpPr>
        <p:spPr bwMode="auto">
          <a:xfrm>
            <a:off x="7010400" y="65532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400" b="1" i="1"/>
              <a:t>Zantedeschia aethiopica    </a:t>
            </a:r>
            <a:r>
              <a:rPr lang="en-US" altLang="tr-TR" sz="1400" b="1"/>
              <a:t>Araceae</a:t>
            </a:r>
            <a:endParaRPr lang="en-US" altLang="tr-TR" sz="1400" b="1" i="1"/>
          </a:p>
        </p:txBody>
      </p:sp>
      <p:grpSp>
        <p:nvGrpSpPr>
          <p:cNvPr id="143369" name="Group 13"/>
          <p:cNvGrpSpPr>
            <a:grpSpLocks/>
          </p:cNvGrpSpPr>
          <p:nvPr/>
        </p:nvGrpSpPr>
        <p:grpSpPr bwMode="auto">
          <a:xfrm>
            <a:off x="2209800" y="990600"/>
            <a:ext cx="3886200" cy="5410200"/>
            <a:chOff x="685800" y="1447800"/>
            <a:chExt cx="3886200" cy="5410200"/>
          </a:xfrm>
        </p:grpSpPr>
        <p:pic>
          <p:nvPicPr>
            <p:cNvPr id="1433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47800"/>
              <a:ext cx="34290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9" name="Rectangle 8"/>
            <p:cNvSpPr>
              <a:spLocks noChangeArrowheads="1"/>
            </p:cNvSpPr>
            <p:nvPr/>
          </p:nvSpPr>
          <p:spPr bwMode="auto">
            <a:xfrm>
              <a:off x="685800" y="1524000"/>
              <a:ext cx="838200" cy="6858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3380" name="Rectangle 9"/>
            <p:cNvSpPr>
              <a:spLocks noChangeArrowheads="1"/>
            </p:cNvSpPr>
            <p:nvPr/>
          </p:nvSpPr>
          <p:spPr bwMode="auto">
            <a:xfrm>
              <a:off x="3048000" y="3657600"/>
              <a:ext cx="1524000" cy="28194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3381" name="Rectangle 12"/>
            <p:cNvSpPr>
              <a:spLocks noChangeArrowheads="1"/>
            </p:cNvSpPr>
            <p:nvPr/>
          </p:nvSpPr>
          <p:spPr bwMode="auto">
            <a:xfrm>
              <a:off x="685800" y="6172200"/>
              <a:ext cx="838200" cy="6858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grpSp>
      <p:grpSp>
        <p:nvGrpSpPr>
          <p:cNvPr id="3" name="Group 23"/>
          <p:cNvGrpSpPr>
            <a:grpSpLocks/>
          </p:cNvGrpSpPr>
          <p:nvPr/>
        </p:nvGrpSpPr>
        <p:grpSpPr bwMode="auto">
          <a:xfrm>
            <a:off x="5562600" y="2057400"/>
            <a:ext cx="3505200" cy="2895600"/>
            <a:chOff x="4038600" y="2057400"/>
            <a:chExt cx="3505200" cy="2895600"/>
          </a:xfrm>
        </p:grpSpPr>
        <p:sp>
          <p:nvSpPr>
            <p:cNvPr id="143375" name="Text Box 3"/>
            <p:cNvSpPr txBox="1">
              <a:spLocks noChangeArrowheads="1"/>
            </p:cNvSpPr>
            <p:nvPr/>
          </p:nvSpPr>
          <p:spPr bwMode="auto">
            <a:xfrm>
              <a:off x="4038600" y="3671833"/>
              <a:ext cx="137160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spadix</a:t>
              </a:r>
            </a:p>
          </p:txBody>
        </p:sp>
        <p:cxnSp>
          <p:nvCxnSpPr>
            <p:cNvPr id="143376" name="Straight Arrow Connector 15"/>
            <p:cNvCxnSpPr>
              <a:cxnSpLocks noChangeShapeType="1"/>
            </p:cNvCxnSpPr>
            <p:nvPr/>
          </p:nvCxnSpPr>
          <p:spPr bwMode="auto">
            <a:xfrm>
              <a:off x="5181600" y="3886200"/>
              <a:ext cx="2133600" cy="10668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43377" name="Straight Arrow Connector 16"/>
            <p:cNvCxnSpPr>
              <a:cxnSpLocks noChangeShapeType="1"/>
            </p:cNvCxnSpPr>
            <p:nvPr/>
          </p:nvCxnSpPr>
          <p:spPr bwMode="auto">
            <a:xfrm flipV="1">
              <a:off x="5181600" y="2057400"/>
              <a:ext cx="2362200" cy="18288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4"/>
          <p:cNvGrpSpPr>
            <a:grpSpLocks/>
          </p:cNvGrpSpPr>
          <p:nvPr/>
        </p:nvGrpSpPr>
        <p:grpSpPr bwMode="auto">
          <a:xfrm>
            <a:off x="5181600" y="1295400"/>
            <a:ext cx="2743200" cy="609600"/>
            <a:chOff x="3657600" y="1295400"/>
            <a:chExt cx="2743200" cy="609600"/>
          </a:xfrm>
        </p:grpSpPr>
        <p:sp>
          <p:nvSpPr>
            <p:cNvPr id="143373" name="Text Box 3"/>
            <p:cNvSpPr txBox="1">
              <a:spLocks noChangeArrowheads="1"/>
            </p:cNvSpPr>
            <p:nvPr/>
          </p:nvSpPr>
          <p:spPr bwMode="auto">
            <a:xfrm>
              <a:off x="3657600" y="1295400"/>
              <a:ext cx="137160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spathe</a:t>
              </a:r>
            </a:p>
          </p:txBody>
        </p:sp>
        <p:cxnSp>
          <p:nvCxnSpPr>
            <p:cNvPr id="143374" name="Straight Arrow Connector 20"/>
            <p:cNvCxnSpPr>
              <a:cxnSpLocks noChangeShapeType="1"/>
            </p:cNvCxnSpPr>
            <p:nvPr/>
          </p:nvCxnSpPr>
          <p:spPr bwMode="auto">
            <a:xfrm>
              <a:off x="4800600" y="1524000"/>
              <a:ext cx="1600200" cy="3810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143372" name="Text Box 3"/>
          <p:cNvSpPr txBox="1">
            <a:spLocks noChangeArrowheads="1"/>
          </p:cNvSpPr>
          <p:nvPr/>
        </p:nvSpPr>
        <p:spPr bwMode="auto">
          <a:xfrm>
            <a:off x="2362200" y="5410201"/>
            <a:ext cx="3219450"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spadix</a:t>
            </a:r>
            <a:br>
              <a:rPr lang="en-US" altLang="tr-TR" sz="1800" b="1"/>
            </a:br>
            <a:r>
              <a:rPr lang="en-US" altLang="tr-TR" sz="1400"/>
              <a:t>-a spike with a thickened or fleshy</a:t>
            </a:r>
          </a:p>
          <a:p>
            <a:pPr algn="ctr">
              <a:spcBef>
                <a:spcPct val="0"/>
              </a:spcBef>
              <a:buClrTx/>
              <a:buSzTx/>
              <a:buFontTx/>
              <a:buNone/>
            </a:pPr>
            <a:r>
              <a:rPr lang="en-US" altLang="tr-TR" sz="1400"/>
              <a:t>central axis, typically with congested flowers and usually subtended by a spathe, as in the Araceae</a:t>
            </a:r>
            <a:endParaRPr lang="en-US" altLang="tr-TR" sz="1800" b="1"/>
          </a:p>
        </p:txBody>
      </p:sp>
    </p:spTree>
    <p:extLst>
      <p:ext uri="{BB962C8B-B14F-4D97-AF65-F5344CB8AC3E}">
        <p14:creationId xmlns:p14="http://schemas.microsoft.com/office/powerpoint/2010/main" val="19882481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2286000" y="657226"/>
            <a:ext cx="7620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Specialized inflorescences:</a:t>
            </a:r>
          </a:p>
          <a:p>
            <a:pPr algn="ctr">
              <a:spcBef>
                <a:spcPct val="0"/>
              </a:spcBef>
              <a:buClrTx/>
              <a:buSzTx/>
              <a:buFontTx/>
              <a:buNone/>
            </a:pPr>
            <a:endParaRPr lang="en-US" altLang="tr-TR" sz="2800" b="1">
              <a:solidFill>
                <a:srgbClr val="0000CC"/>
              </a:solidFill>
            </a:endParaRPr>
          </a:p>
        </p:txBody>
      </p:sp>
      <p:pic>
        <p:nvPicPr>
          <p:cNvPr id="144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057401"/>
            <a:ext cx="39243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5"/>
          <p:cNvSpPr>
            <a:spLocks noChangeArrowheads="1"/>
          </p:cNvSpPr>
          <p:nvPr/>
        </p:nvSpPr>
        <p:spPr bwMode="auto">
          <a:xfrm>
            <a:off x="8839200" y="1371600"/>
            <a:ext cx="1219200" cy="3124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4389" name="Rectangle 6"/>
          <p:cNvSpPr>
            <a:spLocks noChangeArrowheads="1"/>
          </p:cNvSpPr>
          <p:nvPr/>
        </p:nvSpPr>
        <p:spPr bwMode="auto">
          <a:xfrm>
            <a:off x="8153400" y="1752600"/>
            <a:ext cx="990600" cy="1219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4390" name="Rectangle 7"/>
          <p:cNvSpPr>
            <a:spLocks noChangeArrowheads="1"/>
          </p:cNvSpPr>
          <p:nvPr/>
        </p:nvSpPr>
        <p:spPr bwMode="auto">
          <a:xfrm>
            <a:off x="9067800" y="4495800"/>
            <a:ext cx="685800" cy="7620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pic>
        <p:nvPicPr>
          <p:cNvPr id="144391" name="Picture 6" descr="ficus_carica.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1038" y="1828800"/>
            <a:ext cx="36369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Rectangle 7"/>
          <p:cNvSpPr>
            <a:spLocks noChangeArrowheads="1"/>
          </p:cNvSpPr>
          <p:nvPr/>
        </p:nvSpPr>
        <p:spPr bwMode="auto">
          <a:xfrm>
            <a:off x="5486400" y="1676400"/>
            <a:ext cx="1028700" cy="25146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4393" name="Rectangle 8"/>
          <p:cNvSpPr>
            <a:spLocks noChangeArrowheads="1"/>
          </p:cNvSpPr>
          <p:nvPr/>
        </p:nvSpPr>
        <p:spPr bwMode="auto">
          <a:xfrm>
            <a:off x="2057400" y="1676400"/>
            <a:ext cx="838200" cy="17526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4394" name="Rectangle 17"/>
          <p:cNvSpPr>
            <a:spLocks noChangeArrowheads="1"/>
          </p:cNvSpPr>
          <p:nvPr/>
        </p:nvSpPr>
        <p:spPr bwMode="auto">
          <a:xfrm>
            <a:off x="7010400" y="61722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400" b="1" i="1"/>
              <a:t>Ficus rubiginosa   </a:t>
            </a:r>
            <a:r>
              <a:rPr lang="en-US" altLang="tr-TR" sz="1400" b="1"/>
              <a:t>Moraceae</a:t>
            </a:r>
            <a:endParaRPr lang="en-US" altLang="tr-TR" sz="1400" b="1" i="1"/>
          </a:p>
        </p:txBody>
      </p:sp>
      <p:grpSp>
        <p:nvGrpSpPr>
          <p:cNvPr id="2" name="Group 14"/>
          <p:cNvGrpSpPr>
            <a:grpSpLocks/>
          </p:cNvGrpSpPr>
          <p:nvPr/>
        </p:nvGrpSpPr>
        <p:grpSpPr bwMode="auto">
          <a:xfrm>
            <a:off x="5410200" y="2147888"/>
            <a:ext cx="2133600" cy="1281112"/>
            <a:chOff x="3886200" y="2147501"/>
            <a:chExt cx="2133600" cy="1281499"/>
          </a:xfrm>
        </p:grpSpPr>
        <p:cxnSp>
          <p:nvCxnSpPr>
            <p:cNvPr id="144397" name="Straight Arrow Connector 10"/>
            <p:cNvCxnSpPr>
              <a:cxnSpLocks noChangeShapeType="1"/>
            </p:cNvCxnSpPr>
            <p:nvPr/>
          </p:nvCxnSpPr>
          <p:spPr bwMode="auto">
            <a:xfrm>
              <a:off x="5181600" y="2743200"/>
              <a:ext cx="838200" cy="6858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4398" name="Text Box 3"/>
            <p:cNvSpPr txBox="1">
              <a:spLocks noChangeArrowheads="1"/>
            </p:cNvSpPr>
            <p:nvPr/>
          </p:nvSpPr>
          <p:spPr bwMode="auto">
            <a:xfrm>
              <a:off x="3886200" y="2147501"/>
              <a:ext cx="1371600"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compound</a:t>
              </a:r>
            </a:p>
            <a:p>
              <a:pPr algn="ctr">
                <a:spcBef>
                  <a:spcPct val="0"/>
                </a:spcBef>
                <a:buClrTx/>
                <a:buSzTx/>
                <a:buFontTx/>
                <a:buNone/>
              </a:pPr>
              <a:r>
                <a:rPr lang="en-US" altLang="tr-TR" sz="1800" b="1"/>
                <a:t>receptacle</a:t>
              </a:r>
            </a:p>
          </p:txBody>
        </p:sp>
      </p:grpSp>
      <p:sp>
        <p:nvSpPr>
          <p:cNvPr id="144396" name="Text Box 3"/>
          <p:cNvSpPr txBox="1">
            <a:spLocks noChangeArrowheads="1"/>
          </p:cNvSpPr>
          <p:nvPr/>
        </p:nvSpPr>
        <p:spPr bwMode="auto">
          <a:xfrm>
            <a:off x="2895600" y="5553076"/>
            <a:ext cx="2565400"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hypanthodium</a:t>
            </a:r>
            <a:br>
              <a:rPr lang="en-US" altLang="tr-TR" sz="1800" b="1"/>
            </a:br>
            <a:r>
              <a:rPr lang="en-US" altLang="tr-TR" sz="1400"/>
              <a:t>-an inflorescence bearing numerous flowers on the inside of a convex or involuted compound receptacle, as in </a:t>
            </a:r>
            <a:r>
              <a:rPr lang="en-US" altLang="tr-TR" sz="1400" i="1"/>
              <a:t>Ficus</a:t>
            </a:r>
            <a:endParaRPr lang="en-US" altLang="tr-TR" sz="1800" b="1" i="1"/>
          </a:p>
        </p:txBody>
      </p:sp>
    </p:spTree>
    <p:extLst>
      <p:ext uri="{BB962C8B-B14F-4D97-AF65-F5344CB8AC3E}">
        <p14:creationId xmlns:p14="http://schemas.microsoft.com/office/powerpoint/2010/main" val="2087932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1524000" y="19050"/>
            <a:ext cx="4572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Specialized inflorescences:</a:t>
            </a:r>
          </a:p>
          <a:p>
            <a:pPr algn="ctr">
              <a:spcBef>
                <a:spcPct val="0"/>
              </a:spcBef>
              <a:buClrTx/>
              <a:buSzTx/>
              <a:buFontTx/>
              <a:buNone/>
            </a:pPr>
            <a:endParaRPr lang="en-US" altLang="tr-TR" sz="2800" b="1">
              <a:solidFill>
                <a:srgbClr val="0000CC"/>
              </a:solidFill>
            </a:endParaRPr>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48148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Rectangle 5"/>
          <p:cNvSpPr>
            <a:spLocks noChangeArrowheads="1"/>
          </p:cNvSpPr>
          <p:nvPr/>
        </p:nvSpPr>
        <p:spPr bwMode="auto">
          <a:xfrm>
            <a:off x="2590800" y="5486400"/>
            <a:ext cx="1066800" cy="9144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5413" name="Rectangle 5"/>
          <p:cNvSpPr>
            <a:spLocks noChangeArrowheads="1"/>
          </p:cNvSpPr>
          <p:nvPr/>
        </p:nvSpPr>
        <p:spPr bwMode="auto">
          <a:xfrm>
            <a:off x="3962400" y="4038600"/>
            <a:ext cx="2590800" cy="19812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pic>
        <p:nvPicPr>
          <p:cNvPr id="145414" name="Picture 6" descr="EUP-Chamaesyce1dLaPlayita3012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45720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Picture 7" descr="euphorbia_milii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03426"/>
            <a:ext cx="45720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Picture 8" descr="Euphorbia_misera.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18664" y="4595814"/>
            <a:ext cx="8286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7" name="Picture 9" descr="Euphorbia-cyath"/>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191000"/>
            <a:ext cx="457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8" name="Rectangle 10"/>
          <p:cNvSpPr>
            <a:spLocks noChangeArrowheads="1"/>
          </p:cNvSpPr>
          <p:nvPr/>
        </p:nvSpPr>
        <p:spPr bwMode="auto">
          <a:xfrm>
            <a:off x="1524000" y="4419600"/>
            <a:ext cx="685800" cy="19812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5419" name="Text Box 3"/>
          <p:cNvSpPr txBox="1">
            <a:spLocks noChangeArrowheads="1"/>
          </p:cNvSpPr>
          <p:nvPr/>
        </p:nvSpPr>
        <p:spPr bwMode="auto">
          <a:xfrm>
            <a:off x="1676400" y="4906964"/>
            <a:ext cx="2590800" cy="1874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cyathium</a:t>
            </a:r>
            <a:br>
              <a:rPr lang="en-US" altLang="tr-TR" sz="1800" b="1"/>
            </a:br>
            <a:r>
              <a:rPr lang="en-US" altLang="tr-TR" sz="1400"/>
              <a:t>-an inflorescence bearing</a:t>
            </a:r>
          </a:p>
          <a:p>
            <a:pPr algn="ctr">
              <a:spcBef>
                <a:spcPct val="0"/>
              </a:spcBef>
              <a:buClrTx/>
              <a:buSzTx/>
              <a:buFontTx/>
              <a:buNone/>
            </a:pPr>
            <a:r>
              <a:rPr lang="en-US" altLang="tr-TR" sz="1400"/>
              <a:t>small, unisexual flowers and subtended by an involucre (frequently with petaloid glands), the entire inflorescence resembling a single flower, as in </a:t>
            </a:r>
            <a:r>
              <a:rPr lang="en-US" altLang="tr-TR" sz="1400" i="1"/>
              <a:t>Euphorbia</a:t>
            </a:r>
            <a:r>
              <a:rPr lang="en-US" altLang="tr-TR" sz="1400"/>
              <a:t> and relatives</a:t>
            </a:r>
            <a:endParaRPr lang="en-US" altLang="tr-TR" sz="1800" b="1"/>
          </a:p>
        </p:txBody>
      </p:sp>
    </p:spTree>
    <p:extLst>
      <p:ext uri="{BB962C8B-B14F-4D97-AF65-F5344CB8AC3E}">
        <p14:creationId xmlns:p14="http://schemas.microsoft.com/office/powerpoint/2010/main" val="188346543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11338"/>
            <a:ext cx="37338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4"/>
          <p:cNvSpPr>
            <a:spLocks noChangeArrowheads="1"/>
          </p:cNvSpPr>
          <p:nvPr/>
        </p:nvSpPr>
        <p:spPr bwMode="auto">
          <a:xfrm>
            <a:off x="2133600" y="5029200"/>
            <a:ext cx="685800" cy="18288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6436" name="Rectangle 5"/>
          <p:cNvSpPr>
            <a:spLocks noChangeArrowheads="1"/>
          </p:cNvSpPr>
          <p:nvPr/>
        </p:nvSpPr>
        <p:spPr bwMode="auto">
          <a:xfrm>
            <a:off x="2590800" y="5486400"/>
            <a:ext cx="1066800" cy="9144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6437" name="Rectangle 5"/>
          <p:cNvSpPr>
            <a:spLocks noChangeArrowheads="1"/>
          </p:cNvSpPr>
          <p:nvPr/>
        </p:nvSpPr>
        <p:spPr bwMode="auto">
          <a:xfrm>
            <a:off x="1600200" y="1447800"/>
            <a:ext cx="1447800" cy="1981200"/>
          </a:xfrm>
          <a:prstGeom prst="rect">
            <a:avLst/>
          </a:prstGeom>
          <a:solidFill>
            <a:srgbClr val="FFFFFF"/>
          </a:solidFill>
          <a:ln w="12700">
            <a:solidFill>
              <a:srgbClr val="FFFFFF"/>
            </a:solidFill>
            <a:round/>
            <a:headEnd/>
            <a:tailEnd/>
          </a:ln>
        </p:spPr>
        <p:txBody>
          <a:bodyPr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
        <p:nvSpPr>
          <p:cNvPr id="146438" name="Rectangle 2"/>
          <p:cNvSpPr>
            <a:spLocks noChangeArrowheads="1"/>
          </p:cNvSpPr>
          <p:nvPr/>
        </p:nvSpPr>
        <p:spPr bwMode="auto">
          <a:xfrm>
            <a:off x="1524000" y="19050"/>
            <a:ext cx="4572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Specialized inflorescences:</a:t>
            </a:r>
          </a:p>
          <a:p>
            <a:pPr algn="ctr">
              <a:spcBef>
                <a:spcPct val="0"/>
              </a:spcBef>
              <a:buClrTx/>
              <a:buSzTx/>
              <a:buFontTx/>
              <a:buNone/>
            </a:pPr>
            <a:endParaRPr lang="en-US" altLang="tr-TR" sz="2800" b="1">
              <a:solidFill>
                <a:srgbClr val="0000CC"/>
              </a:solidFill>
            </a:endParaRPr>
          </a:p>
        </p:txBody>
      </p:sp>
      <p:pic>
        <p:nvPicPr>
          <p:cNvPr id="146439" name="Picture 8" descr="Paspalum_dilatatum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209800"/>
            <a:ext cx="2895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7" descr="Avena_barbata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
            <a:ext cx="294005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1" name="Text Box 3"/>
          <p:cNvSpPr txBox="1">
            <a:spLocks noChangeArrowheads="1"/>
          </p:cNvSpPr>
          <p:nvPr/>
        </p:nvSpPr>
        <p:spPr bwMode="auto">
          <a:xfrm>
            <a:off x="2895600" y="5410201"/>
            <a:ext cx="3505200" cy="1012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spikelet (grass)</a:t>
            </a:r>
            <a:br>
              <a:rPr lang="en-US" altLang="tr-TR" sz="1800" b="1"/>
            </a:br>
            <a:r>
              <a:rPr lang="en-US" altLang="tr-TR" sz="1400"/>
              <a:t>-literally means a “small spike” and refers to the basic inflorescence unit in the Cyperaceae, the sedges, and Poaceae, the grasses</a:t>
            </a:r>
            <a:endParaRPr lang="en-US" altLang="tr-TR" sz="1800" b="1"/>
          </a:p>
        </p:txBody>
      </p:sp>
    </p:spTree>
    <p:extLst>
      <p:ext uri="{BB962C8B-B14F-4D97-AF65-F5344CB8AC3E}">
        <p14:creationId xmlns:p14="http://schemas.microsoft.com/office/powerpoint/2010/main" val="371288437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6214"/>
            <a:ext cx="853440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8"/>
          <p:cNvSpPr>
            <a:spLocks noChangeArrowheads="1"/>
          </p:cNvSpPr>
          <p:nvPr/>
        </p:nvSpPr>
        <p:spPr bwMode="auto">
          <a:xfrm>
            <a:off x="2743200" y="428626"/>
            <a:ext cx="7010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bg2"/>
                </a:solidFill>
              </a:rPr>
              <a:t>Perianth cycly = no. of whorls in perianth</a:t>
            </a:r>
          </a:p>
          <a:p>
            <a:pPr algn="ctr">
              <a:spcBef>
                <a:spcPct val="0"/>
              </a:spcBef>
              <a:buClrTx/>
              <a:buSzTx/>
              <a:buFontTx/>
              <a:buNone/>
            </a:pPr>
            <a:r>
              <a:rPr lang="en-US" altLang="tr-TR" sz="2800" b="1">
                <a:solidFill>
                  <a:schemeClr val="bg2"/>
                </a:solidFill>
              </a:rPr>
              <a:t>Perianth merosity = no. of parts per whorl</a:t>
            </a:r>
            <a:endParaRPr lang="en-US" altLang="tr-TR" sz="2400" b="1">
              <a:solidFill>
                <a:schemeClr val="bg2"/>
              </a:solidFill>
            </a:endParaRPr>
          </a:p>
        </p:txBody>
      </p:sp>
      <p:sp>
        <p:nvSpPr>
          <p:cNvPr id="15364" name="Rectangle 20"/>
          <p:cNvSpPr>
            <a:spLocks noChangeArrowheads="1"/>
          </p:cNvSpPr>
          <p:nvPr/>
        </p:nvSpPr>
        <p:spPr bwMode="auto">
          <a:xfrm>
            <a:off x="1828800" y="4038600"/>
            <a:ext cx="8534400" cy="838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Tree>
    <p:extLst>
      <p:ext uri="{BB962C8B-B14F-4D97-AF65-F5344CB8AC3E}">
        <p14:creationId xmlns:p14="http://schemas.microsoft.com/office/powerpoint/2010/main" val="311693678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1"/>
            <a:ext cx="3429000"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2"/>
          <p:cNvSpPr>
            <a:spLocks noChangeArrowheads="1"/>
          </p:cNvSpPr>
          <p:nvPr/>
        </p:nvSpPr>
        <p:spPr bwMode="auto">
          <a:xfrm>
            <a:off x="1524000" y="19050"/>
            <a:ext cx="4572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tx2"/>
                </a:solidFill>
              </a:rPr>
              <a:t>Specialized inflorescences:</a:t>
            </a:r>
          </a:p>
          <a:p>
            <a:pPr algn="ctr">
              <a:spcBef>
                <a:spcPct val="0"/>
              </a:spcBef>
              <a:buClrTx/>
              <a:buSzTx/>
              <a:buFontTx/>
              <a:buNone/>
            </a:pPr>
            <a:endParaRPr lang="en-US" altLang="tr-TR" sz="2800" b="1">
              <a:solidFill>
                <a:srgbClr val="0000CC"/>
              </a:solidFill>
            </a:endParaRPr>
          </a:p>
        </p:txBody>
      </p:sp>
      <p:pic>
        <p:nvPicPr>
          <p:cNvPr id="147460" name="Picture 6" descr="Gazania_rigens-inv-c.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33401"/>
            <a:ext cx="50292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7" descr="Gazania_rigens-cr-c.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8164" y="3810000"/>
            <a:ext cx="50498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3"/>
          <p:cNvSpPr txBox="1">
            <a:spLocks noChangeArrowheads="1"/>
          </p:cNvSpPr>
          <p:nvPr/>
        </p:nvSpPr>
        <p:spPr bwMode="auto">
          <a:xfrm>
            <a:off x="1752600" y="5629276"/>
            <a:ext cx="3810000"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1800" b="1"/>
              <a:t>head/capitulum</a:t>
            </a:r>
            <a:br>
              <a:rPr lang="en-US" altLang="tr-TR" sz="1800" b="1"/>
            </a:br>
            <a:r>
              <a:rPr lang="en-US" altLang="tr-TR" sz="1400"/>
              <a:t>-a determinate or indeterminate, crowded group of sessile or subsessile flowers on a compound receptacle, often subtended by an involucre, typical of the Asteraceae and others</a:t>
            </a:r>
          </a:p>
        </p:txBody>
      </p:sp>
    </p:spTree>
    <p:extLst>
      <p:ext uri="{BB962C8B-B14F-4D97-AF65-F5344CB8AC3E}">
        <p14:creationId xmlns:p14="http://schemas.microsoft.com/office/powerpoint/2010/main" val="198570780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İçerik Yer Tutucusu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2923504" cy="3587383"/>
          </a:xfrm>
        </p:spPr>
      </p:pic>
      <p:pic>
        <p:nvPicPr>
          <p:cNvPr id="3" name="İçerik Yer Tutucusu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923504" y="0"/>
            <a:ext cx="4471231" cy="3587383"/>
          </a:xfrm>
          <a:prstGeom prst="rect">
            <a:avLst/>
          </a:prstGeom>
        </p:spPr>
      </p:pic>
      <p:pic>
        <p:nvPicPr>
          <p:cNvPr id="4" name="İçerik Yer Tutucusu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394735" y="0"/>
            <a:ext cx="3549520" cy="5268103"/>
          </a:xfrm>
          <a:prstGeom prst="rect">
            <a:avLst/>
          </a:prstGeom>
        </p:spPr>
      </p:pic>
      <p:pic>
        <p:nvPicPr>
          <p:cNvPr id="5" name="Resim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7383"/>
            <a:ext cx="3099516" cy="318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5475" y="3298336"/>
            <a:ext cx="3404507" cy="34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64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6214"/>
            <a:ext cx="853440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2743200" y="428626"/>
            <a:ext cx="7010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bg2"/>
                </a:solidFill>
              </a:rPr>
              <a:t>Perianth cycly = no. of whorls in perianth</a:t>
            </a:r>
          </a:p>
          <a:p>
            <a:pPr algn="ctr">
              <a:spcBef>
                <a:spcPct val="0"/>
              </a:spcBef>
              <a:buClrTx/>
              <a:buSzTx/>
              <a:buFontTx/>
              <a:buNone/>
            </a:pPr>
            <a:r>
              <a:rPr lang="en-US" altLang="tr-TR" sz="2800" b="1">
                <a:solidFill>
                  <a:schemeClr val="bg2"/>
                </a:solidFill>
              </a:rPr>
              <a:t>Perianth merosity = no. of parts per whorl</a:t>
            </a:r>
            <a:endParaRPr lang="en-US" altLang="tr-TR" sz="2400" b="1">
              <a:solidFill>
                <a:schemeClr val="bg2"/>
              </a:solidFill>
            </a:endParaRPr>
          </a:p>
        </p:txBody>
      </p:sp>
      <p:sp>
        <p:nvSpPr>
          <p:cNvPr id="17412" name="Rectangle 4"/>
          <p:cNvSpPr>
            <a:spLocks noChangeArrowheads="1"/>
          </p:cNvSpPr>
          <p:nvPr/>
        </p:nvSpPr>
        <p:spPr bwMode="auto">
          <a:xfrm>
            <a:off x="3581400" y="4038600"/>
            <a:ext cx="6781800" cy="838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Tree>
    <p:extLst>
      <p:ext uri="{BB962C8B-B14F-4D97-AF65-F5344CB8AC3E}">
        <p14:creationId xmlns:p14="http://schemas.microsoft.com/office/powerpoint/2010/main" val="58014024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6214"/>
            <a:ext cx="853440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ChangeArrowheads="1"/>
          </p:cNvSpPr>
          <p:nvPr/>
        </p:nvSpPr>
        <p:spPr bwMode="auto">
          <a:xfrm>
            <a:off x="2743200" y="428626"/>
            <a:ext cx="7010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spAutoFit/>
          </a:bodyP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ClrTx/>
              <a:buSzTx/>
              <a:buFontTx/>
              <a:buNone/>
            </a:pPr>
            <a:r>
              <a:rPr lang="en-US" altLang="tr-TR" sz="2800" b="1">
                <a:solidFill>
                  <a:schemeClr val="bg2"/>
                </a:solidFill>
              </a:rPr>
              <a:t>Perianth cycly = no. of whorls in perianth</a:t>
            </a:r>
          </a:p>
          <a:p>
            <a:pPr algn="ctr">
              <a:spcBef>
                <a:spcPct val="0"/>
              </a:spcBef>
              <a:buClrTx/>
              <a:buSzTx/>
              <a:buFontTx/>
              <a:buNone/>
            </a:pPr>
            <a:r>
              <a:rPr lang="en-US" altLang="tr-TR" sz="2800" b="1">
                <a:solidFill>
                  <a:schemeClr val="bg2"/>
                </a:solidFill>
              </a:rPr>
              <a:t>Perianth merosity = no. of parts per whorl</a:t>
            </a:r>
            <a:endParaRPr lang="en-US" altLang="tr-TR" sz="2400" b="1">
              <a:solidFill>
                <a:schemeClr val="bg2"/>
              </a:solidFill>
            </a:endParaRPr>
          </a:p>
        </p:txBody>
      </p:sp>
      <p:sp>
        <p:nvSpPr>
          <p:cNvPr id="19460" name="Rectangle 4"/>
          <p:cNvSpPr>
            <a:spLocks noChangeArrowheads="1"/>
          </p:cNvSpPr>
          <p:nvPr/>
        </p:nvSpPr>
        <p:spPr bwMode="auto">
          <a:xfrm>
            <a:off x="5486400" y="4038600"/>
            <a:ext cx="4876800" cy="838200"/>
          </a:xfrm>
          <a:prstGeom prst="rect">
            <a:avLst/>
          </a:prstGeom>
          <a:solidFill>
            <a:srgbClr val="FFFFFF"/>
          </a:solidFill>
          <a:ln w="12700">
            <a:solidFill>
              <a:srgbClr val="FFFFFF"/>
            </a:solidFill>
            <a:miter lim="800000"/>
            <a:headEnd/>
            <a:tailEnd/>
          </a:ln>
        </p:spPr>
        <p:txBody>
          <a:bodyPr wrap="none" lIns="90487" tIns="44450" rIns="90487" bIns="44450" anchor="ctr"/>
          <a:lstStyle>
            <a:lvl1pPr>
              <a:spcBef>
                <a:spcPct val="20000"/>
              </a:spcBef>
              <a:buClr>
                <a:schemeClr val="tx2"/>
              </a:buClr>
              <a:buSzPct val="75000"/>
              <a:buFont typeface="Monotype Sorts" charset="2"/>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lr>
                <a:schemeClr val="folHlink"/>
              </a:buClr>
              <a:buSzPct val="75000"/>
              <a:buFont typeface="Monotype Sorts" charset="2"/>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lr>
                <a:schemeClr val="tx2"/>
              </a:buClr>
              <a:buSzPct val="65000"/>
              <a:buFont typeface="Monotype Sorts" charset="2"/>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lr>
                <a:schemeClr val="tx1"/>
              </a:buClr>
              <a:buSzPct val="100000"/>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Tx/>
              <a:buSzTx/>
              <a:buFontTx/>
              <a:buNone/>
            </a:pPr>
            <a:endParaRPr lang="tr-TR" altLang="tr-TR" sz="4400">
              <a:solidFill>
                <a:schemeClr val="tx2"/>
              </a:solidFill>
            </a:endParaRPr>
          </a:p>
        </p:txBody>
      </p:sp>
    </p:spTree>
    <p:extLst>
      <p:ext uri="{BB962C8B-B14F-4D97-AF65-F5344CB8AC3E}">
        <p14:creationId xmlns:p14="http://schemas.microsoft.com/office/powerpoint/2010/main" val="86491578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ulutlar tasarım şablo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13665949_TF03460508" id="{7961A5F8-AD37-46E5-B777-83CDBC30EA30}" vid="{87683579-34D0-4B0D-9A12-F5DF22159786}"/>
    </a:ext>
  </a:extLst>
</a:theme>
</file>

<file path=ppt/theme/theme2.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6253D857-4181-4777-8893-6E45A690F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24FD56-CE1B-42FC-9E83-BFBF160724C6}">
  <ds:schemaRefs>
    <ds:schemaRef ds:uri="http://schemas.microsoft.com/sharepoint/v3/contenttype/forms"/>
  </ds:schemaRefs>
</ds:datastoreItem>
</file>

<file path=customXml/itemProps3.xml><?xml version="1.0" encoding="utf-8"?>
<ds:datastoreItem xmlns:ds="http://schemas.openxmlformats.org/officeDocument/2006/customXml" ds:itemID="{DEDD01B8-816B-49B7-8C81-03AB51D87C54}">
  <ds:schemaRef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40262f94-9f35-4ac3-9a90-690165a166b7"/>
    <ds:schemaRef ds:uri="http://purl.org/dc/terms/"/>
    <ds:schemaRef ds:uri="http://www.w3.org/XML/1998/namespace"/>
    <ds:schemaRef ds:uri="a4f35948-e619-41b3-aa29-22878b09cfd2"/>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Bulutlar tasarım slaytları</Template>
  <TotalTime>205</TotalTime>
  <Words>723</Words>
  <Application>Microsoft Office PowerPoint</Application>
  <PresentationFormat>Geniş ekran</PresentationFormat>
  <Paragraphs>235</Paragraphs>
  <Slides>71</Slides>
  <Notes>54</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71</vt:i4>
      </vt:variant>
    </vt:vector>
  </HeadingPairs>
  <TitlesOfParts>
    <vt:vector size="79" baseType="lpstr">
      <vt:lpstr>MS PGothic</vt:lpstr>
      <vt:lpstr>Arial</vt:lpstr>
      <vt:lpstr>Calibri</vt:lpstr>
      <vt:lpstr>Cambria</vt:lpstr>
      <vt:lpstr>Helvetica</vt:lpstr>
      <vt:lpstr>Monotype Sorts</vt:lpstr>
      <vt:lpstr>Times</vt:lpstr>
      <vt:lpstr>Bulutlar tasarım şablonu</vt:lpstr>
      <vt:lpstr>BIO 206  PLANT MORPHOLOGY</vt:lpstr>
      <vt:lpstr>Flower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 206  PLANT MORPHOLOGY</dc:title>
  <dc:creator>aydan acar</dc:creator>
  <cp:lastModifiedBy>aydan acar</cp:lastModifiedBy>
  <cp:revision>17</cp:revision>
  <dcterms:created xsi:type="dcterms:W3CDTF">2020-01-28T17:23:05Z</dcterms:created>
  <dcterms:modified xsi:type="dcterms:W3CDTF">2020-01-29T06:49:13Z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74062900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