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4"/>
  </p:notesMasterIdLst>
  <p:sldIdLst>
    <p:sldId id="256" r:id="rId2"/>
    <p:sldId id="258" r:id="rId3"/>
    <p:sldId id="269" r:id="rId4"/>
    <p:sldId id="268" r:id="rId5"/>
    <p:sldId id="270" r:id="rId6"/>
    <p:sldId id="267" r:id="rId7"/>
    <p:sldId id="260" r:id="rId8"/>
    <p:sldId id="279" r:id="rId9"/>
    <p:sldId id="266" r:id="rId10"/>
    <p:sldId id="265" r:id="rId11"/>
    <p:sldId id="281"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Kullanıcısı" initials="MOK" lastIdx="1" clrIdx="0">
    <p:extLst>
      <p:ext uri="{19B8F6BF-5375-455C-9EA6-DF929625EA0E}">
        <p15:presenceInfo xmlns:p15="http://schemas.microsoft.com/office/powerpoint/2012/main" userId="Microsoft Office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p:restoredTop sz="94674"/>
  </p:normalViewPr>
  <p:slideViewPr>
    <p:cSldViewPr snapToGrid="0" snapToObjects="1">
      <p:cViewPr varScale="1">
        <p:scale>
          <a:sx n="131" d="100"/>
          <a:sy n="131" d="100"/>
        </p:scale>
        <p:origin x="3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2C8D09-444F-414A-BA15-DA92577B3E56}" type="datetimeFigureOut">
              <a:rPr lang="tr-TR" smtClean="0"/>
              <a:t>8.01.2019</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DA059-CD9A-5042-91FB-D142FCBF7313}" type="slidenum">
              <a:rPr lang="tr-TR" smtClean="0"/>
              <a:t>‹#›</a:t>
            </a:fld>
            <a:endParaRPr lang="tr-TR"/>
          </a:p>
        </p:txBody>
      </p:sp>
    </p:spTree>
    <p:extLst>
      <p:ext uri="{BB962C8B-B14F-4D97-AF65-F5344CB8AC3E}">
        <p14:creationId xmlns:p14="http://schemas.microsoft.com/office/powerpoint/2010/main" val="382289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03E09D3-57CA-0F4A-A5A8-2309D29CC70A}" type="datetime1">
              <a:rPr lang="tr-TR" smtClean="0"/>
              <a:t>8.01.2019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57718CA2-5051-D244-9D6E-C715033385A7}" type="datetime1">
              <a:rPr lang="tr-TR" smtClean="0"/>
              <a:t>8.01.2019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363966EE-BE87-7F4D-BADA-BE307FC2D783}" type="datetime1">
              <a:rPr lang="tr-TR" smtClean="0"/>
              <a:t>8.01.2019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2D0BAFF1-CEE3-C44E-A317-2564D54DE972}" type="datetime1">
              <a:rPr lang="tr-TR" smtClean="0"/>
              <a:t>8.01.2019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43266138-AFF1-3948-8E4F-273AA4F2EBC1}" type="datetime1">
              <a:rPr lang="tr-TR" smtClean="0"/>
              <a:t>8.01.2019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66A406EE-B557-0C40-BBB4-4ED6C5C604A0}" type="datetime1">
              <a:rPr lang="tr-TR" smtClean="0"/>
              <a:t>8.01.2019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78A71732-E734-6747-B213-7AA09684929C}" type="datetime1">
              <a:rPr lang="tr-TR" smtClean="0"/>
              <a:t>8.01.2019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6C26B274-6B3C-9747-AE34-F690A49B1DB6}" type="datetime1">
              <a:rPr lang="tr-TR" smtClean="0"/>
              <a:t>8.01.2019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F14B3E9F-5D25-BA45-8CFB-E4C78927E408}" type="datetime1">
              <a:rPr lang="tr-TR" smtClean="0"/>
              <a:t>8.01.2019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3F62C513-639D-6D4C-ACF1-DDB8FE46E3C8}" type="datetime1">
              <a:rPr lang="tr-TR" smtClean="0"/>
              <a:t>8.01.2019</a:t>
            </a:fld>
            <a:endParaRPr lang="en-US" dirty="0"/>
          </a:p>
        </p:txBody>
      </p:sp>
      <p:sp>
        <p:nvSpPr>
          <p:cNvPr id="5" name="Footer Placeholder 4"/>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DB69A6FE-79B3-4B49-B61A-629E8413C5D5}" type="datetime1">
              <a:rPr lang="tr-TR" smtClean="0"/>
              <a:t>8.01.2019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57E58B41-D836-684D-9FBB-A36B756E4E62}" type="datetime1">
              <a:rPr lang="tr-TR" smtClean="0"/>
              <a:t>8.01.2019</a:t>
            </a:fld>
            <a:endParaRPr lang="en-US" dirty="0"/>
          </a:p>
        </p:txBody>
      </p:sp>
      <p:sp>
        <p:nvSpPr>
          <p:cNvPr id="8" name="Footer Placeholder 7"/>
          <p:cNvSpPr>
            <a:spLocks noGrp="1"/>
          </p:cNvSpPr>
          <p:nvPr>
            <p:ph type="ftr" sz="quarter" idx="11"/>
          </p:nvPr>
        </p:nvSpPr>
        <p:spPr/>
        <p:txBody>
          <a:bodyPr/>
          <a:lstStyle/>
          <a:p>
            <a:r>
              <a:rPr lang="en-US"/>
              <a:t>Sosyolojiye Giriş 2018-19 Güz Dönemi</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FBF515B8-A21C-C54A-9B04-15C68552DC41}" type="datetime1">
              <a:rPr lang="tr-TR" smtClean="0"/>
              <a:t>8.01.2019</a:t>
            </a:fld>
            <a:endParaRPr lang="en-US" dirty="0"/>
          </a:p>
        </p:txBody>
      </p:sp>
      <p:sp>
        <p:nvSpPr>
          <p:cNvPr id="4" name="Footer Placeholder 3"/>
          <p:cNvSpPr>
            <a:spLocks noGrp="1"/>
          </p:cNvSpPr>
          <p:nvPr>
            <p:ph type="ftr" sz="quarter" idx="11"/>
          </p:nvPr>
        </p:nvSpPr>
        <p:spPr/>
        <p:txBody>
          <a:bodyPr/>
          <a:lstStyle/>
          <a:p>
            <a:r>
              <a:rPr lang="en-US"/>
              <a:t>Sosyolojiye Giriş 2018-19 Güz Dönemi</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635F21-7905-9145-990E-CEEEBE63C5E4}" type="datetime1">
              <a:rPr lang="tr-TR" smtClean="0"/>
              <a:t>8.01.2019</a:t>
            </a:fld>
            <a:endParaRPr lang="en-US" dirty="0"/>
          </a:p>
        </p:txBody>
      </p:sp>
      <p:sp>
        <p:nvSpPr>
          <p:cNvPr id="3" name="Footer Placeholder 2"/>
          <p:cNvSpPr>
            <a:spLocks noGrp="1"/>
          </p:cNvSpPr>
          <p:nvPr>
            <p:ph type="ftr" sz="quarter" idx="11"/>
          </p:nvPr>
        </p:nvSpPr>
        <p:spPr/>
        <p:txBody>
          <a:bodyPr/>
          <a:lstStyle/>
          <a:p>
            <a:r>
              <a:rPr lang="en-US"/>
              <a:t>Sosyolojiye Giriş 2018-19 Güz Dönemi</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110DD57D-4F67-0440-9C39-441C2861F569}" type="datetime1">
              <a:rPr lang="tr-TR" smtClean="0"/>
              <a:t>8.01.2019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41A52BA2-5233-F648-A82B-3E3C5B514A90}" type="datetime1">
              <a:rPr lang="tr-TR" smtClean="0"/>
              <a:t>8.01.2019</a:t>
            </a:fld>
            <a:endParaRPr lang="en-US" dirty="0"/>
          </a:p>
        </p:txBody>
      </p:sp>
      <p:sp>
        <p:nvSpPr>
          <p:cNvPr id="6" name="Footer Placeholder 5"/>
          <p:cNvSpPr>
            <a:spLocks noGrp="1"/>
          </p:cNvSpPr>
          <p:nvPr>
            <p:ph type="ftr" sz="quarter" idx="11"/>
          </p:nvPr>
        </p:nvSpPr>
        <p:spPr/>
        <p:txBody>
          <a:bodyPr/>
          <a:lstStyle/>
          <a:p>
            <a:r>
              <a:rPr lang="en-US"/>
              <a:t>Sosyolojiye Giriş 2018-19 Güz Dönemi</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0888126-5C34-1D4A-8308-42706A46ABCA}" type="datetime1">
              <a:rPr lang="tr-TR" smtClean="0"/>
              <a:t>8.01.2019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Sosyolojiye Giriş 2018-19 Güz Dönemi</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F3D8673-50CD-284D-87B6-E054E015E042}"/>
              </a:ext>
            </a:extLst>
          </p:cNvPr>
          <p:cNvSpPr>
            <a:spLocks noGrp="1"/>
          </p:cNvSpPr>
          <p:nvPr>
            <p:ph type="ctrTitle"/>
          </p:nvPr>
        </p:nvSpPr>
        <p:spPr>
          <a:xfrm>
            <a:off x="3626226" y="1817575"/>
            <a:ext cx="6338046" cy="2262781"/>
          </a:xfrm>
        </p:spPr>
        <p:txBody>
          <a:bodyPr/>
          <a:lstStyle/>
          <a:p>
            <a:r>
              <a:rPr lang="tr-TR" dirty="0"/>
              <a:t>Sosyolojiye Giriş</a:t>
            </a:r>
            <a:br>
              <a:rPr lang="tr-TR" dirty="0"/>
            </a:br>
            <a:endParaRPr lang="tr-TR" dirty="0"/>
          </a:p>
        </p:txBody>
      </p:sp>
      <p:sp>
        <p:nvSpPr>
          <p:cNvPr id="3" name="Alt Başlık 2">
            <a:extLst>
              <a:ext uri="{FF2B5EF4-FFF2-40B4-BE49-F238E27FC236}">
                <a16:creationId xmlns:a16="http://schemas.microsoft.com/office/drawing/2014/main" id="{B41AEF47-ACB2-3D41-8935-831F470F7AB6}"/>
              </a:ext>
            </a:extLst>
          </p:cNvPr>
          <p:cNvSpPr>
            <a:spLocks noGrp="1"/>
          </p:cNvSpPr>
          <p:nvPr>
            <p:ph type="subTitle" idx="1"/>
          </p:nvPr>
        </p:nvSpPr>
        <p:spPr>
          <a:xfrm>
            <a:off x="3455893" y="3617895"/>
            <a:ext cx="5526741" cy="1908846"/>
          </a:xfrm>
        </p:spPr>
        <p:txBody>
          <a:bodyPr>
            <a:normAutofit/>
          </a:bodyPr>
          <a:lstStyle/>
          <a:p>
            <a:pPr algn="ctr"/>
            <a:r>
              <a:rPr lang="tr-TR" sz="2400" b="1" dirty="0"/>
              <a:t>SOS 109</a:t>
            </a:r>
          </a:p>
          <a:p>
            <a:pPr algn="ctr"/>
            <a:r>
              <a:rPr lang="tr-TR" sz="2400" b="1" dirty="0"/>
              <a:t>Aile ve Mahrem İlişkiler</a:t>
            </a:r>
          </a:p>
        </p:txBody>
      </p:sp>
    </p:spTree>
    <p:extLst>
      <p:ext uri="{BB962C8B-B14F-4D97-AF65-F5344CB8AC3E}">
        <p14:creationId xmlns:p14="http://schemas.microsoft.com/office/powerpoint/2010/main" val="226872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2C104A53-F56B-AE40-9550-0AA01077705B}"/>
              </a:ext>
            </a:extLst>
          </p:cNvPr>
          <p:cNvPicPr>
            <a:picLocks noGrp="1" noChangeAspect="1"/>
          </p:cNvPicPr>
          <p:nvPr>
            <p:ph idx="1"/>
          </p:nvPr>
        </p:nvPicPr>
        <p:blipFill>
          <a:blip r:embed="rId2"/>
          <a:stretch>
            <a:fillRect/>
          </a:stretch>
        </p:blipFill>
        <p:spPr>
          <a:xfrm>
            <a:off x="3832964" y="-45892"/>
            <a:ext cx="6250487" cy="6903892"/>
          </a:xfrm>
        </p:spPr>
      </p:pic>
      <p:sp>
        <p:nvSpPr>
          <p:cNvPr id="6" name="Slayt Numarası Yer Tutucusu 5">
            <a:extLst>
              <a:ext uri="{FF2B5EF4-FFF2-40B4-BE49-F238E27FC236}">
                <a16:creationId xmlns:a16="http://schemas.microsoft.com/office/drawing/2014/main" id="{62981F8D-A3AA-714F-823F-19AA584864E7}"/>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914361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C59DFEF-D6A8-9443-A0EE-4E8848C2106E}"/>
              </a:ext>
            </a:extLst>
          </p:cNvPr>
          <p:cNvSpPr>
            <a:spLocks noGrp="1"/>
          </p:cNvSpPr>
          <p:nvPr>
            <p:ph type="title"/>
          </p:nvPr>
        </p:nvSpPr>
        <p:spPr>
          <a:xfrm>
            <a:off x="2762150" y="970344"/>
            <a:ext cx="8911687" cy="1280890"/>
          </a:xfrm>
        </p:spPr>
        <p:txBody>
          <a:bodyPr/>
          <a:lstStyle/>
          <a:p>
            <a:r>
              <a:rPr lang="tr-TR" b="1" dirty="0"/>
              <a:t>Aile içi eşitsizlik</a:t>
            </a:r>
            <a:br>
              <a:rPr lang="tr-TR" dirty="0"/>
            </a:br>
            <a:endParaRPr lang="tr-TR" dirty="0"/>
          </a:p>
        </p:txBody>
      </p:sp>
      <p:sp>
        <p:nvSpPr>
          <p:cNvPr id="3" name="İçerik Yer Tutucusu 2">
            <a:extLst>
              <a:ext uri="{FF2B5EF4-FFF2-40B4-BE49-F238E27FC236}">
                <a16:creationId xmlns:a16="http://schemas.microsoft.com/office/drawing/2014/main" id="{AC2E5C52-0F65-2E43-876B-E57B3FE27145}"/>
              </a:ext>
            </a:extLst>
          </p:cNvPr>
          <p:cNvSpPr>
            <a:spLocks noGrp="1"/>
          </p:cNvSpPr>
          <p:nvPr>
            <p:ph idx="1"/>
          </p:nvPr>
        </p:nvSpPr>
        <p:spPr>
          <a:xfrm>
            <a:off x="2891191" y="1537180"/>
            <a:ext cx="4618564" cy="1081204"/>
          </a:xfrm>
        </p:spPr>
        <p:txBody>
          <a:bodyPr>
            <a:normAutofit/>
          </a:bodyPr>
          <a:lstStyle/>
          <a:p>
            <a:r>
              <a:rPr lang="tr-TR" b="1" dirty="0"/>
              <a:t>İş</a:t>
            </a:r>
          </a:p>
          <a:p>
            <a:r>
              <a:rPr lang="tr-TR" b="1" dirty="0"/>
              <a:t>Ev işi</a:t>
            </a:r>
          </a:p>
          <a:p>
            <a:endParaRPr lang="tr-TR" dirty="0"/>
          </a:p>
        </p:txBody>
      </p:sp>
      <p:sp>
        <p:nvSpPr>
          <p:cNvPr id="6" name="Slayt Numarası Yer Tutucusu 5">
            <a:extLst>
              <a:ext uri="{FF2B5EF4-FFF2-40B4-BE49-F238E27FC236}">
                <a16:creationId xmlns:a16="http://schemas.microsoft.com/office/drawing/2014/main" id="{33B683B6-B082-104A-AC3A-13F3F1C6455C}"/>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7" name="Unvan 1">
            <a:extLst>
              <a:ext uri="{FF2B5EF4-FFF2-40B4-BE49-F238E27FC236}">
                <a16:creationId xmlns:a16="http://schemas.microsoft.com/office/drawing/2014/main" id="{30891EC8-4C76-F14D-8B3D-EE00FD50ED8A}"/>
              </a:ext>
            </a:extLst>
          </p:cNvPr>
          <p:cNvSpPr txBox="1">
            <a:spLocks/>
          </p:cNvSpPr>
          <p:nvPr/>
        </p:nvSpPr>
        <p:spPr>
          <a:xfrm>
            <a:off x="2762150" y="2834574"/>
            <a:ext cx="8731432" cy="972342"/>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b="1" dirty="0"/>
              <a:t>Mahrem İlişkilerde Şiddet</a:t>
            </a:r>
            <a:br>
              <a:rPr lang="tr-TR" dirty="0"/>
            </a:br>
            <a:endParaRPr lang="tr-TR" dirty="0"/>
          </a:p>
        </p:txBody>
      </p:sp>
      <p:sp>
        <p:nvSpPr>
          <p:cNvPr id="8" name="Unvan 1">
            <a:extLst>
              <a:ext uri="{FF2B5EF4-FFF2-40B4-BE49-F238E27FC236}">
                <a16:creationId xmlns:a16="http://schemas.microsoft.com/office/drawing/2014/main" id="{E2250298-AF06-FF48-9B72-9D5CEB0C8714}"/>
              </a:ext>
            </a:extLst>
          </p:cNvPr>
          <p:cNvSpPr txBox="1">
            <a:spLocks/>
          </p:cNvSpPr>
          <p:nvPr/>
        </p:nvSpPr>
        <p:spPr>
          <a:xfrm>
            <a:off x="2762150" y="4023106"/>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b="1" dirty="0"/>
              <a:t>Boşanma ve ayrılık</a:t>
            </a:r>
            <a:br>
              <a:rPr lang="tr-TR" dirty="0"/>
            </a:br>
            <a:endParaRPr lang="tr-TR" dirty="0"/>
          </a:p>
        </p:txBody>
      </p:sp>
    </p:spTree>
    <p:extLst>
      <p:ext uri="{BB962C8B-B14F-4D97-AF65-F5344CB8AC3E}">
        <p14:creationId xmlns:p14="http://schemas.microsoft.com/office/powerpoint/2010/main" val="1984471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31056E48-A55D-E543-A1E7-0455A5AFF6A9}"/>
              </a:ext>
            </a:extLst>
          </p:cNvPr>
          <p:cNvPicPr>
            <a:picLocks noGrp="1" noChangeAspect="1"/>
          </p:cNvPicPr>
          <p:nvPr>
            <p:ph idx="1"/>
          </p:nvPr>
        </p:nvPicPr>
        <p:blipFill>
          <a:blip r:embed="rId2"/>
          <a:stretch>
            <a:fillRect/>
          </a:stretch>
        </p:blipFill>
        <p:spPr>
          <a:xfrm>
            <a:off x="4134390" y="328811"/>
            <a:ext cx="4545227" cy="5821081"/>
          </a:xfrm>
        </p:spPr>
      </p:pic>
      <p:sp>
        <p:nvSpPr>
          <p:cNvPr id="6" name="Slayt Numarası Yer Tutucusu 5">
            <a:extLst>
              <a:ext uri="{FF2B5EF4-FFF2-40B4-BE49-F238E27FC236}">
                <a16:creationId xmlns:a16="http://schemas.microsoft.com/office/drawing/2014/main" id="{655BD89F-BDD1-C147-958F-E3330289222D}"/>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217290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D04F844-F26E-6F42-BBF7-488A6445D813}"/>
              </a:ext>
            </a:extLst>
          </p:cNvPr>
          <p:cNvSpPr>
            <a:spLocks noGrp="1"/>
          </p:cNvSpPr>
          <p:nvPr>
            <p:ph type="title"/>
          </p:nvPr>
        </p:nvSpPr>
        <p:spPr/>
        <p:txBody>
          <a:bodyPr/>
          <a:lstStyle/>
          <a:p>
            <a:r>
              <a:rPr lang="tr-TR" dirty="0"/>
              <a:t>AİLELER VE MAHREM İLİŞKİLER</a:t>
            </a:r>
            <a:br>
              <a:rPr lang="tr-TR" dirty="0"/>
            </a:br>
            <a:endParaRPr lang="tr-TR" dirty="0"/>
          </a:p>
        </p:txBody>
      </p:sp>
      <p:sp>
        <p:nvSpPr>
          <p:cNvPr id="3" name="İçerik Yer Tutucusu 2">
            <a:extLst>
              <a:ext uri="{FF2B5EF4-FFF2-40B4-BE49-F238E27FC236}">
                <a16:creationId xmlns:a16="http://schemas.microsoft.com/office/drawing/2014/main" id="{BF53ECBD-B3F7-4840-9C4C-8CB34E98CDD2}"/>
              </a:ext>
            </a:extLst>
          </p:cNvPr>
          <p:cNvSpPr>
            <a:spLocks noGrp="1"/>
          </p:cNvSpPr>
          <p:nvPr>
            <p:ph idx="1"/>
          </p:nvPr>
        </p:nvSpPr>
        <p:spPr>
          <a:xfrm>
            <a:off x="2589212" y="1580444"/>
            <a:ext cx="8915400" cy="4330778"/>
          </a:xfrm>
        </p:spPr>
        <p:txBody>
          <a:bodyPr>
            <a:normAutofit lnSpcReduction="10000"/>
          </a:bodyPr>
          <a:lstStyle/>
          <a:p>
            <a:r>
              <a:rPr lang="tr-TR" sz="2800" dirty="0"/>
              <a:t>Aşk ve romantik serüvenler</a:t>
            </a:r>
          </a:p>
          <a:p>
            <a:r>
              <a:rPr lang="tr-TR" sz="2800" dirty="0"/>
              <a:t>İnsanlar neden aşık olurlar?</a:t>
            </a:r>
          </a:p>
          <a:p>
            <a:r>
              <a:rPr lang="tr-TR" sz="2800" dirty="0"/>
              <a:t>Aşk iki kişinin birbiri için hissettiği karşılıklı ve fiziksel bir bağlılığı dışa vurur.</a:t>
            </a:r>
          </a:p>
          <a:p>
            <a:r>
              <a:rPr lang="tr-TR" sz="2800" dirty="0"/>
              <a:t>Sonsuza dek ? Doğal?</a:t>
            </a:r>
          </a:p>
          <a:p>
            <a:r>
              <a:rPr lang="en-US" sz="2800" dirty="0" err="1"/>
              <a:t>Aşk</a:t>
            </a:r>
            <a:r>
              <a:rPr lang="en-US" sz="2800" dirty="0"/>
              <a:t>, </a:t>
            </a:r>
            <a:r>
              <a:rPr lang="en-US" sz="2800" dirty="0" err="1"/>
              <a:t>evrensel</a:t>
            </a:r>
            <a:r>
              <a:rPr lang="en-US" sz="2800" dirty="0"/>
              <a:t> </a:t>
            </a:r>
            <a:r>
              <a:rPr lang="en-US" sz="2800" dirty="0" err="1"/>
              <a:t>insan</a:t>
            </a:r>
            <a:r>
              <a:rPr lang="en-US" sz="2800" dirty="0"/>
              <a:t> </a:t>
            </a:r>
            <a:r>
              <a:rPr lang="en-US" sz="2800" dirty="0" err="1"/>
              <a:t>duygularından</a:t>
            </a:r>
            <a:r>
              <a:rPr lang="en-US" sz="2800" dirty="0"/>
              <a:t> </a:t>
            </a:r>
            <a:r>
              <a:rPr lang="en-US" sz="2800" dirty="0" err="1"/>
              <a:t>doğan</a:t>
            </a:r>
            <a:r>
              <a:rPr lang="en-US" sz="2800" dirty="0"/>
              <a:t> </a:t>
            </a:r>
            <a:r>
              <a:rPr lang="en-US" sz="2800" dirty="0" err="1"/>
              <a:t>bir</a:t>
            </a:r>
            <a:r>
              <a:rPr lang="en-US" sz="2800" dirty="0"/>
              <a:t> </a:t>
            </a:r>
            <a:r>
              <a:rPr lang="en-US" sz="2800" dirty="0" err="1"/>
              <a:t>deneyim</a:t>
            </a:r>
            <a:r>
              <a:rPr lang="en-US" sz="2800" dirty="0"/>
              <a:t>.</a:t>
            </a:r>
          </a:p>
          <a:p>
            <a:r>
              <a:rPr lang="en-US" sz="2800" dirty="0" err="1"/>
              <a:t>Aşk</a:t>
            </a:r>
            <a:r>
              <a:rPr lang="en-US" sz="2800" dirty="0"/>
              <a:t> </a:t>
            </a:r>
            <a:r>
              <a:rPr lang="en-US" sz="2800" dirty="0" err="1"/>
              <a:t>ile</a:t>
            </a:r>
            <a:r>
              <a:rPr lang="en-US" sz="2800" dirty="0"/>
              <a:t> </a:t>
            </a:r>
            <a:r>
              <a:rPr lang="en-US" sz="2800" dirty="0" err="1"/>
              <a:t>başlayan</a:t>
            </a:r>
            <a:r>
              <a:rPr lang="en-US" sz="2800" dirty="0"/>
              <a:t> </a:t>
            </a:r>
            <a:r>
              <a:rPr lang="en-US" sz="2800" dirty="0" err="1"/>
              <a:t>ilişki</a:t>
            </a:r>
            <a:r>
              <a:rPr lang="en-US" sz="2800" dirty="0"/>
              <a:t> </a:t>
            </a:r>
            <a:r>
              <a:rPr lang="en-US" sz="2800" dirty="0" err="1"/>
              <a:t>ile</a:t>
            </a:r>
            <a:r>
              <a:rPr lang="en-US" sz="2800" dirty="0"/>
              <a:t> </a:t>
            </a:r>
            <a:r>
              <a:rPr lang="en-US" sz="2800" dirty="0" err="1"/>
              <a:t>eşleşikliğe</a:t>
            </a:r>
            <a:r>
              <a:rPr lang="en-US" sz="2800" dirty="0"/>
              <a:t> </a:t>
            </a:r>
            <a:r>
              <a:rPr lang="en-US" sz="2800" dirty="0" err="1"/>
              <a:t>başlama</a:t>
            </a:r>
            <a:r>
              <a:rPr lang="en-US" sz="2800" dirty="0"/>
              <a:t>, </a:t>
            </a:r>
            <a:r>
              <a:rPr lang="en-US" sz="2800" dirty="0" err="1"/>
              <a:t>evlenme</a:t>
            </a:r>
            <a:r>
              <a:rPr lang="en-US" sz="2800" dirty="0"/>
              <a:t>… </a:t>
            </a:r>
            <a:r>
              <a:rPr lang="en-US" sz="2800" dirty="0" err="1"/>
              <a:t>dünyanın</a:t>
            </a:r>
            <a:r>
              <a:rPr lang="en-US" sz="2800" dirty="0"/>
              <a:t> her </a:t>
            </a:r>
            <a:r>
              <a:rPr lang="en-US" sz="2800" dirty="0" err="1"/>
              <a:t>yerinde</a:t>
            </a:r>
            <a:r>
              <a:rPr lang="en-US" sz="2800" dirty="0"/>
              <a:t> </a:t>
            </a:r>
            <a:r>
              <a:rPr lang="en-US" sz="2800" dirty="0" err="1"/>
              <a:t>aynı</a:t>
            </a:r>
            <a:r>
              <a:rPr lang="en-US" sz="2800" dirty="0"/>
              <a:t> </a:t>
            </a:r>
            <a:r>
              <a:rPr lang="en-US" sz="2800" dirty="0" err="1"/>
              <a:t>mıdır</a:t>
            </a:r>
            <a:r>
              <a:rPr lang="en-US" sz="2800" dirty="0"/>
              <a:t>?</a:t>
            </a:r>
            <a:endParaRPr lang="tr-TR" sz="2800" dirty="0"/>
          </a:p>
        </p:txBody>
      </p:sp>
      <p:sp>
        <p:nvSpPr>
          <p:cNvPr id="6" name="Slayt Numarası Yer Tutucusu 5">
            <a:extLst>
              <a:ext uri="{FF2B5EF4-FFF2-40B4-BE49-F238E27FC236}">
                <a16:creationId xmlns:a16="http://schemas.microsoft.com/office/drawing/2014/main" id="{8D0A6C5B-BC8B-3843-B731-D733B47DEE5C}"/>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864408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C00162F-C972-DE47-A43A-9333F69CB024}"/>
              </a:ext>
            </a:extLst>
          </p:cNvPr>
          <p:cNvSpPr>
            <a:spLocks noGrp="1"/>
          </p:cNvSpPr>
          <p:nvPr>
            <p:ph idx="1"/>
          </p:nvPr>
        </p:nvSpPr>
        <p:spPr>
          <a:xfrm>
            <a:off x="2316838" y="1670275"/>
            <a:ext cx="8915400" cy="5369355"/>
          </a:xfrm>
        </p:spPr>
        <p:txBody>
          <a:bodyPr/>
          <a:lstStyle/>
          <a:p>
            <a:r>
              <a:rPr lang="tr-TR" dirty="0" err="1"/>
              <a:t>Boswell</a:t>
            </a:r>
            <a:r>
              <a:rPr lang="tr-TR" dirty="0"/>
              <a:t> 'modern endüstri kültürünün aşka örtük bir saplantısının' bulunduğundan oldukça haklı olarak söz eder:</a:t>
            </a:r>
          </a:p>
          <a:p>
            <a:endParaRPr lang="tr-TR" dirty="0"/>
          </a:p>
          <a:p>
            <a:pPr marL="0" indent="0">
              <a:buNone/>
            </a:pPr>
            <a:r>
              <a:rPr lang="tr-TR" dirty="0"/>
              <a:t>“ </a:t>
            </a:r>
            <a:r>
              <a:rPr lang="tr-TR" i="1" dirty="0"/>
              <a:t>Bu 'aşk denizine' dalmış olan kimseler onu sorgulamasız kabul etme eğilimindedirler. . . 'Bir adamın amacının bir kadını sevmek olduğu ve bir kadının amacının da bir adamı sevmek olduğu' iddiasına ki bu Batı'da tartışmasızdır modern-öncesi yada sanayileşmemiş çağdaş kültürlerin pek azı katılırdı. Çoğu zaman çoğu yerdeki pek çok insan bunu insansal değerin çok yetersiz bir ölçüsü diye görürdü! </a:t>
            </a:r>
            <a:r>
              <a:rPr lang="tr-TR" dirty="0" err="1"/>
              <a:t>Boswell</a:t>
            </a:r>
            <a:r>
              <a:rPr lang="tr-TR" dirty="0"/>
              <a:t>, 1995: xix )”</a:t>
            </a:r>
          </a:p>
          <a:p>
            <a:pPr marL="0" indent="0">
              <a:buNone/>
            </a:pPr>
            <a:endParaRPr lang="tr-TR" dirty="0"/>
          </a:p>
          <a:p>
            <a:endParaRPr lang="tr-TR" dirty="0"/>
          </a:p>
        </p:txBody>
      </p:sp>
      <p:sp>
        <p:nvSpPr>
          <p:cNvPr id="6" name="Slayt Numarası Yer Tutucusu 5">
            <a:extLst>
              <a:ext uri="{FF2B5EF4-FFF2-40B4-BE49-F238E27FC236}">
                <a16:creationId xmlns:a16="http://schemas.microsoft.com/office/drawing/2014/main" id="{45FB1F3A-CB68-EE4C-BF6C-B4DC1A039E59}"/>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395641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1F4A0D3-6BDF-9D41-9329-D0386ABE7353}"/>
              </a:ext>
            </a:extLst>
          </p:cNvPr>
          <p:cNvSpPr>
            <a:spLocks noGrp="1"/>
          </p:cNvSpPr>
          <p:nvPr>
            <p:ph type="title"/>
          </p:nvPr>
        </p:nvSpPr>
        <p:spPr/>
        <p:txBody>
          <a:bodyPr/>
          <a:lstStyle/>
          <a:p>
            <a:r>
              <a:rPr lang="tr-TR" dirty="0"/>
              <a:t>Temel Kavramlar</a:t>
            </a:r>
          </a:p>
        </p:txBody>
      </p:sp>
      <p:sp>
        <p:nvSpPr>
          <p:cNvPr id="3" name="İçerik Yer Tutucusu 2">
            <a:extLst>
              <a:ext uri="{FF2B5EF4-FFF2-40B4-BE49-F238E27FC236}">
                <a16:creationId xmlns:a16="http://schemas.microsoft.com/office/drawing/2014/main" id="{5C00162F-C972-DE47-A43A-9333F69CB024}"/>
              </a:ext>
            </a:extLst>
          </p:cNvPr>
          <p:cNvSpPr>
            <a:spLocks noGrp="1"/>
          </p:cNvSpPr>
          <p:nvPr>
            <p:ph idx="1"/>
          </p:nvPr>
        </p:nvSpPr>
        <p:spPr>
          <a:xfrm>
            <a:off x="1716374" y="2025586"/>
            <a:ext cx="9788238" cy="4547117"/>
          </a:xfrm>
        </p:spPr>
        <p:txBody>
          <a:bodyPr>
            <a:normAutofit/>
          </a:bodyPr>
          <a:lstStyle/>
          <a:p>
            <a:r>
              <a:rPr lang="tr-TR" dirty="0"/>
              <a:t>Aile,  akraba bağlantılarıyla doğrudan doğruya bağlanan, yetişkin üyelerin çocuklara bakma sorumluluğunu üstlendiği bir insanlar topluluğudur. </a:t>
            </a:r>
          </a:p>
          <a:p>
            <a:r>
              <a:rPr lang="tr-TR" dirty="0"/>
              <a:t>Akrabalık bağları bireyler arasında evlilik yoluyla ya da kan bağlarını (anneler, babalar, kardeşler, çocuklar, </a:t>
            </a:r>
            <a:r>
              <a:rPr lang="tr-TR" dirty="0" err="1"/>
              <a:t>v.b</a:t>
            </a:r>
            <a:r>
              <a:rPr lang="tr-TR" dirty="0"/>
              <a:t>.) bağlayan soy dizileri yoluyla kurulan bağlardır. </a:t>
            </a:r>
          </a:p>
          <a:p>
            <a:r>
              <a:rPr lang="tr-TR" dirty="0"/>
              <a:t>Ailede evlilik ve kan bağı, hem anne-babanın çocuklarına karşı sorumluluklarını hem de eşlerin birbirlerine karşı yükümlülüklerini garanti altına alır. Bu görevleri yerine getiren aile gelecek açısından başarılı olur. </a:t>
            </a:r>
          </a:p>
          <a:p>
            <a:r>
              <a:rPr lang="tr-TR" dirty="0"/>
              <a:t>Ailenin iki boyutu. </a:t>
            </a:r>
          </a:p>
          <a:p>
            <a:pPr marL="457200" lvl="1" indent="0">
              <a:buNone/>
            </a:pPr>
            <a:r>
              <a:rPr lang="tr-TR" dirty="0"/>
              <a:t> </a:t>
            </a:r>
          </a:p>
          <a:p>
            <a:endParaRPr lang="tr-TR" dirty="0"/>
          </a:p>
        </p:txBody>
      </p:sp>
      <p:sp>
        <p:nvSpPr>
          <p:cNvPr id="6" name="Slayt Numarası Yer Tutucusu 5">
            <a:extLst>
              <a:ext uri="{FF2B5EF4-FFF2-40B4-BE49-F238E27FC236}">
                <a16:creationId xmlns:a16="http://schemas.microsoft.com/office/drawing/2014/main" id="{45FB1F3A-CB68-EE4C-BF6C-B4DC1A039E59}"/>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927851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a:extLst>
              <a:ext uri="{FF2B5EF4-FFF2-40B4-BE49-F238E27FC236}">
                <a16:creationId xmlns:a16="http://schemas.microsoft.com/office/drawing/2014/main" id="{AAA1F657-23CE-D448-91E2-A781A747FCD2}"/>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7" name="İçerik Yer Tutucusu 7">
            <a:extLst>
              <a:ext uri="{FF2B5EF4-FFF2-40B4-BE49-F238E27FC236}">
                <a16:creationId xmlns:a16="http://schemas.microsoft.com/office/drawing/2014/main" id="{BF49D760-CA72-1349-A98C-1ECA96C82C26}"/>
              </a:ext>
            </a:extLst>
          </p:cNvPr>
          <p:cNvPicPr>
            <a:picLocks noChangeAspect="1"/>
          </p:cNvPicPr>
          <p:nvPr/>
        </p:nvPicPr>
        <p:blipFill>
          <a:blip r:embed="rId2"/>
          <a:stretch>
            <a:fillRect/>
          </a:stretch>
        </p:blipFill>
        <p:spPr>
          <a:xfrm>
            <a:off x="4887910" y="1556425"/>
            <a:ext cx="3740524" cy="4526081"/>
          </a:xfrm>
          <a:prstGeom prst="rect">
            <a:avLst/>
          </a:prstGeom>
        </p:spPr>
      </p:pic>
      <p:sp>
        <p:nvSpPr>
          <p:cNvPr id="2" name="İçerik Yer Tutucusu 1">
            <a:extLst>
              <a:ext uri="{FF2B5EF4-FFF2-40B4-BE49-F238E27FC236}">
                <a16:creationId xmlns:a16="http://schemas.microsoft.com/office/drawing/2014/main" id="{0BBB718E-2C79-484B-9D28-8E975A9D6B88}"/>
              </a:ext>
            </a:extLst>
          </p:cNvPr>
          <p:cNvSpPr>
            <a:spLocks noGrp="1"/>
          </p:cNvSpPr>
          <p:nvPr>
            <p:ph idx="1"/>
          </p:nvPr>
        </p:nvSpPr>
        <p:spPr>
          <a:xfrm>
            <a:off x="2182913" y="573932"/>
            <a:ext cx="9150518" cy="1634247"/>
          </a:xfrm>
        </p:spPr>
        <p:txBody>
          <a:bodyPr>
            <a:normAutofit/>
          </a:bodyPr>
          <a:lstStyle/>
          <a:p>
            <a:pPr marL="0" indent="0" algn="ctr">
              <a:buNone/>
            </a:pPr>
            <a:r>
              <a:rPr lang="tr-TR" sz="3600" b="1" dirty="0"/>
              <a:t>EVLİLİK</a:t>
            </a:r>
          </a:p>
        </p:txBody>
      </p:sp>
    </p:spTree>
    <p:extLst>
      <p:ext uri="{BB962C8B-B14F-4D97-AF65-F5344CB8AC3E}">
        <p14:creationId xmlns:p14="http://schemas.microsoft.com/office/powerpoint/2010/main" val="2103139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1F4A0D3-6BDF-9D41-9329-D0386ABE7353}"/>
              </a:ext>
            </a:extLst>
          </p:cNvPr>
          <p:cNvSpPr>
            <a:spLocks noGrp="1"/>
          </p:cNvSpPr>
          <p:nvPr>
            <p:ph type="title"/>
          </p:nvPr>
        </p:nvSpPr>
        <p:spPr/>
        <p:txBody>
          <a:bodyPr/>
          <a:lstStyle/>
          <a:p>
            <a:r>
              <a:rPr lang="tr-TR" dirty="0"/>
              <a:t>Ailenin işlevi</a:t>
            </a:r>
          </a:p>
        </p:txBody>
      </p:sp>
      <p:sp>
        <p:nvSpPr>
          <p:cNvPr id="3" name="İçerik Yer Tutucusu 2">
            <a:extLst>
              <a:ext uri="{FF2B5EF4-FFF2-40B4-BE49-F238E27FC236}">
                <a16:creationId xmlns:a16="http://schemas.microsoft.com/office/drawing/2014/main" id="{5C00162F-C972-DE47-A43A-9333F69CB024}"/>
              </a:ext>
            </a:extLst>
          </p:cNvPr>
          <p:cNvSpPr>
            <a:spLocks noGrp="1"/>
          </p:cNvSpPr>
          <p:nvPr>
            <p:ph idx="1"/>
          </p:nvPr>
        </p:nvSpPr>
        <p:spPr>
          <a:xfrm>
            <a:off x="2068643" y="1603948"/>
            <a:ext cx="9435969" cy="4307274"/>
          </a:xfrm>
        </p:spPr>
        <p:txBody>
          <a:bodyPr>
            <a:normAutofit lnSpcReduction="10000"/>
          </a:bodyPr>
          <a:lstStyle/>
          <a:p>
            <a:r>
              <a:rPr lang="tr-TR" sz="2800" dirty="0" err="1"/>
              <a:t>Murdock’a</a:t>
            </a:r>
            <a:r>
              <a:rPr lang="tr-TR" sz="2800" dirty="0"/>
              <a:t> göre ailenin dört temel işlevi vardır:</a:t>
            </a:r>
          </a:p>
          <a:p>
            <a:pPr lvl="1"/>
            <a:r>
              <a:rPr lang="tr-TR" sz="2800" dirty="0"/>
              <a:t>Cinsel ilişkileri düzenleme; seks, mahrem ilişkilerin düzenlenmesi</a:t>
            </a:r>
          </a:p>
          <a:p>
            <a:pPr lvl="1"/>
            <a:r>
              <a:rPr lang="tr-TR" sz="2800" dirty="0"/>
              <a:t>Ekonomik dayanışma; cinslere dayalı iş bölümü, biyolojik farklılıklara göre </a:t>
            </a:r>
          </a:p>
          <a:p>
            <a:pPr lvl="1"/>
            <a:r>
              <a:rPr lang="tr-TR" sz="2800" dirty="0"/>
              <a:t>Üreme; küçük ailenin toplumdaki en temel fonksiyonu topluma yeni çocuklar vermektir.</a:t>
            </a:r>
          </a:p>
          <a:p>
            <a:pPr lvl="1"/>
            <a:r>
              <a:rPr lang="tr-TR" sz="2800" dirty="0"/>
              <a:t>Toplumsallaşma; çocukları yetiştirmek ve içindeki yaşadıkları topluma uygun hale getirmek</a:t>
            </a:r>
          </a:p>
          <a:p>
            <a:endParaRPr lang="tr-TR" dirty="0"/>
          </a:p>
        </p:txBody>
      </p:sp>
      <p:sp>
        <p:nvSpPr>
          <p:cNvPr id="6" name="Slayt Numarası Yer Tutucusu 5">
            <a:extLst>
              <a:ext uri="{FF2B5EF4-FFF2-40B4-BE49-F238E27FC236}">
                <a16:creationId xmlns:a16="http://schemas.microsoft.com/office/drawing/2014/main" id="{45FB1F3A-CB68-EE4C-BF6C-B4DC1A039E59}"/>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50667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a:extLst>
              <a:ext uri="{FF2B5EF4-FFF2-40B4-BE49-F238E27FC236}">
                <a16:creationId xmlns:a16="http://schemas.microsoft.com/office/drawing/2014/main" id="{85B4FC6D-8AB7-904F-927C-1F60756EA3A2}"/>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9" name="İçerik Yer Tutucusu 8">
            <a:extLst>
              <a:ext uri="{FF2B5EF4-FFF2-40B4-BE49-F238E27FC236}">
                <a16:creationId xmlns:a16="http://schemas.microsoft.com/office/drawing/2014/main" id="{BAE46D0F-090E-674D-ADA5-2948FADE4055}"/>
              </a:ext>
            </a:extLst>
          </p:cNvPr>
          <p:cNvSpPr>
            <a:spLocks noGrp="1"/>
          </p:cNvSpPr>
          <p:nvPr>
            <p:ph idx="1"/>
          </p:nvPr>
        </p:nvSpPr>
        <p:spPr>
          <a:xfrm>
            <a:off x="1603949" y="337279"/>
            <a:ext cx="9900664" cy="6163553"/>
          </a:xfrm>
        </p:spPr>
        <p:txBody>
          <a:bodyPr>
            <a:normAutofit/>
          </a:bodyPr>
          <a:lstStyle/>
          <a:p>
            <a:r>
              <a:rPr lang="tr-TR" b="1" dirty="0"/>
              <a:t>Geleneksel Geniş Aile:</a:t>
            </a:r>
            <a:r>
              <a:rPr lang="tr-TR" dirty="0"/>
              <a:t> Köy, eski tarım ailesi kavramları ile de tanınır. Büyükanne, babalar, amcalar, halalar, torunlar yer alır. Aile akrabalık bağları çok kuvvetlidir. Gelenek ve göreneklere bağlılık temel kuraldır. Genellikle geçimini tarımdan sağlayan kırsal bölgelerde yaygındır. Bazı toplumlarda anne akrabalığı, bazılarında ise baba soyunun üstünlüğü önemlidir. En yaşlı üye ailenin reisidir. </a:t>
            </a:r>
          </a:p>
          <a:p>
            <a:r>
              <a:rPr lang="tr-TR" b="1" dirty="0"/>
              <a:t>Birleşik Aile</a:t>
            </a:r>
            <a:r>
              <a:rPr lang="tr-TR" dirty="0"/>
              <a:t> Ana baba, erkek çocuklarla evlenmemiş kızlar ve evlenen oğulların eşleri ve çocuklarından oluşur. En yaşlı erkek otoritedir, mülkiyet ortaktır. Hindistan’da yaygın olan aile tipidir.  </a:t>
            </a:r>
          </a:p>
          <a:p>
            <a:r>
              <a:rPr lang="tr-TR" b="1" dirty="0"/>
              <a:t>Kök Aile</a:t>
            </a:r>
            <a:r>
              <a:rPr lang="tr-TR" dirty="0"/>
              <a:t> </a:t>
            </a:r>
            <a:r>
              <a:rPr lang="tr-TR" dirty="0" err="1"/>
              <a:t>Frederic</a:t>
            </a:r>
            <a:r>
              <a:rPr lang="tr-TR" dirty="0"/>
              <a:t> Le Play. Ana baba çocuklar ve evlenmiş en büyük oğul ve onun ailesinden meydana gelir. Baba ailenin reisidir. Baba ölünce sorumluluk evli büyük oğula geçer. Aile bir arada oturur, diğer kardeşler evleninceye kadar büyük oğula bağlı kalır. </a:t>
            </a:r>
          </a:p>
          <a:p>
            <a:r>
              <a:rPr lang="tr-TR" dirty="0"/>
              <a:t> </a:t>
            </a:r>
            <a:r>
              <a:rPr lang="tr-TR" b="1" dirty="0"/>
              <a:t>Çekirdek Aile</a:t>
            </a:r>
            <a:r>
              <a:rPr lang="tr-TR" dirty="0"/>
              <a:t>: Tarımdan endüstriyel yaşama geçme, getirdiği değişikliklerle zamanla ailenin küçülmesine, çekirdek bir yapıya dönüşmesine neden olmuştur.</a:t>
            </a:r>
          </a:p>
          <a:p>
            <a:pPr lvl="1"/>
            <a:r>
              <a:rPr lang="tr-TR" dirty="0" err="1"/>
              <a:t>Parsons</a:t>
            </a:r>
            <a:r>
              <a:rPr lang="tr-TR" dirty="0"/>
              <a:t>, izole olmuş çekirdek aile</a:t>
            </a:r>
          </a:p>
          <a:p>
            <a:r>
              <a:rPr lang="tr-TR" b="1" dirty="0" err="1"/>
              <a:t>Modifiye</a:t>
            </a:r>
            <a:r>
              <a:rPr lang="tr-TR" b="1" dirty="0"/>
              <a:t> olmuş geniş aile</a:t>
            </a:r>
            <a:r>
              <a:rPr lang="tr-TR" dirty="0"/>
              <a:t>, E. </a:t>
            </a:r>
            <a:r>
              <a:rPr lang="tr-TR" dirty="0" err="1"/>
              <a:t>Litwak</a:t>
            </a:r>
            <a:r>
              <a:rPr lang="tr-TR" dirty="0"/>
              <a:t>, aile küçülmüştür ama geleneksel aile ilişkileri modern kent toplumunda da geçerlidir. Üniversiteye giden gençler, evden erken ayrılma ama ebeveynlerin çocuklarına yardım etmesi… ilişkileri kuvvetlendirir. </a:t>
            </a:r>
          </a:p>
          <a:p>
            <a:endParaRPr lang="tr-TR" dirty="0"/>
          </a:p>
          <a:p>
            <a:endParaRPr lang="tr-TR" dirty="0"/>
          </a:p>
          <a:p>
            <a:endParaRPr lang="tr-TR" dirty="0"/>
          </a:p>
        </p:txBody>
      </p:sp>
    </p:spTree>
    <p:extLst>
      <p:ext uri="{BB962C8B-B14F-4D97-AF65-F5344CB8AC3E}">
        <p14:creationId xmlns:p14="http://schemas.microsoft.com/office/powerpoint/2010/main" val="2326123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022B792-130C-704F-9041-2C44E818E9F7}"/>
              </a:ext>
            </a:extLst>
          </p:cNvPr>
          <p:cNvSpPr>
            <a:spLocks noGrp="1"/>
          </p:cNvSpPr>
          <p:nvPr>
            <p:ph type="title"/>
          </p:nvPr>
        </p:nvSpPr>
        <p:spPr/>
        <p:txBody>
          <a:bodyPr/>
          <a:lstStyle/>
          <a:p>
            <a:r>
              <a:rPr lang="tr-TR" b="1" dirty="0"/>
              <a:t>Evlilik Biçimleri ve Analizi</a:t>
            </a:r>
            <a:br>
              <a:rPr lang="tr-TR" dirty="0"/>
            </a:br>
            <a:endParaRPr lang="tr-TR" dirty="0"/>
          </a:p>
        </p:txBody>
      </p:sp>
      <p:sp>
        <p:nvSpPr>
          <p:cNvPr id="3" name="İçerik Yer Tutucusu 2">
            <a:extLst>
              <a:ext uri="{FF2B5EF4-FFF2-40B4-BE49-F238E27FC236}">
                <a16:creationId xmlns:a16="http://schemas.microsoft.com/office/drawing/2014/main" id="{9ECB5117-F4C1-C84F-8691-973B0E2FCFD0}"/>
              </a:ext>
            </a:extLst>
          </p:cNvPr>
          <p:cNvSpPr>
            <a:spLocks noGrp="1"/>
          </p:cNvSpPr>
          <p:nvPr>
            <p:ph idx="1"/>
          </p:nvPr>
        </p:nvSpPr>
        <p:spPr>
          <a:xfrm>
            <a:off x="2218544" y="1821305"/>
            <a:ext cx="9286068" cy="4089917"/>
          </a:xfrm>
        </p:spPr>
        <p:txBody>
          <a:bodyPr/>
          <a:lstStyle/>
          <a:p>
            <a:pPr marL="0" indent="0">
              <a:buNone/>
            </a:pPr>
            <a:r>
              <a:rPr lang="tr-TR" dirty="0"/>
              <a:t>Küçük veya geniş aile gibi tasniflerin dışında kendi içlerinde farklılaştığını söylemek mümkündür.  5 temel kategori içinde incelenir:</a:t>
            </a:r>
          </a:p>
          <a:p>
            <a:pPr lvl="0"/>
            <a:r>
              <a:rPr lang="tr-TR" dirty="0"/>
              <a:t>Eş sayısı</a:t>
            </a:r>
          </a:p>
          <a:p>
            <a:pPr lvl="0"/>
            <a:r>
              <a:rPr lang="tr-TR" dirty="0"/>
              <a:t>Grup ilişkileri</a:t>
            </a:r>
          </a:p>
          <a:p>
            <a:pPr lvl="0"/>
            <a:r>
              <a:rPr lang="tr-TR" dirty="0"/>
              <a:t>Çiftlerin yerleşim yeri</a:t>
            </a:r>
          </a:p>
          <a:p>
            <a:pPr lvl="0"/>
            <a:r>
              <a:rPr lang="tr-TR" dirty="0"/>
              <a:t>Otorite ilişkileri</a:t>
            </a:r>
          </a:p>
          <a:p>
            <a:pPr lvl="0"/>
            <a:r>
              <a:rPr lang="tr-TR" dirty="0"/>
              <a:t>Soy ve </a:t>
            </a:r>
            <a:r>
              <a:rPr lang="tr-TR" dirty="0" err="1"/>
              <a:t>secere</a:t>
            </a:r>
            <a:r>
              <a:rPr lang="tr-TR" dirty="0"/>
              <a:t> ilişkileri</a:t>
            </a:r>
          </a:p>
          <a:p>
            <a:endParaRPr lang="tr-TR" dirty="0"/>
          </a:p>
        </p:txBody>
      </p:sp>
      <p:sp>
        <p:nvSpPr>
          <p:cNvPr id="6" name="Slayt Numarası Yer Tutucusu 5">
            <a:extLst>
              <a:ext uri="{FF2B5EF4-FFF2-40B4-BE49-F238E27FC236}">
                <a16:creationId xmlns:a16="http://schemas.microsoft.com/office/drawing/2014/main" id="{074ED1CC-68B5-284E-8DD7-7CBA52942C00}"/>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43218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A21DCA83-0310-9A4D-9E32-22821AD037B8}"/>
              </a:ext>
            </a:extLst>
          </p:cNvPr>
          <p:cNvPicPr>
            <a:picLocks noGrp="1" noChangeAspect="1"/>
          </p:cNvPicPr>
          <p:nvPr>
            <p:ph idx="1"/>
          </p:nvPr>
        </p:nvPicPr>
        <p:blipFill>
          <a:blip r:embed="rId2"/>
          <a:stretch>
            <a:fillRect/>
          </a:stretch>
        </p:blipFill>
        <p:spPr>
          <a:xfrm>
            <a:off x="3270266" y="501041"/>
            <a:ext cx="6124255" cy="6196448"/>
          </a:xfrm>
        </p:spPr>
      </p:pic>
      <p:sp>
        <p:nvSpPr>
          <p:cNvPr id="6" name="Slayt Numarası Yer Tutucusu 5">
            <a:extLst>
              <a:ext uri="{FF2B5EF4-FFF2-40B4-BE49-F238E27FC236}">
                <a16:creationId xmlns:a16="http://schemas.microsoft.com/office/drawing/2014/main" id="{F3FBB970-9428-3843-B7A7-722D3C26950C}"/>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261013294"/>
      </p:ext>
    </p:extLst>
  </p:cSld>
  <p:clrMapOvr>
    <a:masterClrMapping/>
  </p:clrMapOvr>
</p:sld>
</file>

<file path=ppt/theme/theme1.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Duman</Template>
  <TotalTime>1216</TotalTime>
  <Words>446</Words>
  <Application>Microsoft Macintosh PowerPoint</Application>
  <PresentationFormat>Geniş ekran</PresentationFormat>
  <Paragraphs>56</Paragraphs>
  <Slides>12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12</vt:i4>
      </vt:variant>
    </vt:vector>
  </HeadingPairs>
  <TitlesOfParts>
    <vt:vector size="17" baseType="lpstr">
      <vt:lpstr>Arial</vt:lpstr>
      <vt:lpstr>Calibri</vt:lpstr>
      <vt:lpstr>Century Gothic</vt:lpstr>
      <vt:lpstr>Wingdings 3</vt:lpstr>
      <vt:lpstr>Duman</vt:lpstr>
      <vt:lpstr>Sosyolojiye Giriş </vt:lpstr>
      <vt:lpstr>AİLELER VE MAHREM İLİŞKİLER </vt:lpstr>
      <vt:lpstr>PowerPoint Sunusu</vt:lpstr>
      <vt:lpstr>Temel Kavramlar</vt:lpstr>
      <vt:lpstr>PowerPoint Sunusu</vt:lpstr>
      <vt:lpstr>Ailenin işlevi</vt:lpstr>
      <vt:lpstr>PowerPoint Sunusu</vt:lpstr>
      <vt:lpstr>Evlilik Biçimleri ve Analizi </vt:lpstr>
      <vt:lpstr>PowerPoint Sunusu</vt:lpstr>
      <vt:lpstr>PowerPoint Sunusu</vt:lpstr>
      <vt:lpstr>Aile içi eşitsizlik </vt:lpstr>
      <vt:lpstr>PowerPoint Sunusu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Kullanıcısı</dc:creator>
  <cp:lastModifiedBy>Microsoft Office Kullanıcısı</cp:lastModifiedBy>
  <cp:revision>42</cp:revision>
  <dcterms:created xsi:type="dcterms:W3CDTF">2018-10-01T18:52:37Z</dcterms:created>
  <dcterms:modified xsi:type="dcterms:W3CDTF">2019-01-08T19:26:50Z</dcterms:modified>
</cp:coreProperties>
</file>