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354" r:id="rId3"/>
    <p:sldId id="437" r:id="rId4"/>
    <p:sldId id="439" r:id="rId5"/>
    <p:sldId id="438" r:id="rId6"/>
    <p:sldId id="440" r:id="rId7"/>
    <p:sldId id="441" r:id="rId8"/>
    <p:sldId id="442" r:id="rId9"/>
    <p:sldId id="443" r:id="rId10"/>
    <p:sldId id="444" r:id="rId11"/>
    <p:sldId id="460" r:id="rId12"/>
    <p:sldId id="445" r:id="rId13"/>
    <p:sldId id="446" r:id="rId14"/>
    <p:sldId id="462" r:id="rId15"/>
    <p:sldId id="463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8yt50y93nQ" TargetMode="External"/><Relationship Id="rId2" Type="http://schemas.openxmlformats.org/officeDocument/2006/relationships/hyperlink" Target="https://www.youtube.com/watch?v=VJV53NshbQE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7864" y="2420888"/>
            <a:ext cx="23360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SPEAKING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89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755576" y="383340"/>
            <a:ext cx="669674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Class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Exercise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Speaking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– Role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Playing</a:t>
            </a:r>
            <a:endParaRPr lang="en-US" sz="2800" b="1" dirty="0"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71600" y="1268760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Role </a:t>
            </a:r>
            <a:r>
              <a:rPr lang="tr-TR" dirty="0" err="1" smtClean="0">
                <a:solidFill>
                  <a:srgbClr val="000000"/>
                </a:solidFill>
              </a:rPr>
              <a:t>Playing</a:t>
            </a:r>
            <a:r>
              <a:rPr lang="tr-TR" dirty="0" smtClean="0">
                <a:solidFill>
                  <a:srgbClr val="000000"/>
                </a:solidFill>
              </a:rPr>
              <a:t> Game: </a:t>
            </a:r>
            <a:r>
              <a:rPr lang="tr-TR" dirty="0" err="1" smtClean="0">
                <a:solidFill>
                  <a:srgbClr val="000000"/>
                </a:solidFill>
              </a:rPr>
              <a:t>Groups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71600" y="1772816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Question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examples</a:t>
            </a:r>
            <a:r>
              <a:rPr lang="tr-TR" dirty="0" smtClean="0">
                <a:solidFill>
                  <a:srgbClr val="000000"/>
                </a:solidFill>
              </a:rPr>
              <a:t>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974374" y="2420888"/>
            <a:ext cx="3907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Is there much to do in your hometown?</a:t>
            </a:r>
          </a:p>
        </p:txBody>
      </p:sp>
      <p:sp>
        <p:nvSpPr>
          <p:cNvPr id="6" name="Dikdörtgen 5"/>
          <p:cNvSpPr/>
          <p:nvPr/>
        </p:nvSpPr>
        <p:spPr>
          <a:xfrm>
            <a:off x="989080" y="2997546"/>
            <a:ext cx="76153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are the people like in your hometown?</a:t>
            </a:r>
          </a:p>
        </p:txBody>
      </p:sp>
      <p:sp>
        <p:nvSpPr>
          <p:cNvPr id="7" name="Dikdörtgen 6"/>
          <p:cNvSpPr/>
          <p:nvPr/>
        </p:nvSpPr>
        <p:spPr>
          <a:xfrm>
            <a:off x="989080" y="3539775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do you like most about your studies?</a:t>
            </a:r>
          </a:p>
        </p:txBody>
      </p:sp>
      <p:sp>
        <p:nvSpPr>
          <p:cNvPr id="8" name="Dikdörtgen 7"/>
          <p:cNvSpPr/>
          <p:nvPr/>
        </p:nvSpPr>
        <p:spPr>
          <a:xfrm>
            <a:off x="989080" y="4080404"/>
            <a:ext cx="7183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do you hope to do in the future when you have finished?</a:t>
            </a:r>
          </a:p>
        </p:txBody>
      </p:sp>
      <p:sp>
        <p:nvSpPr>
          <p:cNvPr id="9" name="Dikdörtgen 8"/>
          <p:cNvSpPr/>
          <p:nvPr/>
        </p:nvSpPr>
        <p:spPr>
          <a:xfrm>
            <a:off x="1023507" y="4621033"/>
            <a:ext cx="3713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Are you good at managing your time?</a:t>
            </a:r>
          </a:p>
        </p:txBody>
      </p:sp>
    </p:spTree>
    <p:extLst>
      <p:ext uri="{BB962C8B-B14F-4D97-AF65-F5344CB8AC3E}">
        <p14:creationId xmlns:p14="http://schemas.microsoft.com/office/powerpoint/2010/main" val="358352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755576" y="383340"/>
            <a:ext cx="669674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Class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Exercise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Speaking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– Role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Playing</a:t>
            </a:r>
            <a:endParaRPr lang="en-US" sz="2800" b="1" dirty="0"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71600" y="1268760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Role </a:t>
            </a:r>
            <a:r>
              <a:rPr lang="tr-TR" dirty="0" err="1" smtClean="0">
                <a:solidFill>
                  <a:srgbClr val="000000"/>
                </a:solidFill>
              </a:rPr>
              <a:t>Playing</a:t>
            </a:r>
            <a:r>
              <a:rPr lang="tr-TR" dirty="0" smtClean="0">
                <a:solidFill>
                  <a:srgbClr val="000000"/>
                </a:solidFill>
              </a:rPr>
              <a:t> Game: </a:t>
            </a:r>
            <a:r>
              <a:rPr lang="tr-TR" dirty="0" err="1" smtClean="0">
                <a:solidFill>
                  <a:srgbClr val="000000"/>
                </a:solidFill>
              </a:rPr>
              <a:t>Groups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71600" y="1772816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Question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examples</a:t>
            </a:r>
            <a:r>
              <a:rPr lang="tr-TR" dirty="0" smtClean="0">
                <a:solidFill>
                  <a:srgbClr val="000000"/>
                </a:solidFill>
              </a:rPr>
              <a:t>: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1083870" y="2386385"/>
            <a:ext cx="39869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What kind of books do you like to read?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1083870" y="2941593"/>
            <a:ext cx="7736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Describe an environmental problem that has occurred in your country.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1083870" y="3478879"/>
            <a:ext cx="726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Describe someone who has had an important influence on your life.</a:t>
            </a:r>
          </a:p>
        </p:txBody>
      </p:sp>
      <p:sp>
        <p:nvSpPr>
          <p:cNvPr id="13" name="Dikdörtgen 12"/>
          <p:cNvSpPr/>
          <p:nvPr/>
        </p:nvSpPr>
        <p:spPr>
          <a:xfrm>
            <a:off x="1083870" y="4069829"/>
            <a:ext cx="3458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Describe a TV show that you enjoy.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1083870" y="4610716"/>
            <a:ext cx="7546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kinds of possessions give status to people in your country?</a:t>
            </a:r>
          </a:p>
        </p:txBody>
      </p:sp>
      <p:sp>
        <p:nvSpPr>
          <p:cNvPr id="15" name="Dikdörtgen 14"/>
          <p:cNvSpPr/>
          <p:nvPr/>
        </p:nvSpPr>
        <p:spPr>
          <a:xfrm>
            <a:off x="1071135" y="5141889"/>
            <a:ext cx="7762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Do you think advertising influences what people buy?</a:t>
            </a:r>
          </a:p>
        </p:txBody>
      </p:sp>
    </p:spTree>
    <p:extLst>
      <p:ext uri="{BB962C8B-B14F-4D97-AF65-F5344CB8AC3E}">
        <p14:creationId xmlns:p14="http://schemas.microsoft.com/office/powerpoint/2010/main" val="110261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755576" y="383340"/>
            <a:ext cx="669674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Class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Exercise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Speaking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– Role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Playing</a:t>
            </a:r>
            <a:endParaRPr lang="en-US" sz="2800" b="1" dirty="0"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71600" y="1268760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Role </a:t>
            </a:r>
            <a:r>
              <a:rPr lang="tr-TR" dirty="0" err="1" smtClean="0">
                <a:solidFill>
                  <a:srgbClr val="000000"/>
                </a:solidFill>
              </a:rPr>
              <a:t>Playing</a:t>
            </a:r>
            <a:r>
              <a:rPr lang="tr-TR" dirty="0" smtClean="0">
                <a:solidFill>
                  <a:srgbClr val="000000"/>
                </a:solidFill>
              </a:rPr>
              <a:t> Game: </a:t>
            </a:r>
            <a:r>
              <a:rPr lang="tr-TR" dirty="0" err="1" smtClean="0">
                <a:solidFill>
                  <a:srgbClr val="000000"/>
                </a:solidFill>
              </a:rPr>
              <a:t>Groups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71600" y="1772816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Question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examples</a:t>
            </a:r>
            <a:r>
              <a:rPr lang="tr-TR" dirty="0" smtClean="0">
                <a:solidFill>
                  <a:srgbClr val="000000"/>
                </a:solidFill>
              </a:rPr>
              <a:t>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049969" y="2327628"/>
            <a:ext cx="6552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Is advertising really necessary in modern society?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049969" y="2852414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How do you think </a:t>
            </a:r>
            <a:r>
              <a:rPr lang="tr-TR" dirty="0" smtClean="0"/>
              <a:t>internet</a:t>
            </a:r>
            <a:r>
              <a:rPr lang="en-US" dirty="0" smtClean="0"/>
              <a:t> </a:t>
            </a:r>
            <a:r>
              <a:rPr lang="en-US" dirty="0"/>
              <a:t>will change people's buying habits in the future?</a:t>
            </a:r>
          </a:p>
        </p:txBody>
      </p:sp>
      <p:sp>
        <p:nvSpPr>
          <p:cNvPr id="7" name="Dikdörtgen 6"/>
          <p:cNvSpPr/>
          <p:nvPr/>
        </p:nvSpPr>
        <p:spPr>
          <a:xfrm>
            <a:off x="1049969" y="3346845"/>
            <a:ext cx="77522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Why do you think cinemas are still popular nowadays, even though people can watch movies in their homes?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080018" y="4185215"/>
            <a:ext cx="3496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What do you think about e-books?</a:t>
            </a:r>
          </a:p>
        </p:txBody>
      </p:sp>
      <p:sp>
        <p:nvSpPr>
          <p:cNvPr id="9" name="Dikdörtgen 8"/>
          <p:cNvSpPr/>
          <p:nvPr/>
        </p:nvSpPr>
        <p:spPr>
          <a:xfrm>
            <a:off x="1080018" y="4746586"/>
            <a:ext cx="71643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is the most impactful piece of technology in our lives?</a:t>
            </a:r>
          </a:p>
        </p:txBody>
      </p:sp>
    </p:spTree>
    <p:extLst>
      <p:ext uri="{BB962C8B-B14F-4D97-AF65-F5344CB8AC3E}">
        <p14:creationId xmlns:p14="http://schemas.microsoft.com/office/powerpoint/2010/main" val="316649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65751" y="2384566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Do large media organizations have too much influence?</a:t>
            </a:r>
          </a:p>
        </p:txBody>
      </p:sp>
      <p:sp>
        <p:nvSpPr>
          <p:cNvPr id="3" name="Başlık 1"/>
          <p:cNvSpPr txBox="1">
            <a:spLocks/>
          </p:cNvSpPr>
          <p:nvPr/>
        </p:nvSpPr>
        <p:spPr>
          <a:xfrm>
            <a:off x="755576" y="383340"/>
            <a:ext cx="669674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Class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Exercise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Speaking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– Role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Playing</a:t>
            </a:r>
            <a:endParaRPr lang="en-US" sz="2800" b="1" dirty="0">
              <a:latin typeface="+mn-lt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971600" y="1268760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Role </a:t>
            </a:r>
            <a:r>
              <a:rPr lang="tr-TR" dirty="0" err="1" smtClean="0">
                <a:solidFill>
                  <a:srgbClr val="000000"/>
                </a:solidFill>
              </a:rPr>
              <a:t>Playing</a:t>
            </a:r>
            <a:r>
              <a:rPr lang="tr-TR" dirty="0" smtClean="0">
                <a:solidFill>
                  <a:srgbClr val="000000"/>
                </a:solidFill>
              </a:rPr>
              <a:t> Game: </a:t>
            </a:r>
            <a:r>
              <a:rPr lang="tr-TR" dirty="0" err="1" smtClean="0">
                <a:solidFill>
                  <a:srgbClr val="000000"/>
                </a:solidFill>
              </a:rPr>
              <a:t>Groups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971600" y="1772816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Question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examples</a:t>
            </a:r>
            <a:r>
              <a:rPr lang="tr-TR" dirty="0" smtClean="0">
                <a:solidFill>
                  <a:srgbClr val="000000"/>
                </a:solidFill>
              </a:rPr>
              <a:t>: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101755" y="2971805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could be the consequences of the decline of newspapers? </a:t>
            </a:r>
          </a:p>
        </p:txBody>
      </p:sp>
      <p:sp>
        <p:nvSpPr>
          <p:cNvPr id="7" name="Dikdörtgen 6"/>
          <p:cNvSpPr/>
          <p:nvPr/>
        </p:nvSpPr>
        <p:spPr>
          <a:xfrm>
            <a:off x="1096590" y="4529376"/>
            <a:ext cx="79386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can be done to make the media better quality in your country?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096590" y="3612091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are the advantages and disadvantages of people getting the news from the internet?</a:t>
            </a:r>
          </a:p>
        </p:txBody>
      </p:sp>
    </p:spTree>
    <p:extLst>
      <p:ext uri="{BB962C8B-B14F-4D97-AF65-F5344CB8AC3E}">
        <p14:creationId xmlns:p14="http://schemas.microsoft.com/office/powerpoint/2010/main" val="406857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71600" y="2283083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Lenght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3" name="Başlık 1"/>
          <p:cNvSpPr txBox="1">
            <a:spLocks/>
          </p:cNvSpPr>
          <p:nvPr/>
        </p:nvSpPr>
        <p:spPr>
          <a:xfrm>
            <a:off x="755576" y="383340"/>
            <a:ext cx="669674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Assesment</a:t>
            </a:r>
            <a:endParaRPr lang="en-US" sz="2800" b="1" dirty="0">
              <a:latin typeface="+mn-lt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5779" y="1268372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Fluency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or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coherence</a:t>
            </a:r>
            <a:r>
              <a:rPr lang="tr-TR" dirty="0" smtClean="0">
                <a:solidFill>
                  <a:srgbClr val="000000"/>
                </a:solidFill>
              </a:rPr>
              <a:t>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971600" y="1772816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Silence </a:t>
            </a:r>
            <a:r>
              <a:rPr lang="tr-TR" dirty="0" err="1" smtClean="0">
                <a:solidFill>
                  <a:srgbClr val="000000"/>
                </a:solidFill>
              </a:rPr>
              <a:t>or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hesitation</a:t>
            </a:r>
            <a:r>
              <a:rPr lang="tr-TR" dirty="0" smtClean="0">
                <a:solidFill>
                  <a:srgbClr val="000000"/>
                </a:solidFill>
              </a:rPr>
              <a:t>?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968903" y="2781705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Appropriate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968903" y="3802239"/>
            <a:ext cx="35310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Wide</a:t>
            </a:r>
            <a:r>
              <a:rPr lang="tr-TR" dirty="0" smtClean="0"/>
              <a:t> </a:t>
            </a:r>
            <a:r>
              <a:rPr lang="tr-TR" dirty="0" err="1" smtClean="0"/>
              <a:t>range</a:t>
            </a:r>
            <a:r>
              <a:rPr lang="tr-TR" dirty="0" smtClean="0"/>
              <a:t> of </a:t>
            </a:r>
            <a:r>
              <a:rPr lang="tr-TR" dirty="0" err="1" smtClean="0"/>
              <a:t>vocabulary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785779" y="3291972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Lexical</a:t>
            </a:r>
            <a:r>
              <a:rPr lang="tr-TR" dirty="0" smtClean="0"/>
              <a:t> Resource: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1002210" y="4295038"/>
            <a:ext cx="35310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Idioms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collocation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1001473" y="4780197"/>
            <a:ext cx="35310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Paraphrase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82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71600" y="2283083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Variety</a:t>
            </a:r>
            <a:r>
              <a:rPr lang="tr-TR" dirty="0" smtClean="0"/>
              <a:t> of </a:t>
            </a:r>
            <a:r>
              <a:rPr lang="tr-TR" dirty="0" err="1" smtClean="0"/>
              <a:t>grammatical</a:t>
            </a:r>
            <a:r>
              <a:rPr lang="tr-TR" dirty="0" smtClean="0"/>
              <a:t> </a:t>
            </a:r>
            <a:r>
              <a:rPr lang="tr-TR" dirty="0" err="1" smtClean="0"/>
              <a:t>forms</a:t>
            </a:r>
            <a:r>
              <a:rPr lang="tr-TR" dirty="0" smtClean="0"/>
              <a:t> ?</a:t>
            </a:r>
            <a:endParaRPr lang="en-US" dirty="0"/>
          </a:p>
        </p:txBody>
      </p:sp>
      <p:sp>
        <p:nvSpPr>
          <p:cNvPr id="3" name="Başlık 1"/>
          <p:cNvSpPr txBox="1">
            <a:spLocks/>
          </p:cNvSpPr>
          <p:nvPr/>
        </p:nvSpPr>
        <p:spPr>
          <a:xfrm>
            <a:off x="755576" y="383340"/>
            <a:ext cx="669674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Assesment</a:t>
            </a:r>
            <a:endParaRPr lang="en-US" sz="2800" b="1" dirty="0">
              <a:latin typeface="+mn-lt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5779" y="1268372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Grammer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and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Accuracy</a:t>
            </a:r>
            <a:r>
              <a:rPr lang="tr-TR" dirty="0" smtClean="0">
                <a:solidFill>
                  <a:srgbClr val="000000"/>
                </a:solidFill>
              </a:rPr>
              <a:t>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971600" y="1772816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Complex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sentences</a:t>
            </a:r>
            <a:r>
              <a:rPr lang="tr-TR" dirty="0" smtClean="0">
                <a:solidFill>
                  <a:srgbClr val="000000"/>
                </a:solidFill>
              </a:rPr>
              <a:t>?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968903" y="2781705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Grammatical</a:t>
            </a:r>
            <a:r>
              <a:rPr lang="tr-TR" dirty="0" smtClean="0"/>
              <a:t> </a:t>
            </a:r>
            <a:r>
              <a:rPr lang="tr-TR" dirty="0" err="1" smtClean="0"/>
              <a:t>mistakes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968903" y="3802239"/>
            <a:ext cx="35310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Pronunce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dirty="0" err="1" smtClean="0"/>
              <a:t>accurately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785779" y="3291972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Pronunciation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1002210" y="4295038"/>
            <a:ext cx="35310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Sounds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57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755576" y="383340"/>
            <a:ext cx="532859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Interview</a:t>
            </a:r>
            <a:endParaRPr lang="en-US" sz="2800" b="1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95368" y="1003898"/>
            <a:ext cx="21112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 smtClean="0"/>
              <a:t>Types</a:t>
            </a:r>
            <a:r>
              <a:rPr lang="tr-TR" b="1" u="sng" dirty="0" smtClean="0"/>
              <a:t> of </a:t>
            </a:r>
            <a:r>
              <a:rPr lang="tr-TR" b="1" u="sng" dirty="0" err="1" smtClean="0"/>
              <a:t>Questions</a:t>
            </a:r>
            <a:r>
              <a:rPr lang="tr-TR" b="1" u="sng" dirty="0" smtClean="0"/>
              <a:t>: </a:t>
            </a:r>
            <a:endParaRPr lang="tr-TR" b="1" u="sng" dirty="0"/>
          </a:p>
        </p:txBody>
      </p:sp>
      <p:sp>
        <p:nvSpPr>
          <p:cNvPr id="3" name="Dikdörtgen 2"/>
          <p:cNvSpPr/>
          <p:nvPr/>
        </p:nvSpPr>
        <p:spPr>
          <a:xfrm>
            <a:off x="865497" y="153752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Direct </a:t>
            </a:r>
            <a:r>
              <a:rPr lang="tr-TR" dirty="0" err="1" smtClean="0">
                <a:solidFill>
                  <a:srgbClr val="000000"/>
                </a:solidFill>
              </a:rPr>
              <a:t>questions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31497" y="196410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</a:t>
            </a:r>
            <a:r>
              <a:rPr lang="tr-TR" dirty="0" err="1" smtClean="0">
                <a:solidFill>
                  <a:srgbClr val="000000"/>
                </a:solidFill>
              </a:rPr>
              <a:t>What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are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going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to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study</a:t>
            </a:r>
            <a:r>
              <a:rPr lang="tr-TR" dirty="0" smtClean="0">
                <a:solidFill>
                  <a:srgbClr val="000000"/>
                </a:solidFill>
              </a:rPr>
              <a:t>?»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898397" y="246881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Indirect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questions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044855" y="2925754"/>
            <a:ext cx="5556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«Do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know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what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are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going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to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study</a:t>
            </a:r>
            <a:r>
              <a:rPr lang="tr-TR" dirty="0" smtClean="0">
                <a:solidFill>
                  <a:srgbClr val="000000"/>
                </a:solidFill>
              </a:rPr>
              <a:t>?»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928548" y="338028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Confirming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questions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1053278" y="3887406"/>
            <a:ext cx="5556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are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going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to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study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public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relations</a:t>
            </a:r>
            <a:r>
              <a:rPr lang="tr-TR" dirty="0" smtClean="0">
                <a:solidFill>
                  <a:srgbClr val="000000"/>
                </a:solidFill>
              </a:rPr>
              <a:t>, </a:t>
            </a:r>
            <a:r>
              <a:rPr lang="tr-TR" dirty="0" err="1" smtClean="0">
                <a:solidFill>
                  <a:srgbClr val="000000"/>
                </a:solidFill>
              </a:rPr>
              <a:t>aren’t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?»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928548" y="43631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Request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1044855" y="4820096"/>
            <a:ext cx="5556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</a:t>
            </a:r>
            <a:r>
              <a:rPr lang="tr-TR" dirty="0" err="1" smtClean="0">
                <a:solidFill>
                  <a:srgbClr val="000000"/>
                </a:solidFill>
              </a:rPr>
              <a:t>Tell</a:t>
            </a:r>
            <a:r>
              <a:rPr lang="tr-TR" dirty="0" smtClean="0">
                <a:solidFill>
                  <a:srgbClr val="000000"/>
                </a:solidFill>
              </a:rPr>
              <a:t> me </a:t>
            </a:r>
            <a:r>
              <a:rPr lang="tr-TR" dirty="0" err="1" smtClean="0">
                <a:solidFill>
                  <a:srgbClr val="000000"/>
                </a:solidFill>
              </a:rPr>
              <a:t>what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are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going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to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study</a:t>
            </a:r>
            <a:r>
              <a:rPr lang="tr-TR" dirty="0" smtClean="0">
                <a:solidFill>
                  <a:srgbClr val="000000"/>
                </a:solidFill>
              </a:rPr>
              <a:t>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3317497" y="5380444"/>
            <a:ext cx="5976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 smtClean="0">
                <a:solidFill>
                  <a:srgbClr val="000000"/>
                </a:solidFill>
              </a:rPr>
              <a:t>Source: </a:t>
            </a:r>
            <a:r>
              <a:rPr lang="tr-TR" sz="1600" dirty="0" err="1" smtClean="0">
                <a:solidFill>
                  <a:srgbClr val="000000"/>
                </a:solidFill>
              </a:rPr>
              <a:t>Garbutt</a:t>
            </a:r>
            <a:r>
              <a:rPr lang="tr-TR" sz="1600" dirty="0" smtClean="0">
                <a:solidFill>
                  <a:srgbClr val="000000"/>
                </a:solidFill>
              </a:rPr>
              <a:t>, M. </a:t>
            </a:r>
            <a:r>
              <a:rPr lang="tr-TR" sz="1600" dirty="0" err="1" smtClean="0">
                <a:solidFill>
                  <a:srgbClr val="000000"/>
                </a:solidFill>
              </a:rPr>
              <a:t>And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Sullivan</a:t>
            </a:r>
            <a:r>
              <a:rPr lang="tr-TR" sz="1600" dirty="0" smtClean="0">
                <a:solidFill>
                  <a:srgbClr val="000000"/>
                </a:solidFill>
              </a:rPr>
              <a:t>, K. (1991). IELTS </a:t>
            </a:r>
            <a:r>
              <a:rPr lang="tr-TR" sz="1600" dirty="0" err="1" smtClean="0">
                <a:solidFill>
                  <a:srgbClr val="000000"/>
                </a:solidFill>
              </a:rPr>
              <a:t>Strategies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for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Study</a:t>
            </a:r>
            <a:r>
              <a:rPr lang="tr-TR" sz="1600" dirty="0">
                <a:solidFill>
                  <a:srgbClr val="000000"/>
                </a:solidFill>
              </a:rPr>
              <a:t>.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58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755576" y="383340"/>
            <a:ext cx="532859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Interview</a:t>
            </a:r>
            <a:endParaRPr lang="en-US" sz="2800" b="1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95368" y="1003898"/>
            <a:ext cx="2345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 smtClean="0"/>
              <a:t>Asking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for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Clarification</a:t>
            </a:r>
            <a:endParaRPr lang="tr-TR" b="1" u="sng" dirty="0"/>
          </a:p>
        </p:txBody>
      </p:sp>
      <p:sp>
        <p:nvSpPr>
          <p:cNvPr id="3" name="Dikdörtgen 2"/>
          <p:cNvSpPr/>
          <p:nvPr/>
        </p:nvSpPr>
        <p:spPr>
          <a:xfrm>
            <a:off x="865497" y="153752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I am </a:t>
            </a:r>
            <a:r>
              <a:rPr lang="tr-TR" dirty="0" err="1" smtClean="0">
                <a:solidFill>
                  <a:srgbClr val="000000"/>
                </a:solidFill>
              </a:rPr>
              <a:t>sorry</a:t>
            </a:r>
            <a:r>
              <a:rPr lang="tr-TR" dirty="0" smtClean="0">
                <a:solidFill>
                  <a:srgbClr val="000000"/>
                </a:solidFill>
              </a:rPr>
              <a:t>. I </a:t>
            </a:r>
            <a:r>
              <a:rPr lang="tr-TR" dirty="0" err="1" smtClean="0">
                <a:solidFill>
                  <a:srgbClr val="000000"/>
                </a:solidFill>
              </a:rPr>
              <a:t>don’t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understand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65497" y="199306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I am </a:t>
            </a:r>
            <a:r>
              <a:rPr lang="tr-TR" dirty="0" err="1" smtClean="0">
                <a:solidFill>
                  <a:srgbClr val="000000"/>
                </a:solidFill>
              </a:rPr>
              <a:t>sorry</a:t>
            </a:r>
            <a:r>
              <a:rPr lang="tr-TR" dirty="0" smtClean="0">
                <a:solidFill>
                  <a:srgbClr val="000000"/>
                </a:solidFill>
              </a:rPr>
              <a:t>. I </a:t>
            </a:r>
            <a:r>
              <a:rPr lang="tr-TR" dirty="0" err="1" smtClean="0">
                <a:solidFill>
                  <a:srgbClr val="000000"/>
                </a:solidFill>
              </a:rPr>
              <a:t>don’t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follow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898396" y="2468810"/>
            <a:ext cx="57031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I </a:t>
            </a:r>
            <a:r>
              <a:rPr lang="tr-TR" dirty="0" err="1" smtClean="0">
                <a:solidFill>
                  <a:srgbClr val="000000"/>
                </a:solidFill>
              </a:rPr>
              <a:t>didn’t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catch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that</a:t>
            </a:r>
            <a:r>
              <a:rPr lang="tr-TR" dirty="0" smtClean="0">
                <a:solidFill>
                  <a:srgbClr val="000000"/>
                </a:solidFill>
              </a:rPr>
              <a:t>. </a:t>
            </a:r>
            <a:r>
              <a:rPr lang="tr-TR" dirty="0" err="1" smtClean="0">
                <a:solidFill>
                  <a:srgbClr val="000000"/>
                </a:solidFill>
              </a:rPr>
              <a:t>Would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mind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repeating</a:t>
            </a:r>
            <a:r>
              <a:rPr lang="tr-TR" dirty="0" smtClean="0">
                <a:solidFill>
                  <a:srgbClr val="000000"/>
                </a:solidFill>
              </a:rPr>
              <a:t> it?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79669" y="2935091"/>
            <a:ext cx="5556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Could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repeat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the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question</a:t>
            </a:r>
            <a:r>
              <a:rPr lang="tr-TR" dirty="0" smtClean="0">
                <a:solidFill>
                  <a:srgbClr val="000000"/>
                </a:solidFill>
              </a:rPr>
              <a:t>, </a:t>
            </a:r>
            <a:r>
              <a:rPr lang="tr-TR" dirty="0" err="1" smtClean="0">
                <a:solidFill>
                  <a:srgbClr val="000000"/>
                </a:solidFill>
              </a:rPr>
              <a:t>please</a:t>
            </a:r>
            <a:r>
              <a:rPr lang="tr-TR" dirty="0">
                <a:solidFill>
                  <a:srgbClr val="000000"/>
                </a:solidFill>
              </a:rPr>
              <a:t>?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879669" y="342106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Sorry</a:t>
            </a:r>
            <a:r>
              <a:rPr lang="tr-TR" dirty="0" smtClean="0">
                <a:solidFill>
                  <a:srgbClr val="000000"/>
                </a:solidFill>
              </a:rPr>
              <a:t>, I </a:t>
            </a:r>
            <a:r>
              <a:rPr lang="tr-TR" dirty="0" err="1" smtClean="0">
                <a:solidFill>
                  <a:srgbClr val="000000"/>
                </a:solidFill>
              </a:rPr>
              <a:t>don’t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know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what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mean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by</a:t>
            </a:r>
            <a:r>
              <a:rPr lang="tr-TR" dirty="0" smtClean="0">
                <a:solidFill>
                  <a:srgbClr val="000000"/>
                </a:solidFill>
              </a:rPr>
              <a:t> …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899761" y="3866985"/>
            <a:ext cx="5556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Would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mind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explaining</a:t>
            </a:r>
            <a:r>
              <a:rPr lang="tr-TR" dirty="0" smtClean="0">
                <a:solidFill>
                  <a:srgbClr val="000000"/>
                </a:solidFill>
              </a:rPr>
              <a:t> …?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82977" y="436255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are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asking</a:t>
            </a:r>
            <a:r>
              <a:rPr lang="tr-TR" dirty="0" smtClean="0">
                <a:solidFill>
                  <a:srgbClr val="000000"/>
                </a:solidFill>
              </a:rPr>
              <a:t> me </a:t>
            </a:r>
            <a:r>
              <a:rPr lang="tr-TR" dirty="0" err="1" smtClean="0">
                <a:solidFill>
                  <a:srgbClr val="000000"/>
                </a:solidFill>
              </a:rPr>
              <a:t>about</a:t>
            </a:r>
            <a:r>
              <a:rPr lang="tr-TR" dirty="0" smtClean="0">
                <a:solidFill>
                  <a:srgbClr val="000000"/>
                </a:solidFill>
              </a:rPr>
              <a:t>…., </a:t>
            </a:r>
            <a:r>
              <a:rPr lang="tr-TR" dirty="0" err="1" smtClean="0">
                <a:solidFill>
                  <a:srgbClr val="000000"/>
                </a:solidFill>
              </a:rPr>
              <a:t>aren’t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?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3317497" y="5380444"/>
            <a:ext cx="5976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 smtClean="0">
                <a:solidFill>
                  <a:srgbClr val="000000"/>
                </a:solidFill>
              </a:rPr>
              <a:t>Source: </a:t>
            </a:r>
            <a:r>
              <a:rPr lang="tr-TR" sz="1600" dirty="0" err="1" smtClean="0">
                <a:solidFill>
                  <a:srgbClr val="000000"/>
                </a:solidFill>
              </a:rPr>
              <a:t>Garbutt</a:t>
            </a:r>
            <a:r>
              <a:rPr lang="tr-TR" sz="1600" dirty="0" smtClean="0">
                <a:solidFill>
                  <a:srgbClr val="000000"/>
                </a:solidFill>
              </a:rPr>
              <a:t>, M. </a:t>
            </a:r>
            <a:r>
              <a:rPr lang="tr-TR" sz="1600" dirty="0" err="1" smtClean="0">
                <a:solidFill>
                  <a:srgbClr val="000000"/>
                </a:solidFill>
              </a:rPr>
              <a:t>And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Sullivan</a:t>
            </a:r>
            <a:r>
              <a:rPr lang="tr-TR" sz="1600" dirty="0" smtClean="0">
                <a:solidFill>
                  <a:srgbClr val="000000"/>
                </a:solidFill>
              </a:rPr>
              <a:t>, K. (1991). IELTS </a:t>
            </a:r>
            <a:r>
              <a:rPr lang="tr-TR" sz="1600" dirty="0" err="1" smtClean="0">
                <a:solidFill>
                  <a:srgbClr val="000000"/>
                </a:solidFill>
              </a:rPr>
              <a:t>Strategies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for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Study</a:t>
            </a:r>
            <a:r>
              <a:rPr lang="tr-TR" sz="1600" dirty="0">
                <a:solidFill>
                  <a:srgbClr val="000000"/>
                </a:solidFill>
              </a:rPr>
              <a:t>.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44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755576" y="383340"/>
            <a:ext cx="532859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Interview</a:t>
            </a:r>
            <a:endParaRPr lang="en-US" sz="2800" b="1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09540" y="1250595"/>
            <a:ext cx="24584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 smtClean="0"/>
              <a:t>Organizing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your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Answer</a:t>
            </a:r>
            <a:endParaRPr lang="tr-TR" b="1" u="sng" dirty="0"/>
          </a:p>
        </p:txBody>
      </p:sp>
      <p:sp>
        <p:nvSpPr>
          <p:cNvPr id="3" name="Dikdörtgen 2"/>
          <p:cNvSpPr/>
          <p:nvPr/>
        </p:nvSpPr>
        <p:spPr>
          <a:xfrm>
            <a:off x="895368" y="183306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can </a:t>
            </a:r>
            <a:r>
              <a:rPr lang="tr-TR" dirty="0" err="1" smtClean="0">
                <a:solidFill>
                  <a:srgbClr val="000000"/>
                </a:solidFill>
              </a:rPr>
              <a:t>take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notes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95367" y="2288605"/>
            <a:ext cx="78829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can </a:t>
            </a:r>
            <a:r>
              <a:rPr lang="tr-TR" dirty="0" err="1" smtClean="0">
                <a:solidFill>
                  <a:srgbClr val="000000"/>
                </a:solidFill>
              </a:rPr>
              <a:t>explain</a:t>
            </a:r>
            <a:r>
              <a:rPr lang="tr-TR" dirty="0" smtClean="0">
                <a:solidFill>
                  <a:srgbClr val="000000"/>
                </a:solidFill>
              </a:rPr>
              <a:t> how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feel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about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the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question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145487" y="2735060"/>
            <a:ext cx="57031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</a:t>
            </a:r>
            <a:r>
              <a:rPr lang="tr-TR" dirty="0" err="1" smtClean="0">
                <a:solidFill>
                  <a:srgbClr val="000000"/>
                </a:solidFill>
              </a:rPr>
              <a:t>That’s</a:t>
            </a:r>
            <a:r>
              <a:rPr lang="tr-TR" dirty="0" smtClean="0">
                <a:solidFill>
                  <a:srgbClr val="000000"/>
                </a:solidFill>
              </a:rPr>
              <a:t> a </a:t>
            </a:r>
            <a:r>
              <a:rPr lang="tr-TR" dirty="0" err="1" smtClean="0">
                <a:solidFill>
                  <a:srgbClr val="000000"/>
                </a:solidFill>
              </a:rPr>
              <a:t>difficult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question</a:t>
            </a:r>
            <a:r>
              <a:rPr lang="tr-TR" dirty="0" smtClean="0">
                <a:solidFill>
                  <a:srgbClr val="000000"/>
                </a:solidFill>
              </a:rPr>
              <a:t>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145487" y="3206713"/>
            <a:ext cx="5556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</a:t>
            </a:r>
            <a:r>
              <a:rPr lang="tr-TR" dirty="0" err="1" smtClean="0">
                <a:solidFill>
                  <a:srgbClr val="000000"/>
                </a:solidFill>
              </a:rPr>
              <a:t>That’s</a:t>
            </a:r>
            <a:r>
              <a:rPr lang="tr-TR" dirty="0" smtClean="0">
                <a:solidFill>
                  <a:srgbClr val="000000"/>
                </a:solidFill>
              </a:rPr>
              <a:t> a </a:t>
            </a:r>
            <a:r>
              <a:rPr lang="tr-TR" dirty="0" err="1" smtClean="0">
                <a:solidFill>
                  <a:srgbClr val="000000"/>
                </a:solidFill>
              </a:rPr>
              <a:t>very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interesting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question</a:t>
            </a:r>
            <a:r>
              <a:rPr lang="tr-TR" dirty="0" smtClean="0">
                <a:solidFill>
                  <a:srgbClr val="000000"/>
                </a:solidFill>
              </a:rPr>
              <a:t>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909540" y="371660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At </a:t>
            </a:r>
            <a:r>
              <a:rPr lang="tr-TR" dirty="0" err="1" smtClean="0">
                <a:solidFill>
                  <a:srgbClr val="000000"/>
                </a:solidFill>
              </a:rPr>
              <a:t>the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end</a:t>
            </a:r>
            <a:r>
              <a:rPr lang="tr-TR" dirty="0" smtClean="0">
                <a:solidFill>
                  <a:srgbClr val="000000"/>
                </a:solidFill>
              </a:rPr>
              <a:t>,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can </a:t>
            </a:r>
            <a:r>
              <a:rPr lang="tr-TR" dirty="0" err="1" smtClean="0">
                <a:solidFill>
                  <a:srgbClr val="000000"/>
                </a:solidFill>
              </a:rPr>
              <a:t>use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summary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sentences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1145487" y="4237739"/>
            <a:ext cx="5556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</a:t>
            </a:r>
            <a:r>
              <a:rPr lang="tr-TR" dirty="0" err="1" smtClean="0">
                <a:solidFill>
                  <a:srgbClr val="000000"/>
                </a:solidFill>
              </a:rPr>
              <a:t>Yes</a:t>
            </a:r>
            <a:r>
              <a:rPr lang="tr-TR" dirty="0" smtClean="0">
                <a:solidFill>
                  <a:srgbClr val="000000"/>
                </a:solidFill>
              </a:rPr>
              <a:t>, as I </a:t>
            </a:r>
            <a:r>
              <a:rPr lang="tr-TR" dirty="0" err="1" smtClean="0">
                <a:solidFill>
                  <a:srgbClr val="000000"/>
                </a:solidFill>
              </a:rPr>
              <a:t>was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saying</a:t>
            </a:r>
            <a:r>
              <a:rPr lang="tr-TR" dirty="0" smtClean="0">
                <a:solidFill>
                  <a:srgbClr val="000000"/>
                </a:solidFill>
              </a:rPr>
              <a:t>….»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3317497" y="5380444"/>
            <a:ext cx="5976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 smtClean="0">
                <a:solidFill>
                  <a:srgbClr val="000000"/>
                </a:solidFill>
              </a:rPr>
              <a:t>Source: </a:t>
            </a:r>
            <a:r>
              <a:rPr lang="tr-TR" sz="1600" dirty="0" err="1" smtClean="0">
                <a:solidFill>
                  <a:srgbClr val="000000"/>
                </a:solidFill>
              </a:rPr>
              <a:t>Garbutt</a:t>
            </a:r>
            <a:r>
              <a:rPr lang="tr-TR" sz="1600" dirty="0" smtClean="0">
                <a:solidFill>
                  <a:srgbClr val="000000"/>
                </a:solidFill>
              </a:rPr>
              <a:t>, M. </a:t>
            </a:r>
            <a:r>
              <a:rPr lang="tr-TR" sz="1600" dirty="0" err="1" smtClean="0">
                <a:solidFill>
                  <a:srgbClr val="000000"/>
                </a:solidFill>
              </a:rPr>
              <a:t>And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Sullivan</a:t>
            </a:r>
            <a:r>
              <a:rPr lang="tr-TR" sz="1600" dirty="0" smtClean="0">
                <a:solidFill>
                  <a:srgbClr val="000000"/>
                </a:solidFill>
              </a:rPr>
              <a:t>, K. (1991). IELTS </a:t>
            </a:r>
            <a:r>
              <a:rPr lang="tr-TR" sz="1600" dirty="0" err="1" smtClean="0">
                <a:solidFill>
                  <a:srgbClr val="000000"/>
                </a:solidFill>
              </a:rPr>
              <a:t>Strategies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for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Study</a:t>
            </a:r>
            <a:r>
              <a:rPr lang="tr-TR" sz="1600" dirty="0">
                <a:solidFill>
                  <a:srgbClr val="000000"/>
                </a:solidFill>
              </a:rPr>
              <a:t>.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52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755576" y="383340"/>
            <a:ext cx="532859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Interview</a:t>
            </a:r>
            <a:endParaRPr lang="en-US" sz="2800" b="1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9067" y="1210073"/>
            <a:ext cx="24584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 smtClean="0"/>
              <a:t>Organizing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your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Answer</a:t>
            </a:r>
            <a:endParaRPr lang="tr-TR" b="1" u="sng" dirty="0"/>
          </a:p>
        </p:txBody>
      </p:sp>
      <p:sp>
        <p:nvSpPr>
          <p:cNvPr id="3" name="Dikdörtgen 2"/>
          <p:cNvSpPr/>
          <p:nvPr/>
        </p:nvSpPr>
        <p:spPr>
          <a:xfrm>
            <a:off x="918676" y="17986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Concluding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168795" y="2265810"/>
            <a:ext cx="78829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«I </a:t>
            </a:r>
            <a:r>
              <a:rPr lang="tr-TR" dirty="0" err="1" smtClean="0">
                <a:solidFill>
                  <a:srgbClr val="000000"/>
                </a:solidFill>
              </a:rPr>
              <a:t>think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that’s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all</a:t>
            </a:r>
            <a:r>
              <a:rPr lang="tr-TR" dirty="0" smtClean="0">
                <a:solidFill>
                  <a:srgbClr val="000000"/>
                </a:solidFill>
              </a:rPr>
              <a:t>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168795" y="2700633"/>
            <a:ext cx="57031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«I </a:t>
            </a:r>
            <a:r>
              <a:rPr lang="tr-TR" dirty="0" err="1" smtClean="0">
                <a:solidFill>
                  <a:srgbClr val="000000"/>
                </a:solidFill>
              </a:rPr>
              <a:t>can’t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think</a:t>
            </a:r>
            <a:r>
              <a:rPr lang="tr-TR" dirty="0" smtClean="0">
                <a:solidFill>
                  <a:srgbClr val="000000"/>
                </a:solidFill>
              </a:rPr>
              <a:t> of </a:t>
            </a:r>
            <a:r>
              <a:rPr lang="tr-TR" dirty="0" err="1" smtClean="0">
                <a:solidFill>
                  <a:srgbClr val="000000"/>
                </a:solidFill>
              </a:rPr>
              <a:t>anything</a:t>
            </a:r>
            <a:r>
              <a:rPr lang="tr-TR" dirty="0" smtClean="0">
                <a:solidFill>
                  <a:srgbClr val="000000"/>
                </a:solidFill>
              </a:rPr>
              <a:t> else»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168795" y="3172286"/>
            <a:ext cx="5556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</a:t>
            </a:r>
            <a:r>
              <a:rPr lang="tr-TR" dirty="0" err="1" smtClean="0">
                <a:solidFill>
                  <a:srgbClr val="000000"/>
                </a:solidFill>
              </a:rPr>
              <a:t>That’s</a:t>
            </a:r>
            <a:r>
              <a:rPr lang="tr-TR" dirty="0" smtClean="0">
                <a:solidFill>
                  <a:srgbClr val="000000"/>
                </a:solidFill>
              </a:rPr>
              <a:t> it, I </a:t>
            </a:r>
            <a:r>
              <a:rPr lang="tr-TR" dirty="0" err="1" smtClean="0">
                <a:solidFill>
                  <a:srgbClr val="000000"/>
                </a:solidFill>
              </a:rPr>
              <a:t>think</a:t>
            </a:r>
            <a:r>
              <a:rPr lang="tr-TR" dirty="0" smtClean="0">
                <a:solidFill>
                  <a:srgbClr val="000000"/>
                </a:solidFill>
              </a:rPr>
              <a:t>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168795" y="370943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</a:t>
            </a:r>
            <a:r>
              <a:rPr lang="tr-TR" dirty="0" err="1" smtClean="0">
                <a:solidFill>
                  <a:srgbClr val="000000"/>
                </a:solidFill>
              </a:rPr>
              <a:t>Have</a:t>
            </a:r>
            <a:r>
              <a:rPr lang="tr-TR" dirty="0" smtClean="0">
                <a:solidFill>
                  <a:srgbClr val="000000"/>
                </a:solidFill>
              </a:rPr>
              <a:t> I </a:t>
            </a:r>
            <a:r>
              <a:rPr lang="tr-TR" dirty="0" err="1" smtClean="0">
                <a:solidFill>
                  <a:srgbClr val="000000"/>
                </a:solidFill>
              </a:rPr>
              <a:t>answered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your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question</a:t>
            </a:r>
            <a:r>
              <a:rPr lang="tr-TR" dirty="0" smtClean="0">
                <a:solidFill>
                  <a:srgbClr val="000000"/>
                </a:solidFill>
              </a:rPr>
              <a:t>?»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1168795" y="4203312"/>
            <a:ext cx="5556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«</a:t>
            </a:r>
            <a:r>
              <a:rPr lang="tr-TR" dirty="0" err="1" smtClean="0">
                <a:solidFill>
                  <a:srgbClr val="000000"/>
                </a:solidFill>
              </a:rPr>
              <a:t>Does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that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give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a </a:t>
            </a:r>
            <a:r>
              <a:rPr lang="tr-TR" dirty="0" err="1" smtClean="0">
                <a:solidFill>
                  <a:srgbClr val="000000"/>
                </a:solidFill>
              </a:rPr>
              <a:t>clear</a:t>
            </a:r>
            <a:r>
              <a:rPr lang="tr-TR" dirty="0" smtClean="0">
                <a:solidFill>
                  <a:srgbClr val="000000"/>
                </a:solidFill>
              </a:rPr>
              <a:t> idea?»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3317497" y="5380444"/>
            <a:ext cx="5976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 smtClean="0">
                <a:solidFill>
                  <a:srgbClr val="000000"/>
                </a:solidFill>
              </a:rPr>
              <a:t>Source: </a:t>
            </a:r>
            <a:r>
              <a:rPr lang="tr-TR" sz="1600" dirty="0" err="1" smtClean="0">
                <a:solidFill>
                  <a:srgbClr val="000000"/>
                </a:solidFill>
              </a:rPr>
              <a:t>Garbutt</a:t>
            </a:r>
            <a:r>
              <a:rPr lang="tr-TR" sz="1600" dirty="0" smtClean="0">
                <a:solidFill>
                  <a:srgbClr val="000000"/>
                </a:solidFill>
              </a:rPr>
              <a:t>, M. </a:t>
            </a:r>
            <a:r>
              <a:rPr lang="tr-TR" sz="1600" dirty="0" err="1" smtClean="0">
                <a:solidFill>
                  <a:srgbClr val="000000"/>
                </a:solidFill>
              </a:rPr>
              <a:t>And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Sullivan</a:t>
            </a:r>
            <a:r>
              <a:rPr lang="tr-TR" sz="1600" dirty="0" smtClean="0">
                <a:solidFill>
                  <a:srgbClr val="000000"/>
                </a:solidFill>
              </a:rPr>
              <a:t>, K. (1991). IELTS </a:t>
            </a:r>
            <a:r>
              <a:rPr lang="tr-TR" sz="1600" dirty="0" err="1" smtClean="0">
                <a:solidFill>
                  <a:srgbClr val="000000"/>
                </a:solidFill>
              </a:rPr>
              <a:t>Strategies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for</a:t>
            </a:r>
            <a:r>
              <a:rPr lang="tr-TR" sz="1600" dirty="0" smtClean="0">
                <a:solidFill>
                  <a:srgbClr val="000000"/>
                </a:solidFill>
              </a:rPr>
              <a:t> </a:t>
            </a:r>
            <a:r>
              <a:rPr lang="tr-TR" sz="1600" dirty="0" err="1" smtClean="0">
                <a:solidFill>
                  <a:srgbClr val="000000"/>
                </a:solidFill>
              </a:rPr>
              <a:t>Study</a:t>
            </a:r>
            <a:r>
              <a:rPr lang="tr-TR" sz="1600" dirty="0">
                <a:solidFill>
                  <a:srgbClr val="000000"/>
                </a:solidFill>
              </a:rPr>
              <a:t>.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09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755576" y="383340"/>
            <a:ext cx="532859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Interview</a:t>
            </a:r>
            <a:endParaRPr lang="en-US" sz="2800" b="1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9067" y="1210073"/>
            <a:ext cx="1942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 smtClean="0"/>
              <a:t>Use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Linking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Words</a:t>
            </a:r>
            <a:endParaRPr lang="tr-TR" b="1" u="sng" dirty="0"/>
          </a:p>
        </p:txBody>
      </p:sp>
      <p:sp>
        <p:nvSpPr>
          <p:cNvPr id="3" name="Dikdörtgen 2"/>
          <p:cNvSpPr/>
          <p:nvPr/>
        </p:nvSpPr>
        <p:spPr>
          <a:xfrm>
            <a:off x="918676" y="1798639"/>
            <a:ext cx="6461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Speaking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</a:t>
            </a:r>
            <a:r>
              <a:rPr lang="tr-TR" dirty="0" smtClean="0">
                <a:solidFill>
                  <a:srgbClr val="000000"/>
                </a:solidFill>
              </a:rPr>
              <a:t>Simple </a:t>
            </a:r>
            <a:r>
              <a:rPr lang="tr-TR" dirty="0" err="1" smtClean="0">
                <a:solidFill>
                  <a:srgbClr val="000000"/>
                </a:solidFill>
              </a:rPr>
              <a:t>linking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words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and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natural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phrases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18676" y="2292520"/>
            <a:ext cx="58068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Adding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more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information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and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also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as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well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as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05038" y="2829665"/>
            <a:ext cx="78434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Time </a:t>
            </a:r>
            <a:r>
              <a:rPr lang="tr-TR" dirty="0" err="1" smtClean="0">
                <a:solidFill>
                  <a:srgbClr val="000000"/>
                </a:solidFill>
              </a:rPr>
              <a:t>phrases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now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at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the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moment, at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present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these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days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in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the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past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before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years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ago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,…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77260" y="3585591"/>
            <a:ext cx="5556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Expressing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ideas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 I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think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I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suppose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I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guess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,…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889805" y="4137690"/>
            <a:ext cx="81133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Being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clear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what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I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mean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what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I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want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to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say,  as I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was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saying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85039" y="4728709"/>
            <a:ext cx="81133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Contrasting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 but,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while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or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, on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the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other</a:t>
            </a:r>
            <a:r>
              <a:rPr lang="tr-TR" dirty="0" smtClean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hand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6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755576" y="383340"/>
            <a:ext cx="532859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To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Improve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Speaking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Skills</a:t>
            </a:r>
            <a:endParaRPr lang="en-US" sz="2800" b="1" dirty="0"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043608" y="134076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Build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your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vocabulary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133872" y="176854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Newspapers</a:t>
            </a:r>
            <a:r>
              <a:rPr lang="tr-TR" dirty="0" smtClean="0">
                <a:solidFill>
                  <a:srgbClr val="000000"/>
                </a:solidFill>
              </a:rPr>
              <a:t>, </a:t>
            </a:r>
            <a:r>
              <a:rPr lang="tr-TR" dirty="0" err="1" smtClean="0">
                <a:solidFill>
                  <a:srgbClr val="000000"/>
                </a:solidFill>
              </a:rPr>
              <a:t>blogs</a:t>
            </a:r>
            <a:r>
              <a:rPr lang="tr-TR" dirty="0" smtClean="0">
                <a:solidFill>
                  <a:srgbClr val="000000"/>
                </a:solidFill>
              </a:rPr>
              <a:t>, </a:t>
            </a:r>
            <a:r>
              <a:rPr lang="tr-TR" dirty="0" err="1" smtClean="0">
                <a:solidFill>
                  <a:srgbClr val="000000"/>
                </a:solidFill>
              </a:rPr>
              <a:t>films</a:t>
            </a:r>
            <a:r>
              <a:rPr lang="tr-TR" dirty="0" smtClean="0">
                <a:solidFill>
                  <a:srgbClr val="000000"/>
                </a:solidFill>
              </a:rPr>
              <a:t>, </a:t>
            </a:r>
            <a:r>
              <a:rPr lang="tr-TR" dirty="0" err="1" smtClean="0">
                <a:solidFill>
                  <a:srgbClr val="000000"/>
                </a:solidFill>
              </a:rPr>
              <a:t>music</a:t>
            </a:r>
            <a:r>
              <a:rPr lang="tr-TR" dirty="0" smtClean="0">
                <a:solidFill>
                  <a:srgbClr val="000000"/>
                </a:solidFill>
              </a:rPr>
              <a:t>…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043608" y="234888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Speak</a:t>
            </a:r>
            <a:r>
              <a:rPr lang="tr-TR" dirty="0" smtClean="0">
                <a:solidFill>
                  <a:srgbClr val="000000"/>
                </a:solidFill>
              </a:rPr>
              <a:t>, </a:t>
            </a:r>
            <a:r>
              <a:rPr lang="tr-TR" dirty="0" err="1" smtClean="0">
                <a:solidFill>
                  <a:srgbClr val="000000"/>
                </a:solidFill>
              </a:rPr>
              <a:t>speak</a:t>
            </a:r>
            <a:r>
              <a:rPr lang="tr-TR" dirty="0" smtClean="0">
                <a:solidFill>
                  <a:srgbClr val="000000"/>
                </a:solidFill>
              </a:rPr>
              <a:t>, </a:t>
            </a:r>
            <a:r>
              <a:rPr lang="tr-TR" dirty="0" err="1" smtClean="0">
                <a:solidFill>
                  <a:srgbClr val="000000"/>
                </a:solidFill>
              </a:rPr>
              <a:t>speak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1169291" y="273952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Do not </a:t>
            </a:r>
            <a:r>
              <a:rPr lang="tr-TR" dirty="0" err="1" smtClean="0">
                <a:solidFill>
                  <a:srgbClr val="000000"/>
                </a:solidFill>
              </a:rPr>
              <a:t>afraid</a:t>
            </a:r>
            <a:r>
              <a:rPr lang="tr-TR" dirty="0" smtClean="0">
                <a:solidFill>
                  <a:srgbClr val="000000"/>
                </a:solidFill>
              </a:rPr>
              <a:t> of </a:t>
            </a:r>
            <a:r>
              <a:rPr lang="tr-TR" dirty="0" err="1" smtClean="0">
                <a:solidFill>
                  <a:srgbClr val="000000"/>
                </a:solidFill>
              </a:rPr>
              <a:t>making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mistakes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1169291" y="317232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Do not </a:t>
            </a:r>
            <a:r>
              <a:rPr lang="tr-TR" dirty="0" err="1" smtClean="0">
                <a:solidFill>
                  <a:srgbClr val="000000"/>
                </a:solidFill>
              </a:rPr>
              <a:t>translate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1043608" y="362891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Practice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to</a:t>
            </a:r>
            <a:r>
              <a:rPr lang="tr-TR" dirty="0" smtClean="0">
                <a:solidFill>
                  <a:srgbClr val="000000"/>
                </a:solidFill>
              </a:rPr>
              <a:t> organize </a:t>
            </a:r>
            <a:r>
              <a:rPr lang="tr-TR" dirty="0" err="1" smtClean="0">
                <a:solidFill>
                  <a:srgbClr val="000000"/>
                </a:solidFill>
              </a:rPr>
              <a:t>your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speech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1043608" y="414896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Try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to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use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linking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words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495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755576" y="383340"/>
            <a:ext cx="532859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Class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Exercise</a:t>
            </a:r>
            <a:r>
              <a:rPr lang="tr-TR" sz="2800" b="1" dirty="0">
                <a:solidFill>
                  <a:srgbClr val="FF0000"/>
                </a:solidFill>
                <a:latin typeface="+mn-lt"/>
              </a:rPr>
              <a:t>:</a:t>
            </a:r>
            <a:endParaRPr lang="en-US" sz="2800" b="1" dirty="0"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71600" y="126876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Listening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some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interview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examples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83788" y="1847165"/>
            <a:ext cx="1067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Sources</a:t>
            </a:r>
            <a:r>
              <a:rPr lang="tr-TR" dirty="0" smtClean="0">
                <a:solidFill>
                  <a:srgbClr val="000000"/>
                </a:solidFill>
              </a:rPr>
              <a:t>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2105472" y="1842477"/>
            <a:ext cx="7038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2"/>
              </a:rPr>
              <a:t>https://www.youtube.com/watch?v=VJV53NshbQE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2139008" y="2477114"/>
            <a:ext cx="610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3"/>
              </a:rPr>
              <a:t>https://www.youtube.com/watch?v=H8yt50y93nQ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958241" y="3284984"/>
            <a:ext cx="18135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Class </a:t>
            </a:r>
            <a:r>
              <a:rPr lang="tr-TR" dirty="0" err="1" smtClean="0">
                <a:solidFill>
                  <a:srgbClr val="000000"/>
                </a:solidFill>
              </a:rPr>
              <a:t>Discussion</a:t>
            </a:r>
            <a:r>
              <a:rPr lang="tr-TR" dirty="0" smtClean="0">
                <a:solidFill>
                  <a:srgbClr val="000000"/>
                </a:solidFill>
              </a:rPr>
              <a:t>: 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1259632" y="387137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What</a:t>
            </a:r>
            <a:r>
              <a:rPr lang="tr-TR" dirty="0" smtClean="0">
                <a:solidFill>
                  <a:srgbClr val="000000"/>
                </a:solidFill>
              </a:rPr>
              <a:t> do </a:t>
            </a:r>
            <a:r>
              <a:rPr lang="tr-TR" dirty="0" err="1" smtClean="0">
                <a:solidFill>
                  <a:srgbClr val="000000"/>
                </a:solidFill>
              </a:rPr>
              <a:t>you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think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about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these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interviews</a:t>
            </a:r>
            <a:r>
              <a:rPr lang="tr-TR" dirty="0" smtClean="0">
                <a:solidFill>
                  <a:srgbClr val="000000"/>
                </a:solidFill>
              </a:rPr>
              <a:t>?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1259632" y="4353471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these questions were asked to you, how would you answer them?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286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755576" y="383340"/>
            <a:ext cx="669674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In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Class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Exercise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Speaking</a:t>
            </a:r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 – Role </a:t>
            </a:r>
            <a:r>
              <a:rPr lang="tr-TR" sz="2800" b="1" dirty="0" err="1" smtClean="0">
                <a:solidFill>
                  <a:srgbClr val="FF0000"/>
                </a:solidFill>
                <a:latin typeface="+mn-lt"/>
              </a:rPr>
              <a:t>Playing</a:t>
            </a:r>
            <a:endParaRPr lang="en-US" sz="2800" b="1" dirty="0"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71600" y="1268760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Role </a:t>
            </a:r>
            <a:r>
              <a:rPr lang="tr-TR" dirty="0" err="1" smtClean="0">
                <a:solidFill>
                  <a:srgbClr val="000000"/>
                </a:solidFill>
              </a:rPr>
              <a:t>Playing</a:t>
            </a:r>
            <a:r>
              <a:rPr lang="tr-TR" dirty="0" smtClean="0">
                <a:solidFill>
                  <a:srgbClr val="000000"/>
                </a:solidFill>
              </a:rPr>
              <a:t> Game: </a:t>
            </a:r>
            <a:r>
              <a:rPr lang="tr-TR" dirty="0" err="1" smtClean="0">
                <a:solidFill>
                  <a:srgbClr val="000000"/>
                </a:solidFill>
              </a:rPr>
              <a:t>Groups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71600" y="1772816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Examples</a:t>
            </a:r>
            <a:r>
              <a:rPr lang="tr-TR" dirty="0" smtClean="0">
                <a:solidFill>
                  <a:srgbClr val="000000"/>
                </a:solidFill>
              </a:rPr>
              <a:t> of </a:t>
            </a:r>
            <a:r>
              <a:rPr lang="tr-TR" dirty="0" err="1" smtClean="0">
                <a:solidFill>
                  <a:srgbClr val="000000"/>
                </a:solidFill>
              </a:rPr>
              <a:t>Speaking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topics</a:t>
            </a:r>
            <a:r>
              <a:rPr lang="tr-TR" dirty="0" smtClean="0">
                <a:solidFill>
                  <a:srgbClr val="000000"/>
                </a:solidFill>
              </a:rPr>
              <a:t>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043608" y="2348880"/>
            <a:ext cx="1080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Work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043608" y="2791961"/>
            <a:ext cx="1080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Study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1069154" y="3212976"/>
            <a:ext cx="16306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Hometown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1044753" y="3685674"/>
            <a:ext cx="16306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Art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1069154" y="4106689"/>
            <a:ext cx="16306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Childhood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1069154" y="4568159"/>
            <a:ext cx="16306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Food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1069154" y="5016340"/>
            <a:ext cx="16306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Hobbies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572000" y="2350120"/>
            <a:ext cx="16306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Internet</a:t>
            </a:r>
            <a:endParaRPr lang="tr-TR" dirty="0"/>
          </a:p>
        </p:txBody>
      </p:sp>
      <p:sp>
        <p:nvSpPr>
          <p:cNvPr id="13" name="Dikdörtgen 12"/>
          <p:cNvSpPr/>
          <p:nvPr/>
        </p:nvSpPr>
        <p:spPr>
          <a:xfrm>
            <a:off x="4582763" y="2791961"/>
            <a:ext cx="16306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</a:t>
            </a:r>
            <a:r>
              <a:rPr lang="tr-TR" dirty="0" err="1" smtClean="0">
                <a:solidFill>
                  <a:srgbClr val="000000"/>
                </a:solidFill>
              </a:rPr>
              <a:t>Leisure</a:t>
            </a:r>
            <a:r>
              <a:rPr lang="tr-TR" dirty="0" smtClean="0">
                <a:solidFill>
                  <a:srgbClr val="000000"/>
                </a:solidFill>
              </a:rPr>
              <a:t> time</a:t>
            </a:r>
            <a:endParaRPr lang="tr-TR" dirty="0"/>
          </a:p>
        </p:txBody>
      </p:sp>
      <p:sp>
        <p:nvSpPr>
          <p:cNvPr id="14" name="Dikdörtgen 13"/>
          <p:cNvSpPr/>
          <p:nvPr/>
        </p:nvSpPr>
        <p:spPr>
          <a:xfrm>
            <a:off x="4582763" y="3233802"/>
            <a:ext cx="16306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Transport</a:t>
            </a:r>
            <a:endParaRPr lang="tr-TR" dirty="0"/>
          </a:p>
        </p:txBody>
      </p:sp>
      <p:sp>
        <p:nvSpPr>
          <p:cNvPr id="15" name="Dikdörtgen 14"/>
          <p:cNvSpPr/>
          <p:nvPr/>
        </p:nvSpPr>
        <p:spPr>
          <a:xfrm>
            <a:off x="4582763" y="3661723"/>
            <a:ext cx="16306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</a:rPr>
              <a:t>- Media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171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3278</TotalTime>
  <Words>865</Words>
  <Application>Microsoft Office PowerPoint</Application>
  <PresentationFormat>Ekran Gösterisi (4:3)</PresentationFormat>
  <Paragraphs>127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175</cp:revision>
  <dcterms:created xsi:type="dcterms:W3CDTF">2020-02-06T11:34:11Z</dcterms:created>
  <dcterms:modified xsi:type="dcterms:W3CDTF">2020-05-09T11:20:50Z</dcterms:modified>
</cp:coreProperties>
</file>