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604" r:id="rId5"/>
    <p:sldId id="611" r:id="rId6"/>
    <p:sldId id="1083" r:id="rId7"/>
    <p:sldId id="1084" r:id="rId8"/>
    <p:sldId id="1089" r:id="rId9"/>
    <p:sldId id="1090" r:id="rId10"/>
    <p:sldId id="1085" r:id="rId11"/>
    <p:sldId id="1091" r:id="rId12"/>
    <p:sldId id="1092"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302</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TAŞINMAZ HUKUKU- 2</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Tuğçe ORAL</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Hukuk </a:t>
            </a:r>
            <a:r>
              <a:rPr lang="tr-TR" sz="1600" dirty="0">
                <a:latin typeface="Arial" panose="020B0604020202020204" pitchFamily="34" charset="0"/>
                <a:ea typeface="Times New Roman" panose="02020603050405020304" pitchFamily="18" charset="0"/>
                <a:cs typeface="Arial" panose="020B0604020202020204" pitchFamily="34" charset="0"/>
              </a:rPr>
              <a:t>F</a:t>
            </a:r>
            <a:r>
              <a:rPr lang="tr-TR" sz="1600" dirty="0" smtClean="0">
                <a:latin typeface="Arial" panose="020B0604020202020204" pitchFamily="34" charset="0"/>
                <a:ea typeface="Times New Roman" panose="02020603050405020304" pitchFamily="18" charset="0"/>
                <a:cs typeface="Arial" panose="020B0604020202020204" pitchFamily="34" charset="0"/>
              </a:rPr>
              <a:t>akültesi</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1653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pc="-50" dirty="0" smtClean="0">
                <a:latin typeface="Arial" panose="020B0604020202020204" pitchFamily="34" charset="0"/>
                <a:ea typeface="Trebuchet MS" panose="020B0603020202020204" pitchFamily="34" charset="0"/>
                <a:cs typeface="Arial" panose="020B0604020202020204" pitchFamily="34" charset="0"/>
              </a:rPr>
              <a:t>İpotekli </a:t>
            </a:r>
            <a:r>
              <a:rPr lang="tr-TR" spc="-50" dirty="0">
                <a:latin typeface="Arial" panose="020B0604020202020204" pitchFamily="34" charset="0"/>
                <a:ea typeface="Trebuchet MS" panose="020B0603020202020204" pitchFamily="34" charset="0"/>
                <a:cs typeface="Arial" panose="020B0604020202020204" pitchFamily="34" charset="0"/>
              </a:rPr>
              <a:t>borç senedi ve irat senedi koşul ve karşı edim kaydı içeremez.</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İpotekli borç senedinin veya irat senedinin düzenlenmesiyle birlikte dayanağı olan borç ilişkisi yenileme yoluyla sona erer. Bunun aksine yapılan sözleşme, sadece tarafları ve iyiniyetli olmayan üçüncü kişileri etkiler.</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İpotekli borç senedi veya irat senedi için tapu kütüğüne yapılacak tescilden başka rehin senedi de düzenlenir.</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İpotekli borç senedi veya irat senedi düzenlenirken, gerekli ödemeleri yapmak ve ödenecek paraları tahsil etmek, yapılacak tebliğleri almak, güvence azalmalarına rıza göstermek ve genel olarak alacaklının, borçlunun ve malikin haklarını tam bir özen ve tarafsızlıkla korumak üzere bunlar tarafından bir temsilci atanabilir.</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Usulüne göre düzenlenmiş olan ipotekli borç senedi veya irat senedi, ona</a:t>
            </a:r>
          </a:p>
          <a:p>
            <a:pPr marL="342900" indent="-342900" algn="just">
              <a:spcBef>
                <a:spcPts val="600"/>
              </a:spcBef>
              <a:spcAft>
                <a:spcPts val="600"/>
              </a:spcAft>
              <a:buClr>
                <a:srgbClr val="000099"/>
              </a:buClr>
              <a:buFont typeface="Wingdings" panose="05000000000000000000" pitchFamily="2" charset="2"/>
              <a:buChar char="q"/>
            </a:pPr>
            <a:r>
              <a:rPr lang="tr-TR" spc="-50" dirty="0">
                <a:latin typeface="Arial" panose="020B0604020202020204" pitchFamily="34" charset="0"/>
                <a:ea typeface="Trebuchet MS" panose="020B0603020202020204" pitchFamily="34" charset="0"/>
                <a:cs typeface="Arial" panose="020B0604020202020204" pitchFamily="34" charset="0"/>
              </a:rPr>
              <a:t>       </a:t>
            </a:r>
            <a:r>
              <a:rPr lang="tr-TR" spc="-50" dirty="0" err="1">
                <a:latin typeface="Arial" panose="020B0604020202020204" pitchFamily="34" charset="0"/>
                <a:ea typeface="Trebuchet MS" panose="020B0603020202020204" pitchFamily="34" charset="0"/>
                <a:cs typeface="Arial" panose="020B0604020202020204" pitchFamily="34" charset="0"/>
              </a:rPr>
              <a:t>iyiniyetle</a:t>
            </a:r>
            <a:r>
              <a:rPr lang="tr-TR" spc="-50" dirty="0">
                <a:latin typeface="Arial" panose="020B0604020202020204" pitchFamily="34" charset="0"/>
                <a:ea typeface="Trebuchet MS" panose="020B0603020202020204" pitchFamily="34" charset="0"/>
                <a:cs typeface="Arial" panose="020B0604020202020204" pitchFamily="34" charset="0"/>
              </a:rPr>
              <a:t> dayanan herkes hakkında, içinde yazılı olanlara göre </a:t>
            </a:r>
            <a:r>
              <a:rPr lang="tr-TR" sz="2000" spc="-50" dirty="0">
                <a:latin typeface="Arial" panose="020B0604020202020204" pitchFamily="34" charset="0"/>
                <a:ea typeface="Trebuchet MS" panose="020B0603020202020204" pitchFamily="34" charset="0"/>
                <a:cs typeface="Arial" panose="020B0604020202020204" pitchFamily="34" charset="0"/>
              </a:rPr>
              <a:t>geçerlidir</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İPOTEKLI BORÇ SENEDI VE İRAT SENEDININ ORTAK ÖZELLIKLERI</a:t>
            </a:r>
            <a:endParaRPr lang="es-ES"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118022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074414"/>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14.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REHİN HAKLARI</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016758"/>
          </a:xfrm>
          <a:prstGeom prst="rect">
            <a:avLst/>
          </a:prstGeom>
        </p:spPr>
        <p:txBody>
          <a:bodyPr wrap="square">
            <a:spAutoFit/>
          </a:bodyPr>
          <a:lstStyle/>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Medeni </a:t>
            </a:r>
            <a:r>
              <a:rPr lang="tr-TR" sz="2000" spc="-50" dirty="0">
                <a:latin typeface="Arial" panose="020B0604020202020204" pitchFamily="34" charset="0"/>
                <a:ea typeface="Trebuchet MS" panose="020B0603020202020204" pitchFamily="34" charset="0"/>
                <a:cs typeface="Arial" panose="020B0604020202020204" pitchFamily="34" charset="0"/>
              </a:rPr>
              <a:t>Kanunda Tescile Tabi Olmayan Kanuni İpotek Hakları</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Alacaklı, değer düşmesine karşı koruma önlemi için yapmış olduğu giderleri malikten isteyebilir ve bu alacakları için taşınmaz üzerinde, tescile gerek olmaksızın ve tescil edilmiş olan diğer yüklerden önce gelen bir rehin hakkına sahip olur. (MK m. 865/3)</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Alacaklı, değer düşmesinin önlenmesi veya giderilmesi için gerekli önlemleri kendiliğinden alabilir. Alacaklı, bu amaçla yaptığı masraflardan dolayı rehinli taşınmaz üzerinde tescile gerek olmaksızın ve tescil edilmiş olan diğer yüklerden önce gelen bir rehin hakkına sahip olur. </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r>
              <a:rPr lang="tr-TR" sz="2000" spc="-50" dirty="0">
                <a:latin typeface="Arial" panose="020B0604020202020204" pitchFamily="34" charset="0"/>
                <a:ea typeface="Trebuchet MS" panose="020B0603020202020204" pitchFamily="34" charset="0"/>
                <a:cs typeface="Arial" panose="020B0604020202020204" pitchFamily="34" charset="0"/>
              </a:rPr>
              <a:t>MK m. 867/2)</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Alacaklı, rehinli taşınmazın korunması için zorunlu masraf yapmışsa ve özellikle malikin borçlu olduğu sigorta primlerini ödemişse, bundan doğan alacakları tescile gerek olmaksızın aynen rehinli alacağı gibi güvenceden yararlanır.(MK m. 876)</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KANUNDAN DOĞAN İPOTEK HAKLARI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317009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Aşağıdaki alacaklılar, kanunî ipotek hakkının tescilini isteyebilirler:</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1. Satıştan doğan alacağı için satılan taşınmaz üzerinde satıcı,</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2. Elbirliği ortaklığına giren taşınmazlarda paylaşmadan doğan alacakları için birlikte mirasçı olanlar veya diğer elbirliği ortakları,</a:t>
            </a:r>
          </a:p>
          <a:p>
            <a:pPr algn="just">
              <a:spcBef>
                <a:spcPts val="600"/>
              </a:spcBef>
              <a:spcAft>
                <a:spcPts val="600"/>
              </a:spcAft>
              <a:buClr>
                <a:srgbClr val="000099"/>
              </a:buClr>
            </a:pPr>
            <a:r>
              <a:rPr lang="tr-TR" sz="2000" spc="-50" dirty="0">
                <a:latin typeface="Arial" panose="020B0604020202020204" pitchFamily="34" charset="0"/>
                <a:ea typeface="Trebuchet MS" panose="020B0603020202020204" pitchFamily="34" charset="0"/>
                <a:cs typeface="Arial" panose="020B0604020202020204" pitchFamily="34" charset="0"/>
              </a:rPr>
              <a:t>3. Bir taşınmaz üzerinde yapılan yapı veya diğer işlerde malzeme vererek veya vermeden emek sarf ettikleri için malzeme ve emek karşılığı olarak malik veya yükleniciden alacaklı olan alt </a:t>
            </a:r>
            <a:r>
              <a:rPr lang="tr-TR" sz="2000" spc="-50" dirty="0" smtClean="0">
                <a:latin typeface="Arial" panose="020B0604020202020204" pitchFamily="34" charset="0"/>
                <a:ea typeface="Trebuchet MS" panose="020B0603020202020204" pitchFamily="34" charset="0"/>
                <a:cs typeface="Arial" panose="020B0604020202020204" pitchFamily="34" charset="0"/>
              </a:rPr>
              <a:t>yüklenici veya </a:t>
            </a:r>
            <a:r>
              <a:rPr lang="tr-TR" sz="2000" spc="-50" dirty="0">
                <a:latin typeface="Arial" panose="020B0604020202020204" pitchFamily="34" charset="0"/>
                <a:ea typeface="Trebuchet MS" panose="020B0603020202020204" pitchFamily="34" charset="0"/>
                <a:cs typeface="Arial" panose="020B0604020202020204" pitchFamily="34" charset="0"/>
              </a:rPr>
              <a:t>zanaatkârlar. (MK m. 893/1)</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TESCILE TABI KANUNI İPOTEK HAKLARI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14454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70898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Bir </a:t>
            </a:r>
            <a:r>
              <a:rPr lang="tr-TR" sz="2000" spc="-50" dirty="0">
                <a:latin typeface="Arial" panose="020B0604020202020204" pitchFamily="34" charset="0"/>
                <a:ea typeface="Trebuchet MS" panose="020B0603020202020204" pitchFamily="34" charset="0"/>
                <a:cs typeface="Arial" panose="020B0604020202020204" pitchFamily="34" charset="0"/>
              </a:rPr>
              <a:t>taşınmaz üzerinde yapılan yapı veya diğer işlerde malzeme vererek veya vermeden emek sarf ettikleri için malzeme ve emek karşılığı olarak malik veya yükleniciden alacaklı olan alt yüklenici veya zanaatkârlara yapı alacaklısı denilmektedir.</a:t>
            </a: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Tapu </a:t>
            </a:r>
            <a:r>
              <a:rPr lang="tr-TR" sz="2000" spc="-50" dirty="0">
                <a:latin typeface="Arial" panose="020B0604020202020204" pitchFamily="34" charset="0"/>
                <a:ea typeface="Trebuchet MS" panose="020B0603020202020204" pitchFamily="34" charset="0"/>
                <a:cs typeface="Arial" panose="020B0604020202020204" pitchFamily="34" charset="0"/>
              </a:rPr>
              <a:t>kütüğüne yapılan tescille kurulur. Yapı alacaklısı tescil istemini doğrudan tapu müdürüne </a:t>
            </a:r>
            <a:r>
              <a:rPr lang="tr-TR" sz="2000" spc="-50" dirty="0" err="1" smtClean="0">
                <a:latin typeface="Arial" panose="020B0604020202020204" pitchFamily="34" charset="0"/>
                <a:ea typeface="Trebuchet MS" panose="020B0603020202020204" pitchFamily="34" charset="0"/>
                <a:cs typeface="Arial" panose="020B0604020202020204" pitchFamily="34" charset="0"/>
              </a:rPr>
              <a:t>yöneltir.Zanaatkârların</a:t>
            </a:r>
            <a:r>
              <a:rPr lang="tr-TR" sz="2000" spc="-50" dirty="0" smtClean="0">
                <a:latin typeface="Arial" panose="020B0604020202020204" pitchFamily="34" charset="0"/>
                <a:ea typeface="Trebuchet MS" panose="020B0603020202020204" pitchFamily="34" charset="0"/>
                <a:cs typeface="Arial" panose="020B0604020202020204" pitchFamily="34" charset="0"/>
              </a:rPr>
              <a:t> </a:t>
            </a:r>
            <a:r>
              <a:rPr lang="tr-TR" sz="2000" spc="-50" dirty="0">
                <a:latin typeface="Arial" panose="020B0604020202020204" pitchFamily="34" charset="0"/>
                <a:ea typeface="Trebuchet MS" panose="020B0603020202020204" pitchFamily="34" charset="0"/>
                <a:cs typeface="Arial" panose="020B0604020202020204" pitchFamily="34" charset="0"/>
              </a:rPr>
              <a:t>ve yüklenicilerin kanunî ipotek hakları, çalışmayı veya malzeme vermeyi yüklendikleri andan başlayarak tapu kütüğüne tescil olunabilir.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Tescilin yüklenilen işin tamamlanmasından başlayarak üç ay içinde yapılmış olması gerekir.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Tescilin yapılması için alacağın malik tarafından kabul edilmiş veya mahkemece karara bağlanmış olması şarttır.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Malik yeterli güvence gösterirse tescil istenemez.</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 ALACAKLISI (İNŞAATÇI) İPOTEĞI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78792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2246769"/>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Yapı alacaklısı ipoteği, kurulduğu tarihe göre sıra alır.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Taşınmaz üzerinde daha önce kurulmuş olan sınırlı ayni haklar yapı alacaklısının ipoteğinden önce gelir.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Hakları değişik tarihlerde tescil edilmiş olsa bile zanaatkârlar ve yükleniciler, kanunî ipotekten yararlanma bakımından kendi aralarında aynı sırada sayılırlar. (MK m. 896)</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 ALACAKLISI (İNŞAATÇI) İPOTEĞI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41392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01205"/>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MK m. 897’ye göre, ‘Satış bedeli zanaatkârlar ve yüklenicilerin alacaklarının tamamını karşılamadığı takdirde kalan kısım, ipotek hakkı elde eden önceki sıradaki alacaklıların payına düşen satış bedelinden arsa değeri çıkarıldıktan sonra artan para ile karşılanır. Ancak bu, taşınmaz üzerindeki yüklerin zanaatkârlar ve yüklenicilerin zararına olacağının alacaklılar tarafından bilinebilir olmasına bağlıdır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Önceki sırada bulunan alacaklılar, rehin senetlerini devrederlerse, bu devir yüzünden zanaatkârlar ve yüklenicilerin elde edemedikleri alacak miktarını tazmin etmekle yükümlü olurlar</a:t>
            </a:r>
            <a:r>
              <a:rPr lang="tr-TR" sz="2000" spc="-50" dirty="0" smtClean="0">
                <a:latin typeface="Arial" panose="020B0604020202020204" pitchFamily="34" charset="0"/>
                <a:ea typeface="Trebuchet MS" panose="020B0603020202020204" pitchFamily="34" charset="0"/>
                <a:cs typeface="Arial" panose="020B0604020202020204" pitchFamily="34" charset="0"/>
              </a:rPr>
              <a:t>.</a:t>
            </a: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İşe başlandığı, hak sahibi, zanaatkârlar veya yüklenicilerden birinin bildirimi üzerine tapu kütüğünün beyanlar sütununa yazıldıktan sonra, tescilin yapılabileceği sürenin sonuna kadar taşınmaz üzerinde ipotekten başka türde rehin tescil edilemez. ’</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 ALACAKLISI (İNŞAATÇI) İPOTEĞI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3470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247317"/>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İpotekli </a:t>
            </a:r>
            <a:r>
              <a:rPr lang="tr-TR" sz="2000" spc="-50" dirty="0">
                <a:latin typeface="Arial" panose="020B0604020202020204" pitchFamily="34" charset="0"/>
                <a:ea typeface="Trebuchet MS" panose="020B0603020202020204" pitchFamily="34" charset="0"/>
                <a:cs typeface="Arial" panose="020B0604020202020204" pitchFamily="34" charset="0"/>
              </a:rPr>
              <a:t>Borç Senedinin Özellikleri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İpotekli borç senedi yoluyla rehin kurulması için tapu idaresince taşınmaza resmen değer biçilir. Biçilmiş değeri aşan miktar için ipotekli borç senedi yoluyla rehin kurulamaz.</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İpotekli borç senedindeki alacak, aksi kararlaştırılmış olmadıkça, faizlerin ödenmesi gereken tarihte, bu tarihten en az altı ay önce alacaklı veya borçlu tarafından diğer tarafa yapılacak bildirimle muaccel olur.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Taşınmaz maliki, alacaklıya karşı borçluya ait bütün </a:t>
            </a:r>
            <a:r>
              <a:rPr lang="tr-TR" sz="2000" spc="-50" dirty="0" err="1">
                <a:latin typeface="Arial" panose="020B0604020202020204" pitchFamily="34" charset="0"/>
                <a:ea typeface="Trebuchet MS" panose="020B0603020202020204" pitchFamily="34" charset="0"/>
                <a:cs typeface="Arial" panose="020B0604020202020204" pitchFamily="34" charset="0"/>
              </a:rPr>
              <a:t>def'ileri</a:t>
            </a:r>
            <a:r>
              <a:rPr lang="tr-TR" sz="2000" spc="-50" dirty="0">
                <a:latin typeface="Arial" panose="020B0604020202020204" pitchFamily="34" charset="0"/>
                <a:ea typeface="Trebuchet MS" panose="020B0603020202020204" pitchFamily="34" charset="0"/>
                <a:cs typeface="Arial" panose="020B0604020202020204" pitchFamily="34" charset="0"/>
              </a:rPr>
              <a:t> ileri sürebilir.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İpotekli borç senedinin güvencesi olan taşınmazın devrine veya bölünmesine ilişkin sonuçlar hakkında ipotek hükümleri uygulanır.</a:t>
            </a: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İPOTEKLI BORÇ SENEDI VE İRAT SENEDI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716865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4401205"/>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algn="just">
              <a:spcBef>
                <a:spcPts val="600"/>
              </a:spcBef>
              <a:spcAft>
                <a:spcPts val="600"/>
              </a:spcAft>
              <a:buClr>
                <a:srgbClr val="000099"/>
              </a:buClr>
            </a:pPr>
            <a:r>
              <a:rPr lang="tr-TR" sz="2000" spc="-50" dirty="0" smtClean="0">
                <a:latin typeface="Arial" panose="020B0604020202020204" pitchFamily="34" charset="0"/>
                <a:ea typeface="Trebuchet MS" panose="020B0603020202020204" pitchFamily="34" charset="0"/>
                <a:cs typeface="Arial" panose="020B0604020202020204" pitchFamily="34" charset="0"/>
              </a:rPr>
              <a:t>İrat </a:t>
            </a:r>
            <a:r>
              <a:rPr lang="tr-TR" sz="2000" spc="-50" dirty="0">
                <a:latin typeface="Arial" panose="020B0604020202020204" pitchFamily="34" charset="0"/>
                <a:ea typeface="Trebuchet MS" panose="020B0603020202020204" pitchFamily="34" charset="0"/>
                <a:cs typeface="Arial" panose="020B0604020202020204" pitchFamily="34" charset="0"/>
              </a:rPr>
              <a:t>Senedinin Özellikleri</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İrat senedinin borçlusu yüklü taşınmazın malikidir.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İrat senedi, kişisel borç doğurmaz ve borcun sebebini de göstermez.</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İrat senedinin güvencesini ancak tarım arazisi, konutlar ve üzerinde bina yapılabilecek arsalar oluşturabilir.</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İrat senetlerindeki alacak miktarı, tarım arazisinde arazinin gelir değerinin, diğer taşınmazlarda taşınmazın gelir değeri ile bina ve arsa değerleri ortalamasının beşte üçünü aşamaz. Değerlendirmeler tapu idaresince resmen yapılır.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233082"/>
            <a:ext cx="8517837" cy="894062"/>
          </a:xfrm>
          <a:prstGeom prst="rect">
            <a:avLst/>
          </a:prstGeom>
        </p:spPr>
        <p:txBody>
          <a:bodyPr/>
          <a:lstStyle/>
          <a:p>
            <a:pPr fontAlgn="base">
              <a:lnSpc>
                <a:spcPct val="90000"/>
              </a:lnSpc>
              <a:spcBef>
                <a:spcPct val="0"/>
              </a:spcBef>
              <a:spcAft>
                <a:spcPct val="0"/>
              </a:spcAft>
            </a:pPr>
            <a:r>
              <a:rPr lang="es-ES"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İPOTEKLI BORÇ SENEDI VE İRAT SENEDI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9756941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12530</TotalTime>
  <Words>828</Words>
  <Application>Microsoft Office PowerPoint</Application>
  <PresentationFormat>Ekran Gösterisi (4:3)</PresentationFormat>
  <Paragraphs>55</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erol</cp:lastModifiedBy>
  <cp:revision>824</cp:revision>
  <cp:lastPrinted>2016-10-24T07:53:35Z</cp:lastPrinted>
  <dcterms:created xsi:type="dcterms:W3CDTF">2016-09-18T09:35:24Z</dcterms:created>
  <dcterms:modified xsi:type="dcterms:W3CDTF">2020-02-26T07:33:05Z</dcterms:modified>
</cp:coreProperties>
</file>