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4" r:id="rId7"/>
    <p:sldId id="265" r:id="rId8"/>
    <p:sldId id="266" r:id="rId9"/>
    <p:sldId id="268" r:id="rId10"/>
    <p:sldId id="270" r:id="rId11"/>
    <p:sldId id="273" r:id="rId12"/>
    <p:sldId id="275" r:id="rId13"/>
    <p:sldId id="284" r:id="rId14"/>
    <p:sldId id="277" r:id="rId15"/>
    <p:sldId id="287" r:id="rId16"/>
    <p:sldId id="280" r:id="rId17"/>
    <p:sldId id="282" r:id="rId18"/>
    <p:sldId id="286" r:id="rId19"/>
    <p:sldId id="288"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864B0030-F536-4304-988F-91480DA9B30E}" type="datetimeFigureOut">
              <a:rPr lang="tr-TR"/>
              <a:pPr>
                <a:defRPr/>
              </a:pPr>
              <a:t>16.10.2017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FD3D67F-FD76-4572-A90A-50D57EF9380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F159F82-5F6C-445C-8BDC-39328E8A375F}" type="datetimeFigureOut">
              <a:rPr lang="tr-TR"/>
              <a:pPr>
                <a:defRPr/>
              </a:pPr>
              <a:t>16.10.2017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EE65C7D-34F5-41BA-BA77-4024ED82E4C0}"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C55CD1A2-F210-48B6-BD70-149CC7A51923}" type="datetimeFigureOut">
              <a:rPr lang="tr-TR"/>
              <a:pPr>
                <a:defRPr/>
              </a:pPr>
              <a:t>16.10.2017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78BA85D-CF28-4930-AEFB-EC4FEED7A3E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050F91B-99AA-457C-817A-3C1B7FF5CCA2}" type="datetimeFigureOut">
              <a:rPr lang="tr-TR"/>
              <a:pPr>
                <a:defRPr/>
              </a:pPr>
              <a:t>16.10.2017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555E250-72C8-4109-BADC-DFC7AF416ED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3E6C9D-0D97-49AE-A598-412E722B07C4}" type="datetimeFigureOut">
              <a:rPr lang="tr-TR"/>
              <a:pPr>
                <a:defRPr/>
              </a:pPr>
              <a:t>16.10.2017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BB7B6FA-1D2B-4372-BB02-AA90BFB4FC27}"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E2CA4FF5-183F-4CCF-8300-1C6BBE4BCC1E}" type="datetimeFigureOut">
              <a:rPr lang="tr-TR"/>
              <a:pPr>
                <a:defRPr/>
              </a:pPr>
              <a:t>16.10.2017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7E562A5-C3F0-4E50-B20B-C2B6D95FA7D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FA94A383-A663-4A33-9AD8-D781F55447A1}" type="datetimeFigureOut">
              <a:rPr lang="tr-TR"/>
              <a:pPr>
                <a:defRPr/>
              </a:pPr>
              <a:t>16.10.2017</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ABFEDFE-8458-48A2-A565-B8E715F7AB0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61DDA19A-BB59-4315-A88D-18A2B1802919}" type="datetimeFigureOut">
              <a:rPr lang="tr-TR"/>
              <a:pPr>
                <a:defRPr/>
              </a:pPr>
              <a:t>16.10.2017</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615200DE-B1BA-45CF-87B3-03A6644E6B0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9FB4E5-5A15-4FE7-87EA-8565EAFB0D39}" type="datetimeFigureOut">
              <a:rPr lang="tr-TR"/>
              <a:pPr>
                <a:defRPr/>
              </a:pPr>
              <a:t>16.10.2017</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41A1881E-21FA-4305-A911-4E10953BAFF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1081F6-4B2F-4CF7-8F08-9D3B53F9E2D1}" type="datetimeFigureOut">
              <a:rPr lang="tr-TR"/>
              <a:pPr>
                <a:defRPr/>
              </a:pPr>
              <a:t>16.10.2017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8312B9DE-F70C-444E-89A8-14DCB73551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8F0F4B-7865-416A-93C6-BF963308F71B}" type="datetimeFigureOut">
              <a:rPr lang="tr-TR"/>
              <a:pPr>
                <a:defRPr/>
              </a:pPr>
              <a:t>16.10.2017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BA726A7-A1BC-4A6E-A89D-DC87BD5CEA9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tr-TR"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tr-TR"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F4EF413-3428-4670-AC08-22285E658ABD}" type="datetimeFigureOut">
              <a:rPr lang="tr-TR"/>
              <a:pPr>
                <a:defRPr/>
              </a:pPr>
              <a:t>16.10.2017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E75FB6-9774-448B-A7CC-457A396B928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DSC03514.JPG"/>
          <p:cNvPicPr>
            <a:picLocks noChangeAspect="1"/>
          </p:cNvPicPr>
          <p:nvPr/>
        </p:nvPicPr>
        <p:blipFill>
          <a:blip r:embed="rId2" cstate="print"/>
          <a:srcRect/>
          <a:stretch>
            <a:fillRect/>
          </a:stretch>
        </p:blipFill>
        <p:spPr bwMode="auto">
          <a:xfrm>
            <a:off x="0" y="-26988"/>
            <a:ext cx="9144000" cy="6858001"/>
          </a:xfrm>
          <a:prstGeom prst="rect">
            <a:avLst/>
          </a:prstGeom>
          <a:noFill/>
          <a:ln w="9525">
            <a:noFill/>
            <a:miter lim="800000"/>
            <a:headEnd/>
            <a:tailEnd/>
          </a:ln>
        </p:spPr>
      </p:pic>
      <p:sp>
        <p:nvSpPr>
          <p:cNvPr id="2051" name="Title 1"/>
          <p:cNvSpPr>
            <a:spLocks noGrp="1"/>
          </p:cNvSpPr>
          <p:nvPr>
            <p:ph type="ctrTitle"/>
          </p:nvPr>
        </p:nvSpPr>
        <p:spPr>
          <a:xfrm>
            <a:off x="468313" y="4941888"/>
            <a:ext cx="8207375" cy="1470025"/>
          </a:xfrm>
        </p:spPr>
        <p:txBody>
          <a:bodyPr/>
          <a:lstStyle/>
          <a:p>
            <a:pPr eaLnBrk="1" hangingPunct="1"/>
            <a:r>
              <a:rPr lang="tr-TR" altLang="tr-TR" sz="5000" b="1" dirty="0" smtClean="0">
                <a:solidFill>
                  <a:schemeClr val="accent5">
                    <a:lumMod val="20000"/>
                    <a:lumOff val="80000"/>
                  </a:schemeClr>
                </a:solidFill>
                <a:latin typeface="Segoe Print" pitchFamily="2" charset="0"/>
              </a:rPr>
              <a:t>Spora Tarihsel Bir Bakış</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0825" y="2852738"/>
            <a:ext cx="8569325" cy="3600450"/>
          </a:xfrm>
        </p:spPr>
        <p:txBody>
          <a:bodyPr/>
          <a:lstStyle/>
          <a:p>
            <a:pPr algn="l" eaLnBrk="1" hangingPunct="1"/>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Hümanizm</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“sağlam kafa sağlam vücutta bulunur”</a:t>
            </a:r>
            <a:br>
              <a:rPr lang="tr-TR" altLang="tr-TR" sz="2400" smtClean="0">
                <a:latin typeface="Segoe Print" pitchFamily="2" charset="0"/>
              </a:rPr>
            </a:br>
            <a:r>
              <a:rPr lang="tr-TR" altLang="tr-TR" sz="2400" smtClean="0">
                <a:latin typeface="Segoe Print" pitchFamily="2" charset="0"/>
              </a:rPr>
              <a:t>						</a:t>
            </a:r>
            <a:r>
              <a:rPr lang="tr-TR" altLang="tr-TR" sz="1400" smtClean="0">
                <a:latin typeface="Segoe Print" pitchFamily="2" charset="0"/>
              </a:rPr>
              <a:t>anime sana in corpare sano</a:t>
            </a: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endParaRPr lang="tr-TR" altLang="tr-TR" sz="1400" smtClean="0">
              <a:latin typeface="Segoe Print" pitchFamily="2" charset="0"/>
            </a:endParaRPr>
          </a:p>
        </p:txBody>
      </p:sp>
      <p:sp>
        <p:nvSpPr>
          <p:cNvPr id="6" name="TextBox 5"/>
          <p:cNvSpPr txBox="1"/>
          <p:nvPr/>
        </p:nvSpPr>
        <p:spPr>
          <a:xfrm>
            <a:off x="250825" y="476250"/>
            <a:ext cx="2881313" cy="1077913"/>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Rönesans </a:t>
            </a:r>
            <a:r>
              <a:rPr lang="tr-TR" sz="2400" b="1" dirty="0">
                <a:latin typeface="Segoe Print" pitchFamily="2" charset="0"/>
                <a:ea typeface="+mj-ea"/>
                <a:cs typeface="+mj-cs"/>
              </a:rPr>
              <a:t>(1453 - 1650)</a:t>
            </a:r>
          </a:p>
        </p:txBody>
      </p:sp>
      <p:pic>
        <p:nvPicPr>
          <p:cNvPr id="13316" name="Picture 2" descr="C:\Users\Fatih - Spormax\Desktop\body_sm_ratios.jpg"/>
          <p:cNvPicPr>
            <a:picLocks noChangeAspect="1" noChangeArrowheads="1"/>
          </p:cNvPicPr>
          <p:nvPr/>
        </p:nvPicPr>
        <p:blipFill>
          <a:blip r:embed="rId2" cstate="print"/>
          <a:srcRect/>
          <a:stretch>
            <a:fillRect/>
          </a:stretch>
        </p:blipFill>
        <p:spPr bwMode="auto">
          <a:xfrm>
            <a:off x="3635375" y="476250"/>
            <a:ext cx="4602163" cy="481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9" y="2565400"/>
            <a:ext cx="4608760" cy="2259013"/>
          </a:xfrm>
        </p:spPr>
        <p:txBody>
          <a:bodyPr/>
          <a:lstStyle/>
          <a:p>
            <a:pPr algn="l" eaLnBrk="1" hangingPunct="1"/>
            <a:r>
              <a:rPr lang="tr-TR" altLang="tr-TR" sz="2400" dirty="0" smtClean="0">
                <a:latin typeface="Segoe Print" pitchFamily="2" charset="0"/>
              </a:rPr>
              <a:t>Pehlivan tekkeleri</a:t>
            </a:r>
            <a:br>
              <a:rPr lang="tr-TR" altLang="tr-TR" sz="2400" dirty="0" smtClean="0">
                <a:latin typeface="Segoe Print" pitchFamily="2" charset="0"/>
              </a:rPr>
            </a:br>
            <a:r>
              <a:rPr lang="tr-TR" altLang="tr-TR" sz="2400" dirty="0" smtClean="0">
                <a:latin typeface="Segoe Print" pitchFamily="2" charset="0"/>
              </a:rPr>
              <a:t/>
            </a:r>
            <a:br>
              <a:rPr lang="tr-TR" altLang="tr-TR" sz="2400" dirty="0" smtClean="0">
                <a:latin typeface="Segoe Print" pitchFamily="2" charset="0"/>
              </a:rPr>
            </a:br>
            <a:r>
              <a:rPr lang="tr-TR" altLang="tr-TR" sz="1800" dirty="0" smtClean="0">
                <a:latin typeface="Segoe Print" pitchFamily="2" charset="0"/>
              </a:rPr>
              <a:t>savaş hazırlığından soyutlanmış bütünüyle spora yönelik ilk örgütsel yapı</a:t>
            </a:r>
          </a:p>
        </p:txBody>
      </p:sp>
      <p:sp>
        <p:nvSpPr>
          <p:cNvPr id="6" name="TextBox 5"/>
          <p:cNvSpPr txBox="1"/>
          <p:nvPr/>
        </p:nvSpPr>
        <p:spPr>
          <a:xfrm>
            <a:off x="287338" y="476250"/>
            <a:ext cx="8893175"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Osmanlı İmparatorluğu</a:t>
            </a:r>
            <a:endParaRPr lang="tr-TR" sz="2400" b="1" dirty="0">
              <a:latin typeface="Segoe Print" pitchFamily="2" charset="0"/>
              <a:ea typeface="+mj-ea"/>
              <a:cs typeface="+mj-cs"/>
            </a:endParaRPr>
          </a:p>
        </p:txBody>
      </p:sp>
      <p:pic>
        <p:nvPicPr>
          <p:cNvPr id="2" name="Resim 1"/>
          <p:cNvPicPr>
            <a:picLocks noChangeAspect="1"/>
          </p:cNvPicPr>
          <p:nvPr/>
        </p:nvPicPr>
        <p:blipFill>
          <a:blip r:embed="rId2"/>
          <a:stretch>
            <a:fillRect/>
          </a:stretch>
        </p:blipFill>
        <p:spPr>
          <a:xfrm>
            <a:off x="5742633" y="4077072"/>
            <a:ext cx="3006080" cy="2630320"/>
          </a:xfrm>
          <a:prstGeom prst="rect">
            <a:avLst/>
          </a:prstGeom>
        </p:spPr>
      </p:pic>
      <p:pic>
        <p:nvPicPr>
          <p:cNvPr id="3" name="Resim 2"/>
          <p:cNvPicPr>
            <a:picLocks noChangeAspect="1"/>
          </p:cNvPicPr>
          <p:nvPr/>
        </p:nvPicPr>
        <p:blipFill>
          <a:blip r:embed="rId3"/>
          <a:stretch>
            <a:fillRect/>
          </a:stretch>
        </p:blipFill>
        <p:spPr>
          <a:xfrm>
            <a:off x="6480200" y="441722"/>
            <a:ext cx="2257425" cy="3429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1700213"/>
            <a:ext cx="4105275" cy="4752975"/>
          </a:xfrm>
        </p:spPr>
        <p:txBody>
          <a:bodyPr/>
          <a:lstStyle/>
          <a:p>
            <a:pPr algn="l" eaLnBrk="1" hangingPunct="1"/>
            <a:r>
              <a:rPr lang="tr-TR" altLang="tr-TR" sz="2400" smtClean="0">
                <a:latin typeface="Segoe Print" pitchFamily="2" charset="0"/>
              </a:rPr>
              <a:t>Askeri ve sivil okullarda ilk beden eğitimi dersi (1863)</a:t>
            </a:r>
            <a:br>
              <a:rPr lang="tr-TR" altLang="tr-TR" sz="2400" smtClean="0">
                <a:latin typeface="Segoe Print" pitchFamily="2" charset="0"/>
              </a:rPr>
            </a:br>
            <a:endParaRPr lang="tr-TR" altLang="tr-TR" sz="1400" smtClean="0">
              <a:latin typeface="Segoe Print" pitchFamily="2" charset="0"/>
            </a:endParaRPr>
          </a:p>
        </p:txBody>
      </p:sp>
      <p:sp>
        <p:nvSpPr>
          <p:cNvPr id="6" name="TextBox 5"/>
          <p:cNvSpPr txBox="1"/>
          <p:nvPr/>
        </p:nvSpPr>
        <p:spPr>
          <a:xfrm>
            <a:off x="250825" y="476250"/>
            <a:ext cx="6408738" cy="1077913"/>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Tanzimat Fermanı </a:t>
            </a:r>
            <a:r>
              <a:rPr lang="tr-TR" sz="2400" b="1" dirty="0">
                <a:latin typeface="Segoe Print" pitchFamily="2" charset="0"/>
                <a:ea typeface="+mj-ea"/>
                <a:cs typeface="+mj-cs"/>
              </a:rPr>
              <a:t>(1839)</a:t>
            </a:r>
          </a:p>
          <a:p>
            <a:pPr fontAlgn="auto">
              <a:spcBef>
                <a:spcPts val="0"/>
              </a:spcBef>
              <a:spcAft>
                <a:spcPts val="0"/>
              </a:spcAft>
              <a:defRPr/>
            </a:pPr>
            <a:endParaRPr lang="tr-TR" sz="2400" b="1" dirty="0">
              <a:latin typeface="Segoe Print" pitchFamily="2" charset="0"/>
              <a:ea typeface="+mj-ea"/>
              <a:cs typeface="+mj-cs"/>
            </a:endParaRPr>
          </a:p>
        </p:txBody>
      </p:sp>
      <p:pic>
        <p:nvPicPr>
          <p:cNvPr id="15364" name="Picture 2" descr="C:\Users\Fatih - Spormax\Desktop\Foundations of PES\Olympics\oly_pics\gym.jpg"/>
          <p:cNvPicPr>
            <a:picLocks noChangeAspect="1" noChangeArrowheads="1"/>
          </p:cNvPicPr>
          <p:nvPr/>
        </p:nvPicPr>
        <p:blipFill>
          <a:blip r:embed="rId2" cstate="print"/>
          <a:srcRect/>
          <a:stretch>
            <a:fillRect/>
          </a:stretch>
        </p:blipFill>
        <p:spPr bwMode="auto">
          <a:xfrm>
            <a:off x="4716463" y="1284288"/>
            <a:ext cx="3846512" cy="486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0825" y="1700213"/>
            <a:ext cx="4537075" cy="4752975"/>
          </a:xfrm>
        </p:spPr>
        <p:txBody>
          <a:bodyPr/>
          <a:lstStyle/>
          <a:p>
            <a:pPr algn="l" eaLnBrk="1" hangingPunct="1"/>
            <a:r>
              <a:rPr lang="tr-TR" altLang="tr-TR" sz="2400" smtClean="0">
                <a:latin typeface="Segoe Print" pitchFamily="2" charset="0"/>
              </a:rPr>
              <a:t>Riyazat-ı Bedeniye (1899)</a:t>
            </a:r>
            <a:br>
              <a:rPr lang="tr-TR" altLang="tr-TR" sz="2400" smtClean="0">
                <a:latin typeface="Segoe Print" pitchFamily="2" charset="0"/>
              </a:rPr>
            </a:br>
            <a:endParaRPr lang="tr-TR" altLang="tr-TR" sz="1400" smtClean="0">
              <a:latin typeface="Segoe Print" pitchFamily="2" charset="0"/>
            </a:endParaRPr>
          </a:p>
        </p:txBody>
      </p:sp>
      <p:sp>
        <p:nvSpPr>
          <p:cNvPr id="6" name="TextBox 5"/>
          <p:cNvSpPr txBox="1"/>
          <p:nvPr/>
        </p:nvSpPr>
        <p:spPr>
          <a:xfrm>
            <a:off x="250825" y="476250"/>
            <a:ext cx="6408738" cy="1077913"/>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Faik Üstünidman</a:t>
            </a:r>
          </a:p>
          <a:p>
            <a:pPr fontAlgn="auto">
              <a:spcBef>
                <a:spcPts val="0"/>
              </a:spcBef>
              <a:spcAft>
                <a:spcPts val="0"/>
              </a:spcAft>
              <a:defRPr/>
            </a:pPr>
            <a:endParaRPr lang="tr-TR" sz="2400" b="1" dirty="0">
              <a:latin typeface="Segoe Print" pitchFamily="2" charset="0"/>
              <a:ea typeface="+mj-ea"/>
              <a:cs typeface="+mj-cs"/>
            </a:endParaRPr>
          </a:p>
        </p:txBody>
      </p:sp>
      <p:pic>
        <p:nvPicPr>
          <p:cNvPr id="16388" name="Picture 2" descr="C:\Users\Fatih - Spormax\Downloads\oly_pics\faik üstün.JPG"/>
          <p:cNvPicPr>
            <a:picLocks noChangeAspect="1" noChangeArrowheads="1"/>
          </p:cNvPicPr>
          <p:nvPr/>
        </p:nvPicPr>
        <p:blipFill>
          <a:blip r:embed="rId2" cstate="print"/>
          <a:srcRect/>
          <a:stretch>
            <a:fillRect/>
          </a:stretch>
        </p:blipFill>
        <p:spPr bwMode="auto">
          <a:xfrm>
            <a:off x="4932363" y="1341438"/>
            <a:ext cx="3759200" cy="501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0825" y="1341438"/>
            <a:ext cx="5834063" cy="4751387"/>
          </a:xfrm>
        </p:spPr>
        <p:txBody>
          <a:bodyPr anchor="t"/>
          <a:lstStyle/>
          <a:p>
            <a:pPr algn="l"/>
            <a:r>
              <a:rPr lang="tr-TR" altLang="tr-TR" sz="1800" dirty="0" smtClean="0">
                <a:latin typeface="Segoe Print" pitchFamily="2" charset="0"/>
              </a:rPr>
              <a:t>The </a:t>
            </a:r>
            <a:r>
              <a:rPr lang="tr-TR" altLang="tr-TR" sz="1800" dirty="0" err="1" smtClean="0">
                <a:latin typeface="Segoe Print" pitchFamily="2" charset="0"/>
              </a:rPr>
              <a:t>Imperid</a:t>
            </a:r>
            <a:r>
              <a:rPr lang="tr-TR" altLang="tr-TR" sz="1800" dirty="0" smtClean="0">
                <a:latin typeface="Segoe Print" pitchFamily="2" charset="0"/>
              </a:rPr>
              <a:t> </a:t>
            </a:r>
            <a:r>
              <a:rPr lang="tr-TR" altLang="tr-TR" sz="1800" dirty="0" err="1" smtClean="0">
                <a:latin typeface="Segoe Print" pitchFamily="2" charset="0"/>
              </a:rPr>
              <a:t>Yatching</a:t>
            </a:r>
            <a:r>
              <a:rPr lang="tr-TR" altLang="tr-TR" sz="1800" dirty="0" smtClean="0">
                <a:latin typeface="Segoe Print" pitchFamily="2" charset="0"/>
              </a:rPr>
              <a:t> and </a:t>
            </a:r>
            <a:r>
              <a:rPr lang="tr-TR" altLang="tr-TR" sz="1800" dirty="0" err="1" smtClean="0">
                <a:latin typeface="Segoe Print" pitchFamily="2" charset="0"/>
              </a:rPr>
              <a:t>Boating</a:t>
            </a:r>
            <a:r>
              <a:rPr lang="tr-TR" altLang="tr-TR" sz="1800" dirty="0" smtClean="0">
                <a:latin typeface="Segoe Print" pitchFamily="2" charset="0"/>
              </a:rPr>
              <a:t> </a:t>
            </a:r>
            <a:r>
              <a:rPr lang="tr-TR" altLang="tr-TR" sz="1800" dirty="0" err="1" smtClean="0">
                <a:latin typeface="Segoe Print" pitchFamily="2" charset="0"/>
              </a:rPr>
              <a:t>Club</a:t>
            </a:r>
            <a:r>
              <a:rPr lang="tr-TR" altLang="tr-TR" sz="1800" dirty="0" smtClean="0">
                <a:latin typeface="Segoe Print" pitchFamily="2" charset="0"/>
              </a:rPr>
              <a:t>  (1872)</a:t>
            </a:r>
            <a:br>
              <a:rPr lang="tr-TR" altLang="tr-TR" sz="18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1800" dirty="0" smtClean="0">
                <a:latin typeface="Segoe Print" pitchFamily="2" charset="0"/>
              </a:rPr>
              <a:t>Moda</a:t>
            </a:r>
            <a:br>
              <a:rPr lang="tr-TR" altLang="tr-TR" sz="1800" dirty="0" smtClean="0">
                <a:latin typeface="Segoe Print" pitchFamily="2" charset="0"/>
              </a:rPr>
            </a:br>
            <a:r>
              <a:rPr lang="tr-TR" altLang="tr-TR" sz="1800" dirty="0" smtClean="0">
                <a:latin typeface="Segoe Print" pitchFamily="2" charset="0"/>
              </a:rPr>
              <a:t>Kadıköy</a:t>
            </a:r>
            <a:br>
              <a:rPr lang="tr-TR" altLang="tr-TR" sz="1800" dirty="0" smtClean="0">
                <a:latin typeface="Segoe Print" pitchFamily="2" charset="0"/>
              </a:rPr>
            </a:br>
            <a:r>
              <a:rPr lang="tr-TR" altLang="tr-TR" sz="1800" dirty="0" err="1" smtClean="0">
                <a:latin typeface="Segoe Print" pitchFamily="2" charset="0"/>
              </a:rPr>
              <a:t>Imogene</a:t>
            </a:r>
            <a:r>
              <a:rPr lang="tr-TR" altLang="tr-TR" sz="1800" dirty="0" smtClean="0">
                <a:latin typeface="Segoe Print" pitchFamily="2" charset="0"/>
              </a:rPr>
              <a:t/>
            </a:r>
            <a:br>
              <a:rPr lang="tr-TR" altLang="tr-TR" sz="18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1800" dirty="0" err="1" smtClean="0">
                <a:latin typeface="Segoe Print" pitchFamily="2" charset="0"/>
              </a:rPr>
              <a:t>Football</a:t>
            </a:r>
            <a:r>
              <a:rPr lang="tr-TR" altLang="tr-TR" sz="1800" dirty="0" smtClean="0">
                <a:latin typeface="Segoe Print" pitchFamily="2" charset="0"/>
              </a:rPr>
              <a:t> and Rugby</a:t>
            </a:r>
            <a:br>
              <a:rPr lang="tr-TR" altLang="tr-TR" sz="1800" dirty="0" smtClean="0">
                <a:latin typeface="Segoe Print" pitchFamily="2" charset="0"/>
              </a:rPr>
            </a:br>
            <a:r>
              <a:rPr lang="tr-TR" altLang="tr-TR" sz="1800" dirty="0" err="1" smtClean="0">
                <a:latin typeface="Segoe Print" pitchFamily="2" charset="0"/>
              </a:rPr>
              <a:t>Panianios</a:t>
            </a:r>
            <a:r>
              <a:rPr lang="tr-TR" altLang="tr-TR" sz="1800" dirty="0" smtClean="0">
                <a:latin typeface="Segoe Print" pitchFamily="2" charset="0"/>
              </a:rPr>
              <a:t/>
            </a:r>
            <a:br>
              <a:rPr lang="tr-TR" altLang="tr-TR" sz="1800" dirty="0" smtClean="0">
                <a:latin typeface="Segoe Print" pitchFamily="2" charset="0"/>
              </a:rPr>
            </a:br>
            <a:r>
              <a:rPr lang="tr-TR" altLang="tr-TR" sz="1800" dirty="0" err="1" smtClean="0">
                <a:latin typeface="Segoe Print" pitchFamily="2" charset="0"/>
              </a:rPr>
              <a:t>Apollon</a:t>
            </a:r>
            <a:r>
              <a:rPr lang="tr-TR" altLang="tr-TR" sz="1800" dirty="0" smtClean="0">
                <a:latin typeface="Segoe Print" pitchFamily="2" charset="0"/>
              </a:rPr>
              <a:t/>
            </a:r>
            <a:br>
              <a:rPr lang="tr-TR" altLang="tr-TR" sz="1800" dirty="0" smtClean="0">
                <a:latin typeface="Segoe Print" pitchFamily="2" charset="0"/>
              </a:rPr>
            </a:br>
            <a:r>
              <a:rPr lang="tr-TR" altLang="tr-TR" sz="1800" dirty="0" err="1" smtClean="0">
                <a:latin typeface="Segoe Print" pitchFamily="2" charset="0"/>
              </a:rPr>
              <a:t>Pelops</a:t>
            </a:r>
            <a:r>
              <a:rPr lang="tr-TR" altLang="tr-TR" sz="1800" dirty="0" smtClean="0">
                <a:latin typeface="Segoe Print" pitchFamily="2" charset="0"/>
              </a:rPr>
              <a:t/>
            </a:r>
            <a:br>
              <a:rPr lang="tr-TR" altLang="tr-TR" sz="1800" dirty="0" smtClean="0">
                <a:latin typeface="Segoe Print" pitchFamily="2" charset="0"/>
              </a:rPr>
            </a:br>
            <a:r>
              <a:rPr lang="tr-TR" altLang="tr-TR" sz="1800" dirty="0" err="1" smtClean="0">
                <a:latin typeface="Segoe Print" pitchFamily="2" charset="0"/>
              </a:rPr>
              <a:t>Evangelidis</a:t>
            </a:r>
            <a:r>
              <a:rPr lang="tr-TR" altLang="tr-TR" sz="1800" dirty="0" smtClean="0">
                <a:latin typeface="Segoe Print" pitchFamily="2" charset="0"/>
              </a:rPr>
              <a:t/>
            </a:r>
            <a:br>
              <a:rPr lang="tr-TR" altLang="tr-TR" sz="1800" dirty="0" smtClean="0">
                <a:latin typeface="Segoe Print" pitchFamily="2" charset="0"/>
              </a:rPr>
            </a:br>
            <a:r>
              <a:rPr lang="tr-TR" altLang="tr-TR" sz="1800" dirty="0" err="1" smtClean="0">
                <a:latin typeface="Segoe Print" pitchFamily="2" charset="0"/>
              </a:rPr>
              <a:t>Elpis</a:t>
            </a:r>
            <a:r>
              <a:rPr lang="tr-TR" altLang="tr-TR" sz="1800" dirty="0" smtClean="0">
                <a:latin typeface="Segoe Print" pitchFamily="2" charset="0"/>
              </a:rPr>
              <a:t/>
            </a:r>
            <a:br>
              <a:rPr lang="tr-TR" altLang="tr-TR" sz="18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1800" dirty="0" smtClean="0">
                <a:latin typeface="Segoe Print" pitchFamily="2" charset="0"/>
              </a:rPr>
              <a:t>Black </a:t>
            </a:r>
            <a:r>
              <a:rPr lang="tr-TR" altLang="tr-TR" sz="1800" dirty="0" err="1" smtClean="0">
                <a:latin typeface="Segoe Print" pitchFamily="2" charset="0"/>
              </a:rPr>
              <a:t>Stocking</a:t>
            </a:r>
            <a:r>
              <a:rPr lang="tr-TR" altLang="tr-TR" sz="1800" dirty="0" smtClean="0">
                <a:latin typeface="Segoe Print" pitchFamily="2" charset="0"/>
              </a:rPr>
              <a:t> </a:t>
            </a:r>
            <a:br>
              <a:rPr lang="tr-TR" altLang="tr-TR" sz="1800" dirty="0" smtClean="0">
                <a:latin typeface="Segoe Print" pitchFamily="2" charset="0"/>
              </a:rPr>
            </a:br>
            <a:r>
              <a:rPr lang="tr-TR" altLang="tr-TR" sz="1800" dirty="0" smtClean="0">
                <a:latin typeface="Segoe Print" pitchFamily="2" charset="0"/>
              </a:rPr>
              <a:t>Beşiktaş</a:t>
            </a:r>
            <a:br>
              <a:rPr lang="tr-TR" altLang="tr-TR" sz="1800" dirty="0" smtClean="0">
                <a:latin typeface="Segoe Print" pitchFamily="2" charset="0"/>
              </a:rPr>
            </a:br>
            <a:r>
              <a:rPr lang="tr-TR" altLang="tr-TR" sz="1800" dirty="0" smtClean="0">
                <a:latin typeface="Segoe Print" pitchFamily="2" charset="0"/>
              </a:rPr>
              <a:t>Galatasaray</a:t>
            </a:r>
            <a:br>
              <a:rPr lang="tr-TR" altLang="tr-TR" sz="1800" dirty="0" smtClean="0">
                <a:latin typeface="Segoe Print" pitchFamily="2" charset="0"/>
              </a:rPr>
            </a:br>
            <a:r>
              <a:rPr lang="tr-TR" altLang="tr-TR" sz="1800" dirty="0" smtClean="0">
                <a:latin typeface="Segoe Print" pitchFamily="2" charset="0"/>
              </a:rPr>
              <a:t>Fenerbahçe</a:t>
            </a:r>
            <a:r>
              <a:rPr lang="tr-TR" altLang="tr-TR" sz="1400" dirty="0" smtClean="0">
                <a:latin typeface="Segoe Print" pitchFamily="2" charset="0"/>
              </a:rPr>
              <a:t/>
            </a:r>
            <a:br>
              <a:rPr lang="tr-TR" altLang="tr-TR" sz="1400" dirty="0" smtClean="0">
                <a:latin typeface="Segoe Print" pitchFamily="2" charset="0"/>
              </a:rPr>
            </a:br>
            <a:endParaRPr lang="tr-TR" altLang="tr-TR" sz="1400" dirty="0" smtClean="0">
              <a:latin typeface="Segoe Print" pitchFamily="2" charset="0"/>
            </a:endParaRPr>
          </a:p>
        </p:txBody>
      </p:sp>
      <p:sp>
        <p:nvSpPr>
          <p:cNvPr id="6" name="TextBox 5"/>
          <p:cNvSpPr txBox="1"/>
          <p:nvPr/>
        </p:nvSpPr>
        <p:spPr>
          <a:xfrm>
            <a:off x="250825" y="476250"/>
            <a:ext cx="6408738"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İlk spor kulüpleri</a:t>
            </a:r>
            <a:endParaRPr lang="tr-TR" sz="2400" b="1" dirty="0">
              <a:latin typeface="Segoe Print" pitchFamily="2" charset="0"/>
              <a:ea typeface="+mj-ea"/>
              <a:cs typeface="+mj-cs"/>
            </a:endParaRPr>
          </a:p>
        </p:txBody>
      </p:sp>
      <p:pic>
        <p:nvPicPr>
          <p:cNvPr id="17412" name="Resim 1"/>
          <p:cNvPicPr>
            <a:picLocks noChangeAspect="1"/>
          </p:cNvPicPr>
          <p:nvPr/>
        </p:nvPicPr>
        <p:blipFill>
          <a:blip r:embed="rId2" cstate="print"/>
          <a:srcRect/>
          <a:stretch>
            <a:fillRect/>
          </a:stretch>
        </p:blipFill>
        <p:spPr bwMode="auto">
          <a:xfrm>
            <a:off x="2700338" y="1831975"/>
            <a:ext cx="5842000" cy="4305300"/>
          </a:xfrm>
          <a:prstGeom prst="rect">
            <a:avLst/>
          </a:prstGeom>
          <a:noFill/>
          <a:ln w="9525">
            <a:noFill/>
            <a:miter lim="800000"/>
            <a:headEnd/>
            <a:tailEnd/>
          </a:ln>
        </p:spPr>
      </p:pic>
      <p:pic>
        <p:nvPicPr>
          <p:cNvPr id="17413" name="Resim 2"/>
          <p:cNvPicPr>
            <a:picLocks noChangeAspect="1"/>
          </p:cNvPicPr>
          <p:nvPr/>
        </p:nvPicPr>
        <p:blipFill>
          <a:blip r:embed="rId3" cstate="print"/>
          <a:srcRect/>
          <a:stretch>
            <a:fillRect/>
          </a:stretch>
        </p:blipFill>
        <p:spPr bwMode="auto">
          <a:xfrm>
            <a:off x="7451725" y="476250"/>
            <a:ext cx="1189038" cy="118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4356100" y="3898900"/>
            <a:ext cx="4016375" cy="2303463"/>
          </a:xfrm>
        </p:spPr>
        <p:txBody>
          <a:bodyPr/>
          <a:lstStyle/>
          <a:p>
            <a:pPr marL="0" indent="0">
              <a:buFont typeface="Arial" charset="0"/>
              <a:buNone/>
            </a:pPr>
            <a:r>
              <a:rPr lang="tr-TR" altLang="tr-TR" sz="2400" smtClean="0">
                <a:latin typeface="Segoe Print" pitchFamily="2" charset="0"/>
              </a:rPr>
              <a:t>Beden ve fikir eğitimini yaygınlaştırmak, vatan gençlerini hayat mücadelesine, sıkıntılara ve askeri seferlere alıştırmak.</a:t>
            </a:r>
          </a:p>
          <a:p>
            <a:pPr marL="0" indent="0">
              <a:buFont typeface="Arial" charset="0"/>
              <a:buNone/>
            </a:pPr>
            <a:endParaRPr lang="tr-TR" altLang="tr-TR" sz="2400" smtClean="0">
              <a:latin typeface="Segoe Print" pitchFamily="2" charset="0"/>
            </a:endParaRPr>
          </a:p>
        </p:txBody>
      </p:sp>
      <p:sp>
        <p:nvSpPr>
          <p:cNvPr id="18435" name="İçerik Yer Tutucusu 2"/>
          <p:cNvSpPr txBox="1">
            <a:spLocks/>
          </p:cNvSpPr>
          <p:nvPr/>
        </p:nvSpPr>
        <p:spPr bwMode="auto">
          <a:xfrm>
            <a:off x="188913" y="1625600"/>
            <a:ext cx="4978400" cy="1944688"/>
          </a:xfrm>
          <a:prstGeom prst="rect">
            <a:avLst/>
          </a:prstGeom>
          <a:noFill/>
          <a:ln w="9525">
            <a:noFill/>
            <a:miter lim="800000"/>
            <a:headEnd/>
            <a:tailEnd/>
          </a:ln>
        </p:spPr>
        <p:txBody>
          <a:bodyPr/>
          <a:lstStyle/>
          <a:p>
            <a:pPr eaLnBrk="0" hangingPunct="0">
              <a:spcBef>
                <a:spcPct val="20000"/>
              </a:spcBef>
              <a:buFont typeface="Arial" charset="0"/>
              <a:buNone/>
            </a:pPr>
            <a:r>
              <a:rPr lang="tr-TR" altLang="tr-TR" sz="2400">
                <a:latin typeface="Segoe Print" pitchFamily="2" charset="0"/>
              </a:rPr>
              <a:t>İngilizler gibi toplu halde oynamak, bir renge ve isme sahip olmak. Türk olmayan takımları yenmek.</a:t>
            </a:r>
          </a:p>
        </p:txBody>
      </p:sp>
      <p:pic>
        <p:nvPicPr>
          <p:cNvPr id="18436" name="Picture 2" descr="C:\Users\FD\Desktop\fb1911-1912kadro.jpg"/>
          <p:cNvPicPr>
            <a:picLocks noChangeAspect="1" noChangeArrowheads="1"/>
          </p:cNvPicPr>
          <p:nvPr/>
        </p:nvPicPr>
        <p:blipFill>
          <a:blip r:embed="rId2" cstate="print"/>
          <a:srcRect/>
          <a:stretch>
            <a:fillRect/>
          </a:stretch>
        </p:blipFill>
        <p:spPr bwMode="auto">
          <a:xfrm>
            <a:off x="323850" y="3789363"/>
            <a:ext cx="3810000" cy="2409825"/>
          </a:xfrm>
          <a:prstGeom prst="rect">
            <a:avLst/>
          </a:prstGeom>
          <a:noFill/>
          <a:ln w="9525">
            <a:noFill/>
            <a:miter lim="800000"/>
            <a:headEnd/>
            <a:tailEnd/>
          </a:ln>
        </p:spPr>
      </p:pic>
      <p:pic>
        <p:nvPicPr>
          <p:cNvPr id="18437" name="Resim 5"/>
          <p:cNvPicPr>
            <a:picLocks noChangeAspect="1"/>
          </p:cNvPicPr>
          <p:nvPr/>
        </p:nvPicPr>
        <p:blipFill>
          <a:blip r:embed="rId3" cstate="print"/>
          <a:srcRect/>
          <a:stretch>
            <a:fillRect/>
          </a:stretch>
        </p:blipFill>
        <p:spPr bwMode="auto">
          <a:xfrm>
            <a:off x="4787900" y="825500"/>
            <a:ext cx="3810000" cy="2603500"/>
          </a:xfrm>
          <a:prstGeom prst="rect">
            <a:avLst/>
          </a:prstGeom>
          <a:noFill/>
          <a:ln w="9525">
            <a:noFill/>
            <a:miter lim="800000"/>
            <a:headEnd/>
            <a:tailEnd/>
          </a:ln>
        </p:spPr>
      </p:pic>
      <p:pic>
        <p:nvPicPr>
          <p:cNvPr id="18438" name="Resim 1"/>
          <p:cNvPicPr>
            <a:picLocks noChangeAspect="1"/>
          </p:cNvPicPr>
          <p:nvPr/>
        </p:nvPicPr>
        <p:blipFill>
          <a:blip r:embed="rId4" cstate="print"/>
          <a:srcRect/>
          <a:stretch>
            <a:fillRect/>
          </a:stretch>
        </p:blipFill>
        <p:spPr bwMode="auto">
          <a:xfrm>
            <a:off x="7596188" y="5448300"/>
            <a:ext cx="1271587" cy="1271588"/>
          </a:xfrm>
          <a:prstGeom prst="rect">
            <a:avLst/>
          </a:prstGeom>
          <a:noFill/>
          <a:ln w="9525">
            <a:noFill/>
            <a:miter lim="800000"/>
            <a:headEnd/>
            <a:tailEnd/>
          </a:ln>
        </p:spPr>
      </p:pic>
      <p:pic>
        <p:nvPicPr>
          <p:cNvPr id="18439" name="Resim 2"/>
          <p:cNvPicPr>
            <a:picLocks noChangeAspect="1"/>
          </p:cNvPicPr>
          <p:nvPr/>
        </p:nvPicPr>
        <p:blipFill>
          <a:blip r:embed="rId5" cstate="print"/>
          <a:srcRect/>
          <a:stretch>
            <a:fillRect/>
          </a:stretch>
        </p:blipFill>
        <p:spPr bwMode="auto">
          <a:xfrm>
            <a:off x="314325" y="25400"/>
            <a:ext cx="10445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Fatih - Spormax\Downloads\gs.jpg"/>
          <p:cNvPicPr>
            <a:picLocks noChangeAspect="1" noChangeArrowheads="1"/>
          </p:cNvPicPr>
          <p:nvPr/>
        </p:nvPicPr>
        <p:blipFill>
          <a:blip r:embed="rId2" cstate="print">
            <a:lum bright="-58000" contrast="-70000"/>
            <a:grayscl/>
          </a:blip>
          <a:srcRect/>
          <a:stretch>
            <a:fillRect/>
          </a:stretch>
        </p:blipFill>
        <p:spPr bwMode="auto">
          <a:xfrm>
            <a:off x="0" y="0"/>
            <a:ext cx="9144000" cy="6945313"/>
          </a:xfrm>
          <a:prstGeom prst="rect">
            <a:avLst/>
          </a:prstGeom>
          <a:noFill/>
          <a:ln w="9525">
            <a:noFill/>
            <a:miter lim="800000"/>
            <a:headEnd/>
            <a:tailEnd/>
          </a:ln>
        </p:spPr>
      </p:pic>
      <p:sp>
        <p:nvSpPr>
          <p:cNvPr id="19459" name="Title 1"/>
          <p:cNvSpPr>
            <a:spLocks noGrp="1"/>
          </p:cNvSpPr>
          <p:nvPr>
            <p:ph type="title"/>
          </p:nvPr>
        </p:nvSpPr>
        <p:spPr>
          <a:xfrm>
            <a:off x="250825" y="2852738"/>
            <a:ext cx="7634288" cy="3671887"/>
          </a:xfrm>
        </p:spPr>
        <p:txBody>
          <a:bodyPr/>
          <a:lstStyle/>
          <a:p>
            <a:pPr algn="l" eaLnBrk="1" hangingPunct="1"/>
            <a:r>
              <a:rPr lang="tr-TR" altLang="tr-TR" sz="2400" dirty="0" smtClean="0">
                <a:solidFill>
                  <a:schemeClr val="bg1"/>
                </a:solidFill>
                <a:latin typeface="Segoe Print" pitchFamily="2" charset="0"/>
              </a:rPr>
              <a:t>İlk örgütlü müsabakaların başlangıcı</a:t>
            </a:r>
            <a:br>
              <a:rPr lang="tr-TR" altLang="tr-TR" sz="2400" dirty="0" smtClean="0">
                <a:solidFill>
                  <a:schemeClr val="bg1"/>
                </a:solidFill>
                <a:latin typeface="Segoe Print" pitchFamily="2" charset="0"/>
              </a:rPr>
            </a:br>
            <a:r>
              <a:rPr lang="tr-TR" altLang="tr-TR" sz="2400" dirty="0" smtClean="0">
                <a:solidFill>
                  <a:schemeClr val="bg1"/>
                </a:solidFill>
                <a:latin typeface="Segoe Print" pitchFamily="2" charset="0"/>
              </a:rPr>
              <a:t/>
            </a:r>
            <a:br>
              <a:rPr lang="tr-TR" altLang="tr-TR" sz="2400" dirty="0" smtClean="0">
                <a:solidFill>
                  <a:schemeClr val="bg1"/>
                </a:solidFill>
                <a:latin typeface="Segoe Print" pitchFamily="2" charset="0"/>
              </a:rPr>
            </a:br>
            <a:r>
              <a:rPr lang="tr-TR" altLang="tr-TR" sz="2400" dirty="0" smtClean="0">
                <a:solidFill>
                  <a:schemeClr val="bg1"/>
                </a:solidFill>
                <a:latin typeface="Segoe Print" pitchFamily="2" charset="0"/>
              </a:rPr>
              <a:t>İstanbul Kulüpler Ligi (1910 – 1914)</a:t>
            </a:r>
            <a:endParaRPr lang="tr-TR" altLang="tr-TR" sz="1400" dirty="0" smtClean="0">
              <a:solidFill>
                <a:schemeClr val="bg1"/>
              </a:solidFill>
              <a:latin typeface="Segoe Print" pitchFamily="2" charset="0"/>
            </a:endParaRPr>
          </a:p>
        </p:txBody>
      </p:sp>
      <p:sp>
        <p:nvSpPr>
          <p:cNvPr id="6" name="TextBox 5"/>
          <p:cNvSpPr txBox="1"/>
          <p:nvPr/>
        </p:nvSpPr>
        <p:spPr>
          <a:xfrm>
            <a:off x="1403350" y="1558925"/>
            <a:ext cx="6408738" cy="1077913"/>
          </a:xfrm>
          <a:prstGeom prst="rect">
            <a:avLst/>
          </a:prstGeom>
          <a:noFill/>
        </p:spPr>
        <p:txBody>
          <a:bodyPr>
            <a:spAutoFit/>
          </a:bodyPr>
          <a:lstStyle/>
          <a:p>
            <a:pPr fontAlgn="auto">
              <a:spcBef>
                <a:spcPts val="0"/>
              </a:spcBef>
              <a:spcAft>
                <a:spcPts val="0"/>
              </a:spcAft>
              <a:defRPr/>
            </a:pPr>
            <a:r>
              <a:rPr lang="tr-TR" sz="4000" b="1" dirty="0">
                <a:solidFill>
                  <a:schemeClr val="bg1"/>
                </a:solidFill>
                <a:latin typeface="Segoe Print" pitchFamily="2" charset="0"/>
                <a:ea typeface="+mj-ea"/>
                <a:cs typeface="+mj-cs"/>
              </a:rPr>
              <a:t>İstanbul Futbol Birliği</a:t>
            </a:r>
          </a:p>
          <a:p>
            <a:pPr fontAlgn="auto">
              <a:spcBef>
                <a:spcPts val="0"/>
              </a:spcBef>
              <a:spcAft>
                <a:spcPts val="0"/>
              </a:spcAft>
              <a:defRPr/>
            </a:pPr>
            <a:r>
              <a:rPr lang="tr-TR" sz="2400" b="1" dirty="0">
                <a:solidFill>
                  <a:schemeClr val="bg1"/>
                </a:solidFill>
                <a:latin typeface="Segoe Print" pitchFamily="2" charset="0"/>
                <a:ea typeface="+mj-ea"/>
                <a:cs typeface="+mj-cs"/>
              </a:rPr>
              <a:t>(1903 - 1910)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148166" y="291989"/>
            <a:ext cx="2530697" cy="2530697"/>
          </a:xfrm>
          <a:prstGeom prst="rect">
            <a:avLst/>
          </a:prstGeom>
          <a:ln>
            <a:solidFill>
              <a:schemeClr val="bg1"/>
            </a:solidFill>
          </a:ln>
        </p:spPr>
      </p:pic>
      <p:sp>
        <p:nvSpPr>
          <p:cNvPr id="20482" name="Title 1"/>
          <p:cNvSpPr>
            <a:spLocks noGrp="1"/>
          </p:cNvSpPr>
          <p:nvPr>
            <p:ph type="title"/>
          </p:nvPr>
        </p:nvSpPr>
        <p:spPr>
          <a:xfrm>
            <a:off x="480913" y="2081213"/>
            <a:ext cx="7634288" cy="4752975"/>
          </a:xfrm>
        </p:spPr>
        <p:txBody>
          <a:bodyPr/>
          <a:lstStyle/>
          <a:p>
            <a:pPr algn="l" eaLnBrk="1" hangingPunct="1"/>
            <a:r>
              <a:rPr lang="tr-TR" altLang="tr-TR" sz="2400" dirty="0" smtClean="0">
                <a:latin typeface="Segoe Print" pitchFamily="2" charset="0"/>
              </a:rPr>
              <a:t>Spor yönetiminde kurumsallaşmış ilk yapı</a:t>
            </a:r>
            <a:br>
              <a:rPr lang="tr-TR" altLang="tr-TR" sz="2400" dirty="0" smtClean="0">
                <a:latin typeface="Segoe Print" pitchFamily="2" charset="0"/>
              </a:rPr>
            </a:br>
            <a:r>
              <a:rPr lang="tr-TR" altLang="tr-TR" sz="2400" dirty="0" smtClean="0">
                <a:latin typeface="Segoe Print" pitchFamily="2" charset="0"/>
              </a:rPr>
              <a:t/>
            </a:r>
            <a:br>
              <a:rPr lang="tr-TR" altLang="tr-TR" sz="2400" dirty="0" smtClean="0">
                <a:latin typeface="Segoe Print" pitchFamily="2" charset="0"/>
              </a:rPr>
            </a:br>
            <a:r>
              <a:rPr lang="tr-TR" altLang="tr-TR" sz="2400" dirty="0" smtClean="0">
                <a:latin typeface="Segoe Print" pitchFamily="2" charset="0"/>
              </a:rPr>
              <a:t>Türk Spor Kurumu (1936)</a:t>
            </a:r>
            <a:br>
              <a:rPr lang="tr-TR" altLang="tr-TR" sz="2400" dirty="0" smtClean="0">
                <a:latin typeface="Segoe Print" pitchFamily="2" charset="0"/>
              </a:rPr>
            </a:br>
            <a:r>
              <a:rPr lang="tr-TR" altLang="tr-TR" sz="1800" dirty="0" smtClean="0">
                <a:latin typeface="Segoe Print" pitchFamily="2" charset="0"/>
              </a:rPr>
              <a:t>Türk sporu bu dönüşümle tamamen devlete </a:t>
            </a:r>
            <a:r>
              <a:rPr lang="tr-TR" altLang="tr-TR" sz="1800" dirty="0" err="1" smtClean="0">
                <a:latin typeface="Segoe Print" pitchFamily="2" charset="0"/>
              </a:rPr>
              <a:t>malolmuştur</a:t>
            </a:r>
            <a:r>
              <a:rPr lang="tr-TR" altLang="tr-TR" sz="1800" dirty="0" smtClean="0">
                <a:latin typeface="Segoe Print" pitchFamily="2" charset="0"/>
              </a:rPr>
              <a:t/>
            </a:r>
            <a:br>
              <a:rPr lang="tr-TR" altLang="tr-TR" sz="18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2400" dirty="0" smtClean="0">
                <a:latin typeface="Segoe Print" pitchFamily="2" charset="0"/>
              </a:rPr>
              <a:t>Beden Terbiyesi Genel Müdürlüğü (1938)</a:t>
            </a:r>
            <a:br>
              <a:rPr lang="tr-TR" altLang="tr-TR" sz="2400" dirty="0" smtClean="0">
                <a:latin typeface="Segoe Print" pitchFamily="2" charset="0"/>
              </a:rPr>
            </a:br>
            <a:r>
              <a:rPr lang="tr-TR" altLang="tr-TR" sz="1800" dirty="0" smtClean="0">
                <a:latin typeface="Segoe Print" pitchFamily="2" charset="0"/>
              </a:rPr>
              <a:t>Atletizm, futbol, güreş, su sporları, bisiklet, atıcılık, dağcılık ve kış sporları, eskrim ve </a:t>
            </a:r>
            <a:r>
              <a:rPr lang="tr-TR" altLang="tr-TR" sz="1800" dirty="0" err="1" smtClean="0">
                <a:latin typeface="Segoe Print" pitchFamily="2" charset="0"/>
              </a:rPr>
              <a:t>cimnastik</a:t>
            </a:r>
            <a:r>
              <a:rPr lang="tr-TR" altLang="tr-TR" sz="1800" dirty="0" smtClean="0">
                <a:latin typeface="Segoe Print" pitchFamily="2" charset="0"/>
              </a:rPr>
              <a:t>, spor oyunları federasyonları</a:t>
            </a:r>
            <a:br>
              <a:rPr lang="tr-TR" altLang="tr-TR" sz="18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2400" dirty="0" smtClean="0">
                <a:latin typeface="Segoe Print" pitchFamily="2" charset="0"/>
              </a:rPr>
              <a:t>Gençlik ve Spor Bakanlığı (1970)</a:t>
            </a:r>
            <a:br>
              <a:rPr lang="tr-TR" altLang="tr-TR" sz="2400" dirty="0" smtClean="0">
                <a:latin typeface="Segoe Print" pitchFamily="2" charset="0"/>
              </a:rPr>
            </a:br>
            <a:r>
              <a:rPr lang="tr-TR" altLang="tr-TR" sz="1800" dirty="0" smtClean="0">
                <a:latin typeface="Segoe Print" pitchFamily="2" charset="0"/>
              </a:rPr>
              <a:t/>
            </a:r>
            <a:br>
              <a:rPr lang="tr-TR" altLang="tr-TR" sz="1800" dirty="0" smtClean="0">
                <a:latin typeface="Segoe Print" pitchFamily="2" charset="0"/>
              </a:rPr>
            </a:br>
            <a:r>
              <a:rPr lang="tr-TR" altLang="tr-TR" sz="2400" dirty="0" smtClean="0">
                <a:latin typeface="Segoe Print" pitchFamily="2" charset="0"/>
              </a:rPr>
              <a:t>Gençlik ve Spor Genel Müdürlüğü (1989)</a:t>
            </a:r>
            <a:br>
              <a:rPr lang="tr-TR" altLang="tr-TR" sz="2400" dirty="0" smtClean="0">
                <a:latin typeface="Segoe Print" pitchFamily="2" charset="0"/>
              </a:rPr>
            </a:br>
            <a:r>
              <a:rPr lang="tr-TR" altLang="tr-TR" sz="2400" dirty="0" smtClean="0">
                <a:latin typeface="Segoe Print" pitchFamily="2" charset="0"/>
              </a:rPr>
              <a:t/>
            </a:r>
            <a:br>
              <a:rPr lang="tr-TR" altLang="tr-TR" sz="2400" dirty="0" smtClean="0">
                <a:latin typeface="Segoe Print" pitchFamily="2" charset="0"/>
              </a:rPr>
            </a:br>
            <a:r>
              <a:rPr lang="tr-TR" altLang="tr-TR" sz="2400" dirty="0" smtClean="0">
                <a:latin typeface="Segoe Print" pitchFamily="2" charset="0"/>
              </a:rPr>
              <a:t>				</a:t>
            </a:r>
          </a:p>
        </p:txBody>
      </p:sp>
      <p:sp>
        <p:nvSpPr>
          <p:cNvPr id="6" name="TextBox 5"/>
          <p:cNvSpPr txBox="1"/>
          <p:nvPr/>
        </p:nvSpPr>
        <p:spPr>
          <a:xfrm>
            <a:off x="250825" y="476250"/>
            <a:ext cx="8497888" cy="132397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Türkiye İdman Cemiyetleri İttifakı </a:t>
            </a:r>
            <a:r>
              <a:rPr lang="tr-TR" sz="2400" b="1" dirty="0">
                <a:latin typeface="Segoe Print" pitchFamily="2" charset="0"/>
                <a:ea typeface="+mj-ea"/>
                <a:cs typeface="+mj-cs"/>
              </a:rPr>
              <a:t>(1923)</a:t>
            </a:r>
          </a:p>
        </p:txBody>
      </p:sp>
      <p:sp>
        <p:nvSpPr>
          <p:cNvPr id="20484" name="TextBox 4"/>
          <p:cNvSpPr txBox="1">
            <a:spLocks noChangeArrowheads="1"/>
          </p:cNvSpPr>
          <p:nvPr/>
        </p:nvSpPr>
        <p:spPr bwMode="auto">
          <a:xfrm>
            <a:off x="8101013" y="1557338"/>
            <a:ext cx="719137" cy="368300"/>
          </a:xfrm>
          <a:prstGeom prst="rect">
            <a:avLst/>
          </a:prstGeom>
          <a:noFill/>
          <a:ln w="9525">
            <a:noFill/>
            <a:miter lim="800000"/>
            <a:headEnd/>
            <a:tailEnd/>
          </a:ln>
        </p:spPr>
        <p:txBody>
          <a:bodyPr>
            <a:spAutoFit/>
          </a:bodyPr>
          <a:lstStyle/>
          <a:p>
            <a:endParaRPr lang="tr-TR" altLang="tr-TR"/>
          </a:p>
        </p:txBody>
      </p:sp>
      <p:sp>
        <p:nvSpPr>
          <p:cNvPr id="7" name="TextBox 6"/>
          <p:cNvSpPr txBox="1">
            <a:spLocks noChangeArrowheads="1"/>
          </p:cNvSpPr>
          <p:nvPr/>
        </p:nvSpPr>
        <p:spPr bwMode="auto">
          <a:xfrm>
            <a:off x="250825" y="5949950"/>
            <a:ext cx="5184775" cy="460375"/>
          </a:xfrm>
          <a:prstGeom prst="rect">
            <a:avLst/>
          </a:prstGeom>
          <a:noFill/>
          <a:ln w="9525">
            <a:noFill/>
            <a:miter lim="800000"/>
            <a:headEnd/>
            <a:tailEnd/>
          </a:ln>
        </p:spPr>
        <p:txBody>
          <a:bodyPr>
            <a:spAutoFit/>
          </a:bodyPr>
          <a:lstStyle/>
          <a:p>
            <a:r>
              <a:rPr lang="tr-TR" altLang="tr-TR" sz="2400">
                <a:latin typeface="Segoe Print" pitchFamily="2" charset="0"/>
              </a:rPr>
              <a:t>Spor Genel Müdürlüğü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1700213"/>
            <a:ext cx="8137525" cy="4752975"/>
          </a:xfrm>
        </p:spPr>
        <p:txBody>
          <a:bodyPr/>
          <a:lstStyle/>
          <a:p>
            <a:pPr algn="l" eaLnBrk="1" hangingPunct="1"/>
            <a:r>
              <a:rPr lang="tr-TR" altLang="tr-TR" sz="2400" smtClean="0">
                <a:latin typeface="Segoe Print" pitchFamily="2" charset="0"/>
              </a:rPr>
              <a:t>İstanbul Çapa Kız Öğretmen Okulu (1926-1930)</a:t>
            </a:r>
            <a:br>
              <a:rPr lang="tr-TR" altLang="tr-TR" sz="2400" smtClean="0">
                <a:latin typeface="Segoe Print" pitchFamily="2" charset="0"/>
              </a:rPr>
            </a:br>
            <a:r>
              <a:rPr lang="tr-TR" altLang="tr-TR" sz="1800" smtClean="0">
                <a:latin typeface="Segoe Print" pitchFamily="2" charset="0"/>
              </a:rPr>
              <a:t>Beden eğitimi öğretmeni yetiştirmeye yönelik ilk kurs</a:t>
            </a:r>
            <a:r>
              <a:rPr lang="tr-TR" altLang="tr-TR" sz="1400" smtClean="0">
                <a:latin typeface="Segoe Print" pitchFamily="2" charset="0"/>
              </a:rPr>
              <a:t/>
            </a:r>
            <a:br>
              <a:rPr lang="tr-TR" altLang="tr-TR" sz="1400" smtClean="0">
                <a:latin typeface="Segoe Print" pitchFamily="2" charset="0"/>
              </a:rPr>
            </a:br>
            <a:r>
              <a:rPr lang="tr-TR" altLang="tr-TR" sz="1800" smtClean="0">
                <a:latin typeface="Segoe Print" pitchFamily="2" charset="0"/>
              </a:rPr>
              <a:t/>
            </a:r>
            <a:br>
              <a:rPr lang="tr-TR" altLang="tr-TR" sz="1800" smtClean="0">
                <a:latin typeface="Segoe Print" pitchFamily="2" charset="0"/>
              </a:rPr>
            </a:br>
            <a:r>
              <a:rPr lang="tr-TR" altLang="tr-TR" sz="2400" smtClean="0">
                <a:latin typeface="Segoe Print" pitchFamily="2" charset="0"/>
              </a:rPr>
              <a:t>Gazi Muallim Mektebi Terbiye Enstitüsü Beden Terbiyesi (1932)</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Atatürk Eğitim Enstitüsü (1967)</a:t>
            </a:r>
            <a:br>
              <a:rPr lang="tr-TR" altLang="tr-TR" sz="2400" smtClean="0">
                <a:latin typeface="Segoe Print" pitchFamily="2" charset="0"/>
              </a:rPr>
            </a:br>
            <a:r>
              <a:rPr lang="tr-TR" altLang="tr-TR" sz="1800" smtClean="0">
                <a:latin typeface="Segoe Print" pitchFamily="2" charset="0"/>
              </a:rPr>
              <a:t>Beden eğitimi bölümü</a:t>
            </a:r>
            <a:br>
              <a:rPr lang="tr-TR" altLang="tr-TR" sz="1800" smtClean="0">
                <a:latin typeface="Segoe Print" pitchFamily="2" charset="0"/>
              </a:rPr>
            </a:br>
            <a:r>
              <a:rPr lang="tr-TR" altLang="tr-TR" sz="1800" smtClean="0">
                <a:latin typeface="Segoe Print" pitchFamily="2" charset="0"/>
              </a:rPr>
              <a:t/>
            </a:r>
            <a:br>
              <a:rPr lang="tr-TR" altLang="tr-TR" sz="1800" smtClean="0">
                <a:latin typeface="Segoe Print" pitchFamily="2" charset="0"/>
              </a:rPr>
            </a:br>
            <a:r>
              <a:rPr lang="tr-TR" altLang="tr-TR" sz="2400" smtClean="0">
                <a:latin typeface="Segoe Print" pitchFamily="2" charset="0"/>
              </a:rPr>
              <a:t>Anadoluhisarı Gençlik ve Spor Akademisi (1975)</a:t>
            </a:r>
            <a:r>
              <a:rPr lang="tr-TR" altLang="tr-TR" sz="1400" smtClean="0">
                <a:latin typeface="Segoe Print" pitchFamily="2" charset="0"/>
              </a:rPr>
              <a:t/>
            </a:r>
            <a:br>
              <a:rPr lang="tr-TR" altLang="tr-TR" sz="1400" smtClean="0">
                <a:latin typeface="Segoe Print" pitchFamily="2" charset="0"/>
              </a:rPr>
            </a:br>
            <a:r>
              <a:rPr lang="tr-TR" altLang="tr-TR" sz="1800" smtClean="0">
                <a:latin typeface="Segoe Print" pitchFamily="2" charset="0"/>
              </a:rPr>
              <a:t/>
            </a:r>
            <a:br>
              <a:rPr lang="tr-TR" altLang="tr-TR" sz="1800" smtClean="0">
                <a:latin typeface="Segoe Print" pitchFamily="2" charset="0"/>
              </a:rPr>
            </a:br>
            <a:r>
              <a:rPr lang="tr-TR" altLang="tr-TR" sz="2400" smtClean="0">
                <a:latin typeface="Segoe Print" pitchFamily="2" charset="0"/>
              </a:rPr>
              <a:t>Ege Üniversitesi (1976)</a:t>
            </a:r>
            <a:r>
              <a:rPr lang="tr-TR" altLang="tr-TR" sz="1800" smtClean="0">
                <a:latin typeface="Segoe Print" pitchFamily="2" charset="0"/>
              </a:rPr>
              <a:t/>
            </a:r>
            <a:br>
              <a:rPr lang="tr-TR" altLang="tr-TR" sz="1800" smtClean="0">
                <a:latin typeface="Segoe Print" pitchFamily="2" charset="0"/>
              </a:rPr>
            </a:br>
            <a:r>
              <a:rPr lang="tr-TR" altLang="tr-TR" sz="1800" smtClean="0">
                <a:latin typeface="Segoe Print" pitchFamily="2" charset="0"/>
              </a:rPr>
              <a:t>Besyo</a:t>
            </a:r>
            <a:r>
              <a:rPr lang="tr-TR" altLang="tr-TR" sz="1400" smtClean="0">
                <a:latin typeface="Segoe Print" pitchFamily="2" charset="0"/>
              </a:rPr>
              <a:t/>
            </a:r>
            <a:br>
              <a:rPr lang="tr-TR" altLang="tr-TR" sz="1400" smtClean="0">
                <a:latin typeface="Segoe Print" pitchFamily="2" charset="0"/>
              </a:rPr>
            </a:br>
            <a:r>
              <a:rPr lang="tr-TR" altLang="tr-TR" sz="1400" smtClean="0">
                <a:latin typeface="Segoe Print" pitchFamily="2" charset="0"/>
              </a:rPr>
              <a:t/>
            </a:r>
            <a:br>
              <a:rPr lang="tr-TR" altLang="tr-TR" sz="1400" smtClean="0">
                <a:latin typeface="Segoe Print" pitchFamily="2" charset="0"/>
              </a:rPr>
            </a:br>
            <a:r>
              <a:rPr lang="tr-TR" altLang="tr-TR" sz="2400" smtClean="0">
                <a:latin typeface="Segoe Print" pitchFamily="2" charset="0"/>
              </a:rPr>
              <a:t>ODTÜ (1979)</a:t>
            </a:r>
            <a:r>
              <a:rPr lang="tr-TR" altLang="tr-TR" sz="1800" smtClean="0">
                <a:latin typeface="Segoe Print" pitchFamily="2" charset="0"/>
              </a:rPr>
              <a:t/>
            </a:r>
            <a:br>
              <a:rPr lang="tr-TR" altLang="tr-TR" sz="1800" smtClean="0">
                <a:latin typeface="Segoe Print" pitchFamily="2" charset="0"/>
              </a:rPr>
            </a:br>
            <a:r>
              <a:rPr lang="tr-TR" altLang="tr-TR" sz="1800" smtClean="0">
                <a:latin typeface="Segoe Print" pitchFamily="2" charset="0"/>
              </a:rPr>
              <a:t>Beden Eğitimi-Spor ve Rekreasyon Bölümü</a:t>
            </a:r>
            <a:r>
              <a:rPr lang="tr-TR" altLang="tr-TR" sz="1400" smtClean="0">
                <a:latin typeface="Segoe Print" pitchFamily="2" charset="0"/>
              </a:rPr>
              <a:t/>
            </a:r>
            <a:br>
              <a:rPr lang="tr-TR" altLang="tr-TR" sz="1400" smtClean="0">
                <a:latin typeface="Segoe Print" pitchFamily="2" charset="0"/>
              </a:rPr>
            </a:br>
            <a:endParaRPr lang="tr-TR" altLang="tr-TR" sz="1800" smtClean="0">
              <a:latin typeface="Segoe Print" pitchFamily="2" charset="0"/>
            </a:endParaRPr>
          </a:p>
        </p:txBody>
      </p:sp>
      <p:sp>
        <p:nvSpPr>
          <p:cNvPr id="6" name="TextBox 5"/>
          <p:cNvSpPr txBox="1"/>
          <p:nvPr/>
        </p:nvSpPr>
        <p:spPr>
          <a:xfrm>
            <a:off x="250825" y="476250"/>
            <a:ext cx="8497888"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Spor Eğitimi</a:t>
            </a:r>
            <a:endParaRPr lang="tr-TR" sz="2400" b="1" dirty="0">
              <a:latin typeface="Segoe Print" pitchFamily="2" charset="0"/>
              <a:ea typeface="+mj-ea"/>
              <a:cs typeface="+mj-cs"/>
            </a:endParaRPr>
          </a:p>
        </p:txBody>
      </p:sp>
      <p:sp>
        <p:nvSpPr>
          <p:cNvPr id="21508" name="TextBox 4"/>
          <p:cNvSpPr txBox="1">
            <a:spLocks noChangeArrowheads="1"/>
          </p:cNvSpPr>
          <p:nvPr/>
        </p:nvSpPr>
        <p:spPr bwMode="auto">
          <a:xfrm>
            <a:off x="8101013" y="1557338"/>
            <a:ext cx="719137" cy="368300"/>
          </a:xfrm>
          <a:prstGeom prst="rect">
            <a:avLst/>
          </a:prstGeom>
          <a:noFill/>
          <a:ln w="9525">
            <a:noFill/>
            <a:miter lim="800000"/>
            <a:headEnd/>
            <a:tailEnd/>
          </a:ln>
        </p:spPr>
        <p:txBody>
          <a:bodyPr>
            <a:spAutoFit/>
          </a:bodyPr>
          <a:lstStyle/>
          <a:p>
            <a:endParaRPr lang="tr-TR" alt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67544" y="2636912"/>
            <a:ext cx="3526160" cy="938535"/>
          </a:xfrm>
        </p:spPr>
        <p:txBody>
          <a:bodyPr/>
          <a:lstStyle/>
          <a:p>
            <a:r>
              <a:rPr lang="tr-TR" dirty="0" smtClean="0">
                <a:latin typeface="Segoe Script" pitchFamily="34" charset="0"/>
              </a:rPr>
              <a:t>Öneri</a:t>
            </a:r>
            <a:endParaRPr lang="tr-TR" dirty="0">
              <a:latin typeface="Segoe Script" pitchFamily="34" charset="0"/>
            </a:endParaRPr>
          </a:p>
        </p:txBody>
      </p:sp>
      <p:pic>
        <p:nvPicPr>
          <p:cNvPr id="33794" name="Picture 2" descr="http://i.movie.as/p/600/36573.jpg"/>
          <p:cNvPicPr>
            <a:picLocks noChangeAspect="1" noChangeArrowheads="1"/>
          </p:cNvPicPr>
          <p:nvPr/>
        </p:nvPicPr>
        <p:blipFill>
          <a:blip r:embed="rId2" cstate="print"/>
          <a:srcRect/>
          <a:stretch>
            <a:fillRect/>
          </a:stretch>
        </p:blipFill>
        <p:spPr bwMode="auto">
          <a:xfrm>
            <a:off x="4499992" y="188640"/>
            <a:ext cx="4379104" cy="64737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27088" y="2060575"/>
            <a:ext cx="7849368" cy="892175"/>
          </a:xfrm>
        </p:spPr>
        <p:txBody>
          <a:bodyPr rtlCol="0">
            <a:normAutofit fontScale="92500" lnSpcReduction="20000"/>
          </a:bodyPr>
          <a:lstStyle/>
          <a:p>
            <a:pPr eaLnBrk="1" fontAlgn="auto" hangingPunct="1">
              <a:spcAft>
                <a:spcPts val="0"/>
              </a:spcAft>
              <a:buFont typeface="Arial" pitchFamily="34" charset="0"/>
              <a:buNone/>
              <a:defRPr/>
            </a:pPr>
            <a:r>
              <a:rPr lang="tr-TR" dirty="0" smtClean="0">
                <a:latin typeface="Segoe Print" pitchFamily="2" charset="0"/>
              </a:rPr>
              <a:t>Binicilik, okçuluk, kılıç kullanma, güreş, boks</a:t>
            </a:r>
          </a:p>
        </p:txBody>
      </p:sp>
      <p:pic>
        <p:nvPicPr>
          <p:cNvPr id="3075" name="Picture 2" descr="C:\Users\Fatih - Spormax\Downloads\sümerler.jpg"/>
          <p:cNvPicPr>
            <a:picLocks noChangeAspect="1" noChangeArrowheads="1"/>
          </p:cNvPicPr>
          <p:nvPr/>
        </p:nvPicPr>
        <p:blipFill>
          <a:blip r:embed="rId2" cstate="print"/>
          <a:srcRect/>
          <a:stretch>
            <a:fillRect/>
          </a:stretch>
        </p:blipFill>
        <p:spPr bwMode="auto">
          <a:xfrm>
            <a:off x="0" y="2800350"/>
            <a:ext cx="9144000" cy="4084638"/>
          </a:xfrm>
          <a:prstGeom prst="rect">
            <a:avLst/>
          </a:prstGeom>
          <a:noFill/>
          <a:ln w="9525">
            <a:noFill/>
            <a:miter lim="800000"/>
            <a:headEnd/>
            <a:tailEnd/>
          </a:ln>
        </p:spPr>
      </p:pic>
      <p:sp>
        <p:nvSpPr>
          <p:cNvPr id="3076" name="Content Placeholder 5"/>
          <p:cNvSpPr txBox="1">
            <a:spLocks/>
          </p:cNvSpPr>
          <p:nvPr/>
        </p:nvSpPr>
        <p:spPr bwMode="auto">
          <a:xfrm>
            <a:off x="331788" y="549275"/>
            <a:ext cx="8507412" cy="892175"/>
          </a:xfrm>
          <a:prstGeom prst="rect">
            <a:avLst/>
          </a:prstGeom>
          <a:noFill/>
          <a:ln w="9525">
            <a:noFill/>
            <a:miter lim="800000"/>
            <a:headEnd/>
            <a:tailEnd/>
          </a:ln>
        </p:spPr>
        <p:txBody>
          <a:bodyPr/>
          <a:lstStyle/>
          <a:p>
            <a:pPr marL="342900" indent="-342900">
              <a:spcBef>
                <a:spcPct val="20000"/>
              </a:spcBef>
              <a:buFont typeface="Arial" charset="0"/>
              <a:buNone/>
            </a:pPr>
            <a:r>
              <a:rPr lang="tr-TR" altLang="tr-TR" sz="4400" b="1">
                <a:latin typeface="Segoe Print" pitchFamily="2" charset="0"/>
              </a:rPr>
              <a:t>Sümer, Asur, Mısır, Çin</a:t>
            </a:r>
            <a:endParaRPr lang="tr-TR" altLang="tr-TR" b="1">
              <a:latin typeface="Segoe Print" pitchFamily="2" charset="0"/>
            </a:endParaRPr>
          </a:p>
        </p:txBody>
      </p:sp>
      <p:sp>
        <p:nvSpPr>
          <p:cNvPr id="9" name="Content Placeholder 5"/>
          <p:cNvSpPr txBox="1">
            <a:spLocks/>
          </p:cNvSpPr>
          <p:nvPr/>
        </p:nvSpPr>
        <p:spPr bwMode="auto">
          <a:xfrm>
            <a:off x="827088" y="1341438"/>
            <a:ext cx="7991475" cy="892175"/>
          </a:xfrm>
          <a:prstGeom prst="rect">
            <a:avLst/>
          </a:prstGeom>
          <a:noFill/>
          <a:ln w="9525">
            <a:noFill/>
            <a:miter lim="800000"/>
            <a:headEnd/>
            <a:tailEnd/>
          </a:ln>
        </p:spPr>
        <p:txBody>
          <a:bodyPr/>
          <a:lstStyle/>
          <a:p>
            <a:pPr marL="342900" indent="-342900">
              <a:spcBef>
                <a:spcPct val="20000"/>
              </a:spcBef>
              <a:buFont typeface="Arial" charset="0"/>
              <a:buNone/>
            </a:pPr>
            <a:r>
              <a:rPr lang="tr-TR" altLang="tr-TR" sz="3200">
                <a:latin typeface="Segoe Print" pitchFamily="2" charset="0"/>
              </a:rPr>
              <a:t>Savunma ve saldırı içeriği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908050"/>
            <a:ext cx="3322637" cy="5041900"/>
          </a:xfrm>
        </p:spPr>
        <p:txBody>
          <a:bodyPr/>
          <a:lstStyle/>
          <a:p>
            <a:pPr algn="l" eaLnBrk="1" hangingPunct="1"/>
            <a:r>
              <a:rPr lang="tr-TR" altLang="tr-TR" sz="3200" smtClean="0">
                <a:latin typeface="Segoe Print" pitchFamily="2" charset="0"/>
              </a:rPr>
              <a:t>Savunma ve saldırı içeriğinden soyutlanmış spor niteliği taşıyan ilk aktiviteler</a:t>
            </a:r>
            <a:br>
              <a:rPr lang="tr-TR" altLang="tr-TR" sz="3200" smtClean="0">
                <a:latin typeface="Segoe Print" pitchFamily="2" charset="0"/>
              </a:rPr>
            </a:br>
            <a:r>
              <a:rPr lang="tr-TR" altLang="tr-TR" sz="1800" smtClean="0">
                <a:latin typeface="Segoe Print" pitchFamily="2" charset="0"/>
              </a:rPr>
              <a:t>(MÖ 300, Mısır)</a:t>
            </a:r>
          </a:p>
        </p:txBody>
      </p:sp>
      <p:pic>
        <p:nvPicPr>
          <p:cNvPr id="4099" name="Picture 3" descr="egypt.jpg"/>
          <p:cNvPicPr>
            <a:picLocks noChangeAspect="1"/>
          </p:cNvPicPr>
          <p:nvPr/>
        </p:nvPicPr>
        <p:blipFill>
          <a:blip r:embed="rId2" cstate="print"/>
          <a:srcRect/>
          <a:stretch>
            <a:fillRect/>
          </a:stretch>
        </p:blipFill>
        <p:spPr bwMode="auto">
          <a:xfrm>
            <a:off x="4140200" y="188913"/>
            <a:ext cx="4824413" cy="647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724525" y="1196975"/>
            <a:ext cx="3095625" cy="5040313"/>
          </a:xfrm>
        </p:spPr>
        <p:txBody>
          <a:bodyPr/>
          <a:lstStyle/>
          <a:p>
            <a:pPr algn="r" eaLnBrk="1" hangingPunct="1"/>
            <a:r>
              <a:rPr lang="tr-TR" altLang="tr-TR" sz="3200" smtClean="0">
                <a:latin typeface="Segoe Print" pitchFamily="2" charset="0"/>
              </a:rPr>
              <a:t>Hareket ve Bilgelik </a:t>
            </a:r>
            <a:br>
              <a:rPr lang="tr-TR" altLang="tr-TR" sz="3200" smtClean="0">
                <a:latin typeface="Segoe Print" pitchFamily="2" charset="0"/>
              </a:rPr>
            </a:br>
            <a:r>
              <a:rPr lang="tr-TR" altLang="tr-TR" sz="3200" smtClean="0">
                <a:latin typeface="Segoe Print" pitchFamily="2" charset="0"/>
              </a:rPr>
              <a:t/>
            </a:r>
            <a:br>
              <a:rPr lang="tr-TR" altLang="tr-TR" sz="3200" smtClean="0">
                <a:latin typeface="Segoe Print" pitchFamily="2" charset="0"/>
              </a:rPr>
            </a:br>
            <a:r>
              <a:rPr lang="tr-TR" altLang="tr-TR" sz="3200" smtClean="0">
                <a:latin typeface="Segoe Print" pitchFamily="2" charset="0"/>
              </a:rPr>
              <a:t>Zihinsel,</a:t>
            </a:r>
            <a:br>
              <a:rPr lang="tr-TR" altLang="tr-TR" sz="3200" smtClean="0">
                <a:latin typeface="Segoe Print" pitchFamily="2" charset="0"/>
              </a:rPr>
            </a:br>
            <a:r>
              <a:rPr lang="tr-TR" altLang="tr-TR" sz="3200" smtClean="0">
                <a:latin typeface="Segoe Print" pitchFamily="2" charset="0"/>
              </a:rPr>
              <a:t>ahlaki,</a:t>
            </a:r>
            <a:br>
              <a:rPr lang="tr-TR" altLang="tr-TR" sz="3200" smtClean="0">
                <a:latin typeface="Segoe Print" pitchFamily="2" charset="0"/>
              </a:rPr>
            </a:br>
            <a:r>
              <a:rPr lang="tr-TR" altLang="tr-TR" sz="3200" smtClean="0">
                <a:latin typeface="Segoe Print" pitchFamily="2" charset="0"/>
              </a:rPr>
              <a:t> fiziksel</a:t>
            </a:r>
            <a:br>
              <a:rPr lang="tr-TR" altLang="tr-TR" sz="3200" smtClean="0">
                <a:latin typeface="Segoe Print" pitchFamily="2" charset="0"/>
              </a:rPr>
            </a:br>
            <a:r>
              <a:rPr lang="tr-TR" altLang="tr-TR" sz="3200" smtClean="0">
                <a:latin typeface="Segoe Print" pitchFamily="2" charset="0"/>
              </a:rPr>
              <a:t>mükemmellik</a:t>
            </a:r>
            <a:br>
              <a:rPr lang="tr-TR" altLang="tr-TR" sz="3200" smtClean="0">
                <a:latin typeface="Segoe Print" pitchFamily="2" charset="0"/>
              </a:rPr>
            </a:br>
            <a:r>
              <a:rPr lang="tr-TR" altLang="tr-TR" sz="3200" smtClean="0">
                <a:latin typeface="Segoe Print" pitchFamily="2" charset="0"/>
              </a:rPr>
              <a:t>(aréte)      </a:t>
            </a:r>
            <a:endParaRPr lang="tr-TR" altLang="tr-TR" sz="1800" smtClean="0">
              <a:latin typeface="Segoe Print" pitchFamily="2" charset="0"/>
            </a:endParaRPr>
          </a:p>
        </p:txBody>
      </p:sp>
      <p:pic>
        <p:nvPicPr>
          <p:cNvPr id="5123" name="Picture 4" descr="oly_running.jpeg"/>
          <p:cNvPicPr>
            <a:picLocks noChangeAspect="1"/>
          </p:cNvPicPr>
          <p:nvPr/>
        </p:nvPicPr>
        <p:blipFill>
          <a:blip r:embed="rId2" cstate="print"/>
          <a:srcRect/>
          <a:stretch>
            <a:fillRect/>
          </a:stretch>
        </p:blipFill>
        <p:spPr bwMode="auto">
          <a:xfrm>
            <a:off x="179388" y="1196975"/>
            <a:ext cx="5435600" cy="4483100"/>
          </a:xfrm>
          <a:prstGeom prst="rect">
            <a:avLst/>
          </a:prstGeom>
          <a:noFill/>
          <a:ln w="9525">
            <a:noFill/>
            <a:miter lim="800000"/>
            <a:headEnd/>
            <a:tailEnd/>
          </a:ln>
        </p:spPr>
      </p:pic>
      <p:sp>
        <p:nvSpPr>
          <p:cNvPr id="6" name="TextBox 5"/>
          <p:cNvSpPr txBox="1"/>
          <p:nvPr/>
        </p:nvSpPr>
        <p:spPr>
          <a:xfrm>
            <a:off x="5940425" y="549275"/>
            <a:ext cx="2879725" cy="708025"/>
          </a:xfrm>
          <a:prstGeom prst="rect">
            <a:avLst/>
          </a:prstGeom>
          <a:noFill/>
        </p:spPr>
        <p:txBody>
          <a:bodyPr>
            <a:spAutoFit/>
          </a:bodyPr>
          <a:lstStyle/>
          <a:p>
            <a:pPr algn="r" fontAlgn="auto">
              <a:spcBef>
                <a:spcPts val="0"/>
              </a:spcBef>
              <a:spcAft>
                <a:spcPts val="0"/>
              </a:spcAft>
              <a:defRPr/>
            </a:pPr>
            <a:r>
              <a:rPr lang="tr-TR" sz="4000" b="1" dirty="0">
                <a:latin typeface="Segoe Print" pitchFamily="2" charset="0"/>
                <a:ea typeface="+mj-ea"/>
                <a:cs typeface="+mj-cs"/>
              </a:rPr>
              <a:t>Atinalılar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56100" y="1196975"/>
            <a:ext cx="4319588" cy="1511300"/>
          </a:xfrm>
        </p:spPr>
        <p:txBody>
          <a:bodyPr/>
          <a:lstStyle/>
          <a:p>
            <a:pPr algn="r" eaLnBrk="1" hangingPunct="1"/>
            <a:r>
              <a:rPr lang="tr-TR" altLang="tr-TR" sz="3200" smtClean="0">
                <a:latin typeface="Segoe Print" pitchFamily="2" charset="0"/>
              </a:rPr>
              <a:t>Savaşa hazırlık</a:t>
            </a:r>
            <a:endParaRPr lang="tr-TR" altLang="tr-TR" sz="1800" smtClean="0">
              <a:latin typeface="Segoe Print" pitchFamily="2" charset="0"/>
            </a:endParaRPr>
          </a:p>
        </p:txBody>
      </p:sp>
      <p:sp>
        <p:nvSpPr>
          <p:cNvPr id="6" name="TextBox 5"/>
          <p:cNvSpPr txBox="1"/>
          <p:nvPr/>
        </p:nvSpPr>
        <p:spPr>
          <a:xfrm>
            <a:off x="250825" y="549275"/>
            <a:ext cx="8893175"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Spartalılar </a:t>
            </a:r>
            <a:r>
              <a:rPr lang="tr-TR" sz="2400" b="1" dirty="0">
                <a:latin typeface="Segoe Print" pitchFamily="2" charset="0"/>
                <a:ea typeface="+mj-ea"/>
                <a:cs typeface="+mj-cs"/>
              </a:rPr>
              <a:t>(MÖ 776 – MÖ 371)</a:t>
            </a:r>
          </a:p>
        </p:txBody>
      </p:sp>
      <p:pic>
        <p:nvPicPr>
          <p:cNvPr id="6148" name="Picture 7" descr="spartans.jpg"/>
          <p:cNvPicPr>
            <a:picLocks noChangeAspect="1"/>
          </p:cNvPicPr>
          <p:nvPr/>
        </p:nvPicPr>
        <p:blipFill>
          <a:blip r:embed="rId2" cstate="print"/>
          <a:srcRect t="12880" b="10008"/>
          <a:stretch>
            <a:fillRect/>
          </a:stretch>
        </p:blipFill>
        <p:spPr bwMode="auto">
          <a:xfrm>
            <a:off x="0" y="2708275"/>
            <a:ext cx="9158288"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DSC03523.JPG"/>
          <p:cNvPicPr>
            <a:picLocks noChangeAspect="1"/>
          </p:cNvPicPr>
          <p:nvPr/>
        </p:nvPicPr>
        <p:blipFill>
          <a:blip r:embed="rId2" cstate="print"/>
          <a:srcRect/>
          <a:stretch>
            <a:fillRect/>
          </a:stretch>
        </p:blipFill>
        <p:spPr bwMode="auto">
          <a:xfrm>
            <a:off x="0" y="-26988"/>
            <a:ext cx="9144000" cy="6858001"/>
          </a:xfrm>
          <a:prstGeom prst="rect">
            <a:avLst/>
          </a:prstGeom>
          <a:noFill/>
          <a:ln w="9525">
            <a:noFill/>
            <a:miter lim="800000"/>
            <a:headEnd/>
            <a:tailEnd/>
          </a:ln>
        </p:spPr>
      </p:pic>
      <p:sp>
        <p:nvSpPr>
          <p:cNvPr id="7171" name="Title 1"/>
          <p:cNvSpPr>
            <a:spLocks noGrp="1"/>
          </p:cNvSpPr>
          <p:nvPr>
            <p:ph type="title"/>
          </p:nvPr>
        </p:nvSpPr>
        <p:spPr>
          <a:xfrm>
            <a:off x="5219700" y="4365625"/>
            <a:ext cx="3600450" cy="1871663"/>
          </a:xfrm>
        </p:spPr>
        <p:txBody>
          <a:bodyPr/>
          <a:lstStyle/>
          <a:p>
            <a:pPr algn="r" eaLnBrk="1" hangingPunct="1"/>
            <a:r>
              <a:rPr lang="tr-TR" altLang="tr-TR" sz="3400" smtClean="0">
                <a:solidFill>
                  <a:schemeClr val="bg1"/>
                </a:solidFill>
                <a:latin typeface="Segoe Print" pitchFamily="2" charset="0"/>
              </a:rPr>
              <a:t>Dini temeller</a:t>
            </a:r>
          </a:p>
        </p:txBody>
      </p:sp>
      <p:sp>
        <p:nvSpPr>
          <p:cNvPr id="6" name="TextBox 5"/>
          <p:cNvSpPr txBox="1"/>
          <p:nvPr/>
        </p:nvSpPr>
        <p:spPr>
          <a:xfrm>
            <a:off x="684213" y="2924175"/>
            <a:ext cx="8459787" cy="769938"/>
          </a:xfrm>
          <a:prstGeom prst="rect">
            <a:avLst/>
          </a:prstGeom>
          <a:noFill/>
        </p:spPr>
        <p:txBody>
          <a:bodyPr>
            <a:spAutoFit/>
          </a:bodyPr>
          <a:lstStyle/>
          <a:p>
            <a:pPr fontAlgn="auto">
              <a:spcBef>
                <a:spcPts val="0"/>
              </a:spcBef>
              <a:spcAft>
                <a:spcPts val="0"/>
              </a:spcAft>
              <a:defRPr/>
            </a:pPr>
            <a:r>
              <a:rPr lang="tr-TR" sz="4400" b="1" dirty="0">
                <a:solidFill>
                  <a:schemeClr val="bg1"/>
                </a:solidFill>
                <a:latin typeface="Segoe Print" pitchFamily="2" charset="0"/>
                <a:ea typeface="+mj-ea"/>
                <a:cs typeface="+mj-cs"/>
              </a:rPr>
              <a:t>Olimpiyatlar </a:t>
            </a:r>
            <a:r>
              <a:rPr lang="tr-TR" sz="2800" b="1" dirty="0">
                <a:solidFill>
                  <a:schemeClr val="bg1"/>
                </a:solidFill>
                <a:latin typeface="Segoe Print" pitchFamily="2" charset="0"/>
                <a:ea typeface="+mj-ea"/>
                <a:cs typeface="+mj-cs"/>
              </a:rPr>
              <a:t>(MÖ 776 – MS 393)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DSC03651.JPG"/>
          <p:cNvPicPr>
            <a:picLocks noChangeAspect="1"/>
          </p:cNvPicPr>
          <p:nvPr/>
        </p:nvPicPr>
        <p:blipFill>
          <a:blip r:embed="rId2" cstate="print"/>
          <a:srcRect/>
          <a:stretch>
            <a:fillRect/>
          </a:stretch>
        </p:blipFill>
        <p:spPr bwMode="auto">
          <a:xfrm>
            <a:off x="0" y="-26988"/>
            <a:ext cx="5143500" cy="6858001"/>
          </a:xfrm>
          <a:prstGeom prst="rect">
            <a:avLst/>
          </a:prstGeom>
          <a:noFill/>
          <a:ln w="9525">
            <a:noFill/>
            <a:miter lim="800000"/>
            <a:headEnd/>
            <a:tailEnd/>
          </a:ln>
        </p:spPr>
      </p:pic>
      <p:sp>
        <p:nvSpPr>
          <p:cNvPr id="9219" name="Title 1"/>
          <p:cNvSpPr>
            <a:spLocks noGrp="1"/>
          </p:cNvSpPr>
          <p:nvPr>
            <p:ph type="title"/>
          </p:nvPr>
        </p:nvSpPr>
        <p:spPr>
          <a:xfrm>
            <a:off x="5437188" y="1196975"/>
            <a:ext cx="3382962" cy="5111750"/>
          </a:xfrm>
        </p:spPr>
        <p:txBody>
          <a:bodyPr/>
          <a:lstStyle/>
          <a:p>
            <a:pPr algn="l" eaLnBrk="1" hangingPunct="1"/>
            <a:r>
              <a:rPr lang="tr-TR" altLang="tr-TR" sz="2200" b="1" smtClean="0">
                <a:latin typeface="Segoe Print" pitchFamily="2" charset="0"/>
              </a:rPr>
              <a:t>1. Gün: </a:t>
            </a:r>
            <a:r>
              <a:rPr lang="tr-TR" altLang="tr-TR" sz="2000" smtClean="0">
                <a:latin typeface="Segoe Print" pitchFamily="2" charset="0"/>
              </a:rPr>
              <a:t>Yemin Töreni, gençlerin yarışları</a:t>
            </a:r>
            <a:r>
              <a:rPr lang="tr-TR" altLang="tr-TR" sz="2400" smtClean="0">
                <a:latin typeface="Segoe Print" pitchFamily="2" charset="0"/>
              </a:rPr>
              <a:t/>
            </a:r>
            <a:br>
              <a:rPr lang="tr-TR" altLang="tr-TR" sz="2400" smtClean="0">
                <a:latin typeface="Segoe Print" pitchFamily="2" charset="0"/>
              </a:rPr>
            </a:br>
            <a:r>
              <a:rPr lang="tr-TR" altLang="tr-TR" sz="2200" b="1" smtClean="0">
                <a:latin typeface="Segoe Print" pitchFamily="2" charset="0"/>
              </a:rPr>
              <a:t>2. Gün: </a:t>
            </a:r>
            <a:r>
              <a:rPr lang="tr-TR" altLang="tr-TR" sz="2000" smtClean="0">
                <a:latin typeface="Segoe Print" pitchFamily="2" charset="0"/>
              </a:rPr>
              <a:t>Araba yarışı, binicilik, pentatlon</a:t>
            </a:r>
            <a:r>
              <a:rPr lang="tr-TR" altLang="tr-TR" sz="2400" smtClean="0">
                <a:latin typeface="Segoe Print" pitchFamily="2" charset="0"/>
              </a:rPr>
              <a:t/>
            </a:r>
            <a:br>
              <a:rPr lang="tr-TR" altLang="tr-TR" sz="2400" smtClean="0">
                <a:latin typeface="Segoe Print" pitchFamily="2" charset="0"/>
              </a:rPr>
            </a:br>
            <a:r>
              <a:rPr lang="tr-TR" altLang="tr-TR" sz="2200" b="1" smtClean="0">
                <a:latin typeface="Segoe Print" pitchFamily="2" charset="0"/>
              </a:rPr>
              <a:t>3. Gün: </a:t>
            </a:r>
            <a:r>
              <a:rPr lang="tr-TR" altLang="tr-TR" sz="2000" smtClean="0">
                <a:latin typeface="Segoe Print" pitchFamily="2" charset="0"/>
              </a:rPr>
              <a:t>Zeus’a kurbanların adandığı en önemli dini gün</a:t>
            </a:r>
            <a:br>
              <a:rPr lang="tr-TR" altLang="tr-TR" sz="2000" smtClean="0">
                <a:latin typeface="Segoe Print" pitchFamily="2" charset="0"/>
              </a:rPr>
            </a:br>
            <a:r>
              <a:rPr lang="tr-TR" altLang="tr-TR" sz="2200" b="1" smtClean="0">
                <a:latin typeface="Segoe Print" pitchFamily="2" charset="0"/>
              </a:rPr>
              <a:t>4. Gün: P</a:t>
            </a:r>
            <a:r>
              <a:rPr lang="tr-TR" altLang="tr-TR" sz="2000" smtClean="0">
                <a:latin typeface="Segoe Print" pitchFamily="2" charset="0"/>
              </a:rPr>
              <a:t>ankreas, güreş, boks, zırhlı yarış</a:t>
            </a:r>
            <a:br>
              <a:rPr lang="tr-TR" altLang="tr-TR" sz="2000" smtClean="0">
                <a:latin typeface="Segoe Print" pitchFamily="2" charset="0"/>
              </a:rPr>
            </a:br>
            <a:r>
              <a:rPr lang="tr-TR" altLang="tr-TR" sz="2200" b="1" smtClean="0">
                <a:latin typeface="Segoe Print" pitchFamily="2" charset="0"/>
              </a:rPr>
              <a:t>5. Gün: </a:t>
            </a:r>
            <a:r>
              <a:rPr lang="tr-TR" altLang="tr-TR" sz="2000" smtClean="0">
                <a:latin typeface="Segoe Print" pitchFamily="2" charset="0"/>
              </a:rPr>
              <a:t>Ödül töreni, Zeus’a şükranların sunulması, şölen</a:t>
            </a:r>
          </a:p>
        </p:txBody>
      </p:sp>
      <p:sp>
        <p:nvSpPr>
          <p:cNvPr id="6" name="TextBox 5"/>
          <p:cNvSpPr txBox="1"/>
          <p:nvPr/>
        </p:nvSpPr>
        <p:spPr>
          <a:xfrm>
            <a:off x="252413" y="633413"/>
            <a:ext cx="4895850" cy="708025"/>
          </a:xfrm>
          <a:prstGeom prst="rect">
            <a:avLst/>
          </a:prstGeom>
          <a:noFill/>
        </p:spPr>
        <p:txBody>
          <a:bodyPr>
            <a:spAutoFit/>
          </a:bodyPr>
          <a:lstStyle/>
          <a:p>
            <a:pPr fontAlgn="auto">
              <a:spcBef>
                <a:spcPts val="0"/>
              </a:spcBef>
              <a:spcAft>
                <a:spcPts val="0"/>
              </a:spcAft>
              <a:defRPr/>
            </a:pPr>
            <a:r>
              <a:rPr lang="tr-TR" sz="4000" b="1" dirty="0">
                <a:solidFill>
                  <a:schemeClr val="bg1"/>
                </a:solidFill>
                <a:latin typeface="Segoe Print" pitchFamily="2" charset="0"/>
                <a:ea typeface="+mj-ea"/>
                <a:cs typeface="+mj-cs"/>
              </a:rPr>
              <a:t>Olimpik Program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Fatih - Spormax\Desktop\gladiatorvslion.jpg"/>
          <p:cNvPicPr>
            <a:picLocks noChangeAspect="1" noChangeArrowheads="1"/>
          </p:cNvPicPr>
          <p:nvPr/>
        </p:nvPicPr>
        <p:blipFill>
          <a:blip r:embed="rId2" cstate="print"/>
          <a:srcRect l="2055" t="1546" r="2065" b="2002"/>
          <a:stretch>
            <a:fillRect/>
          </a:stretch>
        </p:blipFill>
        <p:spPr bwMode="auto">
          <a:xfrm>
            <a:off x="179388" y="1484313"/>
            <a:ext cx="5083175" cy="5113337"/>
          </a:xfrm>
          <a:prstGeom prst="rect">
            <a:avLst/>
          </a:prstGeom>
          <a:noFill/>
          <a:ln w="9525">
            <a:noFill/>
            <a:miter lim="800000"/>
            <a:headEnd/>
            <a:tailEnd/>
          </a:ln>
        </p:spPr>
      </p:pic>
      <p:sp>
        <p:nvSpPr>
          <p:cNvPr id="11267" name="Title 1"/>
          <p:cNvSpPr>
            <a:spLocks noGrp="1"/>
          </p:cNvSpPr>
          <p:nvPr>
            <p:ph type="title"/>
          </p:nvPr>
        </p:nvSpPr>
        <p:spPr>
          <a:xfrm>
            <a:off x="5437188" y="1341438"/>
            <a:ext cx="3382962" cy="5111750"/>
          </a:xfrm>
        </p:spPr>
        <p:txBody>
          <a:bodyPr/>
          <a:lstStyle/>
          <a:p>
            <a:pPr algn="l" eaLnBrk="1" hangingPunct="1"/>
            <a:r>
              <a:rPr lang="tr-TR" altLang="tr-TR" sz="2400" b="1" smtClean="0">
                <a:latin typeface="Segoe Print" pitchFamily="2" charset="0"/>
              </a:rPr>
              <a:t>200 gün </a:t>
            </a:r>
            <a:br>
              <a:rPr lang="tr-TR" altLang="tr-TR" sz="2400" b="1" smtClean="0">
                <a:latin typeface="Segoe Print" pitchFamily="2" charset="0"/>
              </a:rPr>
            </a:br>
            <a:r>
              <a:rPr lang="tr-TR" altLang="tr-TR" sz="2400" b="1" smtClean="0">
                <a:latin typeface="Segoe Print" pitchFamily="2" charset="0"/>
              </a:rPr>
              <a:t>Gladyatör dövüşleri</a:t>
            </a:r>
            <a:br>
              <a:rPr lang="tr-TR" altLang="tr-TR" sz="2400" b="1" smtClean="0">
                <a:latin typeface="Segoe Print" pitchFamily="2" charset="0"/>
              </a:rPr>
            </a:br>
            <a:r>
              <a:rPr lang="tr-TR" altLang="tr-TR" sz="2400" b="1" smtClean="0">
                <a:latin typeface="Segoe Print" pitchFamily="2" charset="0"/>
              </a:rPr>
              <a:t>Vahşet</a:t>
            </a:r>
            <a:br>
              <a:rPr lang="tr-TR" altLang="tr-TR" sz="2400" b="1" smtClean="0">
                <a:latin typeface="Segoe Print" pitchFamily="2" charset="0"/>
              </a:rPr>
            </a:br>
            <a:r>
              <a:rPr lang="tr-TR" altLang="tr-TR" sz="2400" b="1" smtClean="0">
                <a:latin typeface="Segoe Print" pitchFamily="2" charset="0"/>
              </a:rPr>
              <a:t>Binlerce izleyici</a:t>
            </a:r>
            <a:endParaRPr lang="tr-TR" altLang="tr-TR" sz="2400" smtClean="0">
              <a:latin typeface="Segoe Print" pitchFamily="2" charset="0"/>
            </a:endParaRPr>
          </a:p>
        </p:txBody>
      </p:sp>
      <p:sp>
        <p:nvSpPr>
          <p:cNvPr id="6" name="TextBox 5"/>
          <p:cNvSpPr txBox="1"/>
          <p:nvPr/>
        </p:nvSpPr>
        <p:spPr>
          <a:xfrm>
            <a:off x="250825" y="476250"/>
            <a:ext cx="6481763"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Roma İmparatorluğu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37188" y="1341438"/>
            <a:ext cx="3382962" cy="5111750"/>
          </a:xfrm>
        </p:spPr>
        <p:txBody>
          <a:bodyPr/>
          <a:lstStyle/>
          <a:p>
            <a:pPr algn="l" eaLnBrk="1" hangingPunct="1"/>
            <a:r>
              <a:rPr lang="tr-TR" altLang="tr-TR" sz="2400" smtClean="0">
                <a:latin typeface="Segoe Print" pitchFamily="2" charset="0"/>
              </a:rPr>
              <a:t>“insanları tanrıdan alıkoyan büyük bir günah”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
            </a:r>
            <a:br>
              <a:rPr lang="tr-TR" altLang="tr-TR" sz="2400" smtClean="0">
                <a:latin typeface="Segoe Print" pitchFamily="2" charset="0"/>
              </a:rPr>
            </a:br>
            <a:r>
              <a:rPr lang="tr-TR" altLang="tr-TR" sz="2400" smtClean="0">
                <a:latin typeface="Segoe Print" pitchFamily="2" charset="0"/>
              </a:rPr>
              <a:t>Şövalye eğitimi</a:t>
            </a:r>
          </a:p>
        </p:txBody>
      </p:sp>
      <p:sp>
        <p:nvSpPr>
          <p:cNvPr id="6" name="TextBox 5"/>
          <p:cNvSpPr txBox="1"/>
          <p:nvPr/>
        </p:nvSpPr>
        <p:spPr>
          <a:xfrm>
            <a:off x="250825" y="476250"/>
            <a:ext cx="6481763" cy="708025"/>
          </a:xfrm>
          <a:prstGeom prst="rect">
            <a:avLst/>
          </a:prstGeom>
          <a:noFill/>
        </p:spPr>
        <p:txBody>
          <a:bodyPr>
            <a:spAutoFit/>
          </a:bodyPr>
          <a:lstStyle/>
          <a:p>
            <a:pPr fontAlgn="auto">
              <a:spcBef>
                <a:spcPts val="0"/>
              </a:spcBef>
              <a:spcAft>
                <a:spcPts val="0"/>
              </a:spcAft>
              <a:defRPr/>
            </a:pPr>
            <a:r>
              <a:rPr lang="tr-TR" sz="4000" b="1" dirty="0">
                <a:latin typeface="Segoe Print" pitchFamily="2" charset="0"/>
                <a:ea typeface="+mj-ea"/>
                <a:cs typeface="+mj-cs"/>
              </a:rPr>
              <a:t>Ortaçağ </a:t>
            </a:r>
            <a:r>
              <a:rPr lang="tr-TR" sz="2400" b="1" dirty="0">
                <a:latin typeface="Segoe Print" pitchFamily="2" charset="0"/>
                <a:ea typeface="+mj-ea"/>
                <a:cs typeface="+mj-cs"/>
              </a:rPr>
              <a:t>(375 – 1453)</a:t>
            </a:r>
          </a:p>
        </p:txBody>
      </p:sp>
      <p:pic>
        <p:nvPicPr>
          <p:cNvPr id="12292" name="Picture 4" descr="C:\Users\Fatih - Spormax\Desktop\knight.jpg"/>
          <p:cNvPicPr>
            <a:picLocks noChangeAspect="1" noChangeArrowheads="1"/>
          </p:cNvPicPr>
          <p:nvPr/>
        </p:nvPicPr>
        <p:blipFill>
          <a:blip r:embed="rId2" cstate="print"/>
          <a:srcRect/>
          <a:stretch>
            <a:fillRect/>
          </a:stretch>
        </p:blipFill>
        <p:spPr bwMode="auto">
          <a:xfrm>
            <a:off x="827088" y="1484313"/>
            <a:ext cx="4229100" cy="448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209</Words>
  <Application>Microsoft Office PowerPoint</Application>
  <PresentationFormat>Ekran Gösterisi (4:3)</PresentationFormat>
  <Paragraphs>38</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Segoe Print</vt:lpstr>
      <vt:lpstr>Segoe Script</vt:lpstr>
      <vt:lpstr>Office Theme</vt:lpstr>
      <vt:lpstr>Spora Tarihsel Bir Bakış</vt:lpstr>
      <vt:lpstr>PowerPoint Sunusu</vt:lpstr>
      <vt:lpstr>Savunma ve saldırı içeriğinden soyutlanmış spor niteliği taşıyan ilk aktiviteler (MÖ 300, Mısır)</vt:lpstr>
      <vt:lpstr>Hareket ve Bilgelik   Zihinsel, ahlaki,  fiziksel mükemmellik (aréte)      </vt:lpstr>
      <vt:lpstr>Savaşa hazırlık</vt:lpstr>
      <vt:lpstr>Dini temeller</vt:lpstr>
      <vt:lpstr>1. Gün: Yemin Töreni, gençlerin yarışları 2. Gün: Araba yarışı, binicilik, pentatlon 3. Gün: Zeus’a kurbanların adandığı en önemli dini gün 4. Gün: Pankreas, güreş, boks, zırhlı yarış 5. Gün: Ödül töreni, Zeus’a şükranların sunulması, şölen</vt:lpstr>
      <vt:lpstr>200 gün  Gladyatör dövüşleri Vahşet Binlerce izleyici</vt:lpstr>
      <vt:lpstr>“insanları tanrıdan alıkoyan büyük bir günah”    Şövalye eğitimi</vt:lpstr>
      <vt:lpstr> Hümanizm        “sağlam kafa sağlam vücutta bulunur”       anime sana in corpare sano  </vt:lpstr>
      <vt:lpstr>Pehlivan tekkeleri  savaş hazırlığından soyutlanmış bütünüyle spora yönelik ilk örgütsel yapı</vt:lpstr>
      <vt:lpstr>Askeri ve sivil okullarda ilk beden eğitimi dersi (1863) </vt:lpstr>
      <vt:lpstr>Riyazat-ı Bedeniye (1899) </vt:lpstr>
      <vt:lpstr>The Imperid Yatching and Boating Club  (1872)  Moda Kadıköy Imogene  Football and Rugby Panianios Apollon Pelops Evangelidis Elpis  Black Stocking  Beşiktaş Galatasaray Fenerbahçe </vt:lpstr>
      <vt:lpstr>PowerPoint Sunusu</vt:lpstr>
      <vt:lpstr>İlk örgütlü müsabakaların başlangıcı  İstanbul Kulüpler Ligi (1910 – 1914)</vt:lpstr>
      <vt:lpstr>Spor yönetiminde kurumsallaşmış ilk yapı  Türk Spor Kurumu (1936) Türk sporu bu dönüşümle tamamen devlete malolmuştur  Beden Terbiyesi Genel Müdürlüğü (1938) Atletizm, futbol, güreş, su sporları, bisiklet, atıcılık, dağcılık ve kış sporları, eskrim ve cimnastik, spor oyunları federasyonları  Gençlik ve Spor Bakanlığı (1970)  Gençlik ve Spor Genel Müdürlüğü (1989)      </vt:lpstr>
      <vt:lpstr>İstanbul Çapa Kız Öğretmen Okulu (1926-1930) Beden eğitimi öğretmeni yetiştirmeye yönelik ilk kurs  Gazi Muallim Mektebi Terbiye Enstitüsü Beden Terbiyesi (1932)  Atatürk Eğitim Enstitüsü (1967) Beden eğitimi bölümü  Anadoluhisarı Gençlik ve Spor Akademisi (1975)  Ege Üniversitesi (1976) Besyo  ODTÜ (1979) Beden Eğitimi-Spor ve Rekreasyon Bölümü </vt:lpstr>
      <vt:lpstr>Öneri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Spora Tarihsel Bir Bakış</dc:title>
  <dc:creator>Fatih - Spormax</dc:creator>
  <cp:lastModifiedBy>BURCU</cp:lastModifiedBy>
  <cp:revision>67</cp:revision>
  <dcterms:created xsi:type="dcterms:W3CDTF">2011-10-13T06:52:06Z</dcterms:created>
  <dcterms:modified xsi:type="dcterms:W3CDTF">2017-10-16T14:14:58Z</dcterms:modified>
</cp:coreProperties>
</file>