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YÜKSEK </a:t>
            </a:r>
            <a:r>
              <a:rPr lang="tr-TR" smtClean="0"/>
              <a:t>MAHKEMELER, HSK, SAYIŞTAY</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01297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Hâkimler ve Savcılar Kurulu, mahkemelerin bağımsızlığı ve hâkimlik teminatı esaslarına göre kurulur ve görev yapar.</a:t>
            </a:r>
          </a:p>
          <a:p>
            <a:r>
              <a:rPr lang="tr-TR" dirty="0" smtClean="0"/>
              <a:t>Hâkimler </a:t>
            </a:r>
            <a:r>
              <a:rPr lang="tr-TR" dirty="0"/>
              <a:t>ve Savcılar Kurulu </a:t>
            </a:r>
            <a:r>
              <a:rPr lang="tr-TR" dirty="0" err="1"/>
              <a:t>onüç</a:t>
            </a:r>
            <a:r>
              <a:rPr lang="tr-TR" dirty="0"/>
              <a:t> üyeden oluşur; iki daire halinde çalışır. </a:t>
            </a:r>
          </a:p>
          <a:p>
            <a:r>
              <a:rPr lang="tr-TR" dirty="0" smtClean="0"/>
              <a:t>Kurulun </a:t>
            </a:r>
            <a:r>
              <a:rPr lang="tr-TR" dirty="0"/>
              <a:t>Başkanı Adalet Bakanıdır. Adalet Bakanlığı Müsteşarı Kurulun tabiî üyesidir. Kurulun, üç üyesi birinci sınıf olup, birinci sınıfa ayrılmayı gerektiren nitelikleri yitirmemiş adlî yargı hâkim ve savcıları arasından, bir üyesi birinci sınıf olup, birinci sınıfa ayrılmayı gerektiren nitelikleri yitirmemiş idarî yargı hâkim ve savcıları arasından Cumhurbaşkanınca; üç üyesi Yargıtay üyeleri, bir üyesi Danıştay üyeleri, üç üyesi nitelikleri kanunda belirtilen yükseköğretim kurumlarının hukuk dallarında görev yapan öğretim üyeleri ile avukatlar arasından Türkiye Büyük Millet Meclisi tarafından seçilir. </a:t>
            </a:r>
            <a:endParaRPr lang="tr-TR" dirty="0"/>
          </a:p>
        </p:txBody>
      </p:sp>
    </p:spTree>
    <p:extLst>
      <p:ext uri="{BB962C8B-B14F-4D97-AF65-F5344CB8AC3E}">
        <p14:creationId xmlns:p14="http://schemas.microsoft.com/office/powerpoint/2010/main" val="3490657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Üyeler dört yıl için seçilir. Süresi biten üyeler bir kez daha seçilebilir. </a:t>
            </a:r>
          </a:p>
          <a:p>
            <a:r>
              <a:rPr lang="tr-TR" dirty="0" smtClean="0"/>
              <a:t>Kurul </a:t>
            </a:r>
            <a:r>
              <a:rPr lang="tr-TR" dirty="0"/>
              <a:t>üyeliği seçimi, üyelerin görev süresinin dolmasından önceki otuz gün içinde yapılır. Seçilen üyelerin görev süreleri dolmadan Kurul üyeliğinin boşalması durumunda, boşalmayı takip eden otuz gün içinde, yeni üyelerin seçimi yapılır.</a:t>
            </a:r>
          </a:p>
          <a:p>
            <a:endParaRPr lang="tr-TR" dirty="0"/>
          </a:p>
        </p:txBody>
      </p:sp>
    </p:spTree>
    <p:extLst>
      <p:ext uri="{BB962C8B-B14F-4D97-AF65-F5344CB8AC3E}">
        <p14:creationId xmlns:p14="http://schemas.microsoft.com/office/powerpoint/2010/main" val="267542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Sayıştay, merkezî yönetim bütçesi kapsamındaki kamu idareleri ile sosyal güvenlik kurumlarının bütün gelir ve giderleri ile mallarını Türkiye Büyük Millet Meclisi adına denetlemek ve sorumluların hesap ve işlemlerini kesin hükme bağlamak ve kanunlarla verilen inceleme, denetleme ve hükme bağlama işlerini yapmakla görevlidir. </a:t>
            </a:r>
            <a:r>
              <a:rPr lang="tr-TR" dirty="0" err="1"/>
              <a:t>Sayıştayın</a:t>
            </a:r>
            <a:r>
              <a:rPr lang="tr-TR" dirty="0"/>
              <a:t> kesin hükümleri hakkında ilgililer yazılı bildirim tarihinden itibaren </a:t>
            </a:r>
            <a:r>
              <a:rPr lang="tr-TR" dirty="0" err="1"/>
              <a:t>onbeş</a:t>
            </a:r>
            <a:r>
              <a:rPr lang="tr-TR" dirty="0"/>
              <a:t> gün içinde bir kereye mahsus olmak üzere karar düzeltilmesi isteminde bulunabilirler. Bu kararlar dolayısıyla idarî yargı yoluna başvurulamaz.</a:t>
            </a:r>
          </a:p>
          <a:p>
            <a:r>
              <a:rPr lang="tr-TR" dirty="0"/>
              <a:t>Vergi, benzeri malî yükümlülükler ve ödevler hakkında Danıştay ile Sayıştay kararları arasındaki uyuşmazlıklarda Danıştay kararları esas alınır. </a:t>
            </a:r>
          </a:p>
          <a:p>
            <a:r>
              <a:rPr lang="tr-TR" dirty="0"/>
              <a:t>(Ek fıkra: 29/10/2005-5428/2 </a:t>
            </a:r>
            <a:r>
              <a:rPr lang="tr-TR" dirty="0" err="1"/>
              <a:t>md.</a:t>
            </a:r>
            <a:r>
              <a:rPr lang="tr-TR" dirty="0"/>
              <a:t>)</a:t>
            </a:r>
            <a:r>
              <a:rPr lang="tr-TR" b="1" dirty="0"/>
              <a:t> </a:t>
            </a:r>
            <a:r>
              <a:rPr lang="tr-TR" dirty="0"/>
              <a:t>Mahallî idarelerin hesap ve işlemlerinin denetimi ve kesin hükme bağlanması Sayıştay tarafından yapılır.</a:t>
            </a:r>
          </a:p>
          <a:p>
            <a:endParaRPr lang="tr-TR" dirty="0"/>
          </a:p>
        </p:txBody>
      </p:sp>
    </p:spTree>
    <p:extLst>
      <p:ext uri="{BB962C8B-B14F-4D97-AF65-F5344CB8AC3E}">
        <p14:creationId xmlns:p14="http://schemas.microsoft.com/office/powerpoint/2010/main" val="235994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800" b="1" dirty="0"/>
              <a:t>Anayasa Mahkemesi; </a:t>
            </a:r>
            <a:endParaRPr lang="tr-TR" sz="2800" dirty="0"/>
          </a:p>
          <a:p>
            <a:r>
              <a:rPr lang="tr-TR" sz="2800" dirty="0"/>
              <a:t>Bu mahkeme kanunların kanun hükmünde kararnamelerin ve meclis iç tüzüğünün Anayasaya şekil ve esas bakımından uygunluğunu denetler ve bireysel başvuruları karara bağlar. Herkes Anayasada güvence altına alınan haklarının kamu gücü tarafından ihlal edildiği iddiasında Anayasa mahkemesine başvurabilir. </a:t>
            </a:r>
          </a:p>
        </p:txBody>
      </p:sp>
    </p:spTree>
    <p:extLst>
      <p:ext uri="{BB962C8B-B14F-4D97-AF65-F5344CB8AC3E}">
        <p14:creationId xmlns:p14="http://schemas.microsoft.com/office/powerpoint/2010/main" val="3986196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b="1" dirty="0"/>
              <a:t>Yargıtay;</a:t>
            </a:r>
            <a:endParaRPr lang="tr-TR" dirty="0"/>
          </a:p>
          <a:p>
            <a:r>
              <a:rPr lang="tr-TR" dirty="0"/>
              <a:t>Yargıtay adli yargıda yer alan mahkemelerin verdiği kararların son inceleme merciidir. Yargıtay mahkemelerin verdiği kararlarda hukuki denetim yapar.</a:t>
            </a:r>
          </a:p>
          <a:p>
            <a:r>
              <a:rPr lang="tr-TR" dirty="0"/>
              <a:t>Yargıtay, adliye mahkemelerince verilen ve kanunun başka bir adlî yargı merciine bırakmadığı karar ve hükümlerin son inceleme merciidir. Kanunla gösterilen belli davalara da ilk ve son derece mahkemesi olarak bakar.</a:t>
            </a:r>
          </a:p>
          <a:p>
            <a:r>
              <a:rPr lang="en-GB" dirty="0" smtClean="0"/>
              <a:t>(</a:t>
            </a:r>
            <a:r>
              <a:rPr lang="tr-TR" dirty="0" smtClean="0"/>
              <a:t>Yargıtay </a:t>
            </a:r>
            <a:r>
              <a:rPr lang="tr-TR" dirty="0"/>
              <a:t>üyeleri, birinci sınıfa ayrılmış adlî yargı hâkim ve Cumhuriyet savcıları ile bu meslekten sayılanlar arasından Hâkimler ve Savcılar Kurulunca üye tamsayısının salt çoğunluğu ile ve gizli oyla seçilir.</a:t>
            </a:r>
          </a:p>
          <a:p>
            <a:r>
              <a:rPr lang="tr-TR" dirty="0"/>
              <a:t>Yargıtay Birinci Başkanı, birinci başkanvekilleri ve daire başkanları kendi üyeleri arasından Yargıtay Genel Kurulunca üye tamsayısının salt çoğunluğu ve gizli oyla dört yıl için seçilirler; süresi bitenler yeniden seçilebilirler.</a:t>
            </a:r>
          </a:p>
          <a:p>
            <a:endParaRPr lang="tr-TR" dirty="0"/>
          </a:p>
        </p:txBody>
      </p:sp>
    </p:spTree>
    <p:extLst>
      <p:ext uri="{BB962C8B-B14F-4D97-AF65-F5344CB8AC3E}">
        <p14:creationId xmlns:p14="http://schemas.microsoft.com/office/powerpoint/2010/main" val="51134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Yargıtay Cumhuriyet Başsavcısı ve Cumhuriyet </a:t>
            </a:r>
            <a:r>
              <a:rPr lang="tr-TR" dirty="0" err="1"/>
              <a:t>Başsavcıvekili</a:t>
            </a:r>
            <a:r>
              <a:rPr lang="tr-TR" dirty="0"/>
              <a:t>, Yargıtay Genel Kurulunun kendi üyeleri arasından gizli oyla belirleyeceği beşer aday arasından Cumhurbaşkanı tarafından dört yıl için seçilirler. Süresi bitenler yeniden seçilebilirler.</a:t>
            </a:r>
          </a:p>
          <a:p>
            <a:r>
              <a:rPr lang="tr-TR" dirty="0" err="1"/>
              <a:t>Yargıtayın</a:t>
            </a:r>
            <a:r>
              <a:rPr lang="tr-TR" dirty="0"/>
              <a:t> kuruluşu, işleyişi, Başkan, başkanvekilleri, daire başkanları ve üyeleri ile Cumhuriyet Başsavcısı ve Cumhuriyet </a:t>
            </a:r>
            <a:r>
              <a:rPr lang="tr-TR" dirty="0" err="1"/>
              <a:t>Başsavcıvekilinin</a:t>
            </a:r>
            <a:r>
              <a:rPr lang="tr-TR" dirty="0"/>
              <a:t> nitelikleri ve seçim usulleri, mahkemelerin bağımsızlığı ve hâkimlik teminatı esaslarına göre kanunla düzenlenir.</a:t>
            </a:r>
          </a:p>
          <a:p>
            <a:endParaRPr lang="tr-TR" dirty="0"/>
          </a:p>
        </p:txBody>
      </p:sp>
    </p:spTree>
    <p:extLst>
      <p:ext uri="{BB962C8B-B14F-4D97-AF65-F5344CB8AC3E}">
        <p14:creationId xmlns:p14="http://schemas.microsoft.com/office/powerpoint/2010/main" val="2328399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b="1" dirty="0"/>
              <a:t>Danıştay;</a:t>
            </a:r>
            <a:endParaRPr lang="tr-TR" dirty="0"/>
          </a:p>
          <a:p>
            <a:r>
              <a:rPr lang="tr-TR" dirty="0"/>
              <a:t>İdari yargıdaki yer alan mahkemelerin verdiği kararların son inceleme merciidir. Danıştay davaları görmek Başbakan ve Bakanlar kurulunca gönderilen kanun tasarılarıyla ilgili düşüncesini bildirmek ve </a:t>
            </a:r>
            <a:r>
              <a:rPr lang="tr-TR" b="1" dirty="0"/>
              <a:t>Tüzük </a:t>
            </a:r>
            <a:r>
              <a:rPr lang="tr-TR" dirty="0"/>
              <a:t>tasarılarını incelemekle görevlidir.</a:t>
            </a:r>
          </a:p>
          <a:p>
            <a:endParaRPr lang="tr-TR" dirty="0"/>
          </a:p>
        </p:txBody>
      </p:sp>
    </p:spTree>
    <p:extLst>
      <p:ext uri="{BB962C8B-B14F-4D97-AF65-F5344CB8AC3E}">
        <p14:creationId xmlns:p14="http://schemas.microsoft.com/office/powerpoint/2010/main" val="3767544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800" b="1" dirty="0"/>
              <a:t>Uyuşmazlık Mahkemesi;</a:t>
            </a:r>
            <a:endParaRPr lang="tr-TR" sz="2800" dirty="0"/>
          </a:p>
          <a:p>
            <a:r>
              <a:rPr lang="tr-TR" sz="2800" dirty="0"/>
              <a:t>Adli, İdari ve Askeri yargı mercileri arasındaki görev ve yüküm uyuşmazlıklarını çözmeye görevlidir.</a:t>
            </a:r>
          </a:p>
          <a:p>
            <a:endParaRPr lang="tr-TR" dirty="0"/>
          </a:p>
        </p:txBody>
      </p:sp>
    </p:spTree>
    <p:extLst>
      <p:ext uri="{BB962C8B-B14F-4D97-AF65-F5344CB8AC3E}">
        <p14:creationId xmlns:p14="http://schemas.microsoft.com/office/powerpoint/2010/main" val="3533560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Danıştay, davaları görmek, Başbakan ve Bakanlar Kurulunca gönderilen kanun tasarıları, kamu hizmetleri ile ilgili imtiyaz şartlaşma ve sözleşmeleri hakkında iki ay içinde düşüncesini bildirmek, tüzük tasarılarını incelemek, idarî uyuşmazlıkları çözmek ve kanunla gösterilen diğer işleri yapmakla görevlidir.</a:t>
            </a:r>
          </a:p>
          <a:p>
            <a:endParaRPr lang="tr-TR" dirty="0"/>
          </a:p>
        </p:txBody>
      </p:sp>
    </p:spTree>
    <p:extLst>
      <p:ext uri="{BB962C8B-B14F-4D97-AF65-F5344CB8AC3E}">
        <p14:creationId xmlns:p14="http://schemas.microsoft.com/office/powerpoint/2010/main" val="2520856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Danıştay üyelerinin dörtte üçü, birinci sınıf idarî yargı hâkim ve savcıları ile bu meslekten sayılanlar arasından Hâkimler ve Savcılar Kurulu; dörtte biri, nitelikleri kanunda belirtilen görevliler arasından Cumhurbaşkanı; tarafından seçilir.</a:t>
            </a:r>
          </a:p>
          <a:p>
            <a:r>
              <a:rPr lang="tr-TR" dirty="0"/>
              <a:t>Danıştay Başkanı, Başsavcı, başkanvekilleri ve daire başkanları, kendi üyeleri arasından Danıştay Genel Kurulunca üye tamsayısının salt çoğunluğu ve gizli oyla dört yıl için seçilirler. Süresi bitenler yeniden seçilebilirler. </a:t>
            </a:r>
          </a:p>
          <a:p>
            <a:r>
              <a:rPr lang="tr-TR" dirty="0" err="1"/>
              <a:t>Danıştayın</a:t>
            </a:r>
            <a:r>
              <a:rPr lang="tr-TR" dirty="0"/>
              <a:t>, kuruluşu, işleyişi, Başkan, Başsavcı, başkanvekilleri, daire başkanları ile üyelerinin nitelikleri ve seçim usulleri, idarî yargının özelliği, mahkemelerin bağımsızlığı ve hâkimlik teminatı esaslarına göre kanunla düzenlenir.</a:t>
            </a:r>
          </a:p>
          <a:p>
            <a:endParaRPr lang="tr-TR" dirty="0"/>
          </a:p>
        </p:txBody>
      </p:sp>
    </p:spTree>
    <p:extLst>
      <p:ext uri="{BB962C8B-B14F-4D97-AF65-F5344CB8AC3E}">
        <p14:creationId xmlns:p14="http://schemas.microsoft.com/office/powerpoint/2010/main" val="2381756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Uyuşmazlık Mahkemesi adli ve idari yargı mercileri arasındaki görev ve hüküm uyuşmazlıklarını kesin olarak çözümlemeye yetkilidir.</a:t>
            </a:r>
          </a:p>
          <a:p>
            <a:r>
              <a:rPr lang="tr-TR" dirty="0"/>
              <a:t>Uyuşmazlık Mahkemesinin kuruluşu, üyelerinin nitelikleri ve seçimleri ile işleyişi kanunla düzenlenir. Bu mahkemenin Başkanlığını Anayasa Mahkemesince, kendi üyeleri arasından görevlendirilen üye yapar.</a:t>
            </a:r>
          </a:p>
          <a:p>
            <a:r>
              <a:rPr lang="tr-TR" dirty="0"/>
              <a:t>Diğer mahkemelerle, Anayasa Mahkemesi arasındaki görev uyuşmazlıklarında, Anayasa Mahkemesinin kararı esas alınır.</a:t>
            </a:r>
          </a:p>
          <a:p>
            <a:endParaRPr lang="tr-TR" dirty="0"/>
          </a:p>
        </p:txBody>
      </p:sp>
    </p:spTree>
    <p:extLst>
      <p:ext uri="{BB962C8B-B14F-4D97-AF65-F5344CB8AC3E}">
        <p14:creationId xmlns:p14="http://schemas.microsoft.com/office/powerpoint/2010/main" val="1172067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767</Words>
  <Application>Microsoft Office PowerPoint</Application>
  <PresentationFormat>Geniş ekran</PresentationFormat>
  <Paragraphs>29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İyon</vt:lpstr>
      <vt:lpstr>YÜKSEK MAHKEMELER, HSK, SAYIŞTAY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YÜKSEK MAHKEMELER</dc:title>
  <dc:creator>Pelin Atila Yoruk</dc:creator>
  <cp:lastModifiedBy>Pelin Atila Yoruk</cp:lastModifiedBy>
  <cp:revision>2</cp:revision>
  <dcterms:created xsi:type="dcterms:W3CDTF">2018-01-20T01:30:11Z</dcterms:created>
  <dcterms:modified xsi:type="dcterms:W3CDTF">2018-01-20T02:44:04Z</dcterms:modified>
</cp:coreProperties>
</file>