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10"/>
  </p:notesMasterIdLst>
  <p:sldIdLst>
    <p:sldId id="257" r:id="rId2"/>
    <p:sldId id="530" r:id="rId3"/>
    <p:sldId id="606" r:id="rId4"/>
    <p:sldId id="612" r:id="rId5"/>
    <p:sldId id="568" r:id="rId6"/>
    <p:sldId id="529" r:id="rId7"/>
    <p:sldId id="615" r:id="rId8"/>
    <p:sldId id="29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RZU COLERI CIHAN" initials="ACC"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70D09"/>
    <a:srgbClr val="FF5050"/>
  </p:clrMru>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9338" autoAdjust="0"/>
    <p:restoredTop sz="94660"/>
  </p:normalViewPr>
  <p:slideViewPr>
    <p:cSldViewPr>
      <p:cViewPr>
        <p:scale>
          <a:sx n="80" d="100"/>
          <a:sy n="80" d="100"/>
        </p:scale>
        <p:origin x="-852" y="3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BCE1CB-8182-4EFC-B8F0-659B0E633FF8}" type="datetimeFigureOut">
              <a:rPr lang="tr-TR" smtClean="0"/>
              <a:pPr/>
              <a:t>31.01.2017</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832DDF-24DF-42B2-80F9-E0C7EEF74EE2}"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2594" name="Rectangle 7"/>
          <p:cNvSpPr>
            <a:spLocks noGrp="1" noChangeArrowheads="1"/>
          </p:cNvSpPr>
          <p:nvPr>
            <p:ph type="sldNum" sz="quarter" idx="5"/>
          </p:nvPr>
        </p:nvSpPr>
        <p:spPr>
          <a:noFill/>
        </p:spPr>
        <p:txBody>
          <a:bodyPr/>
          <a:lstStyle/>
          <a:p>
            <a:fld id="{278A587A-A52A-4D04-B887-27FCC92E9A7D}" type="slidenum">
              <a:rPr lang="tr-TR" smtClean="0"/>
              <a:pPr/>
              <a:t>2</a:t>
            </a:fld>
            <a:endParaRPr lang="tr-TR" smtClean="0"/>
          </a:p>
        </p:txBody>
      </p:sp>
      <p:sp>
        <p:nvSpPr>
          <p:cNvPr id="622595" name="Rectangle 2"/>
          <p:cNvSpPr>
            <a:spLocks noGrp="1" noRot="1" noChangeAspect="1" noChangeArrowheads="1" noTextEdit="1"/>
          </p:cNvSpPr>
          <p:nvPr>
            <p:ph type="sldImg"/>
          </p:nvPr>
        </p:nvSpPr>
        <p:spPr>
          <a:ln/>
        </p:spPr>
      </p:sp>
      <p:sp>
        <p:nvSpPr>
          <p:cNvPr id="622596" name="Rectangle 3"/>
          <p:cNvSpPr>
            <a:spLocks noGrp="1" noChangeArrowheads="1"/>
          </p:cNvSpPr>
          <p:nvPr>
            <p:ph type="body" idx="1"/>
          </p:nvPr>
        </p:nvSpPr>
        <p:spPr>
          <a:xfrm>
            <a:off x="914400" y="4343400"/>
            <a:ext cx="5029200" cy="4114800"/>
          </a:xfrm>
          <a:noFill/>
          <a:ln/>
        </p:spPr>
        <p:txBody>
          <a:bodyPr/>
          <a:lstStyle/>
          <a:p>
            <a:pPr eaLnBrk="1" hangingPunct="1"/>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17" name="Footer Placeholder 16"/>
          <p:cNvSpPr>
            <a:spLocks noGrp="1"/>
          </p:cNvSpPr>
          <p:nvPr>
            <p:ph type="ftr" sz="quarter" idx="11"/>
          </p:nvPr>
        </p:nvSpPr>
        <p:spPr/>
        <p:txBody>
          <a:bodyPr/>
          <a:lstStyle/>
          <a:p>
            <a:endParaRPr lang="tr-TR"/>
          </a:p>
        </p:txBody>
      </p:sp>
      <p:sp>
        <p:nvSpPr>
          <p:cNvPr id="29" name="Slide Number Placeholder 28"/>
          <p:cNvSpPr>
            <a:spLocks noGrp="1"/>
          </p:cNvSpPr>
          <p:nvPr>
            <p:ph type="sldNum" sz="quarter" idx="12"/>
          </p:nvPr>
        </p:nvSpPr>
        <p:spPr/>
        <p:txBody>
          <a:bodyPr/>
          <a:lstStyle/>
          <a:p>
            <a:fld id="{258DC188-8089-4ADF-BDA1-BC4DF4AB9BAC}" type="slidenum">
              <a:rPr lang="tr-TR" smtClean="0"/>
              <a:pPr/>
              <a:t>‹#›</a:t>
            </a:fld>
            <a:endParaRPr lang="tr-T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7924800" y="6416675"/>
            <a:ext cx="762000" cy="365125"/>
          </a:xfrm>
        </p:spPr>
        <p:txBody>
          <a:bodyPr/>
          <a:lstStyle/>
          <a:p>
            <a:fld id="{258DC188-8089-4ADF-BDA1-BC4DF4AB9BAC}"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0B10D9B-10A9-4A05-AD8A-4E49E92AA35F}" type="datetimeFigureOut">
              <a:rPr lang="tr-TR" smtClean="0"/>
              <a:pPr/>
              <a:t>31.01.2017</a:t>
            </a:fld>
            <a:endParaRPr lang="tr-T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tr-T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58DC188-8089-4ADF-BDA1-BC4DF4AB9BAC}"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4000" dirty="0" smtClean="0">
                <a:solidFill>
                  <a:schemeClr val="accent2">
                    <a:lumMod val="40000"/>
                    <a:lumOff val="60000"/>
                  </a:schemeClr>
                </a:solidFill>
                <a:latin typeface="Arial Black" pitchFamily="34" charset="0"/>
              </a:rPr>
              <a:t>BİY</a:t>
            </a:r>
            <a:r>
              <a:rPr lang="tr-TR" sz="4000" dirty="0" smtClean="0">
                <a:solidFill>
                  <a:schemeClr val="accent2">
                    <a:lumMod val="40000"/>
                    <a:lumOff val="60000"/>
                  </a:schemeClr>
                </a:solidFill>
                <a:effectLst>
                  <a:outerShdw blurRad="38100" dist="38100" dir="2700000" algn="tl">
                    <a:srgbClr val="000000">
                      <a:alpha val="43137"/>
                    </a:srgbClr>
                  </a:outerShdw>
                </a:effectLst>
                <a:latin typeface="Arial Black" pitchFamily="34" charset="0"/>
              </a:rPr>
              <a:t> 431</a:t>
            </a:r>
            <a:endParaRPr lang="tr-TR" sz="4000" dirty="0">
              <a:solidFill>
                <a:schemeClr val="accent2">
                  <a:lumMod val="40000"/>
                  <a:lumOff val="60000"/>
                </a:schemeClr>
              </a:solidFill>
              <a:effectLst>
                <a:outerShdw blurRad="38100" dist="38100" dir="2700000" algn="tl">
                  <a:srgbClr val="000000">
                    <a:alpha val="43137"/>
                  </a:srgbClr>
                </a:outerShdw>
              </a:effectLst>
              <a:latin typeface="Arial Black" pitchFamily="34" charset="0"/>
            </a:endParaRPr>
          </a:p>
        </p:txBody>
      </p:sp>
      <p:sp>
        <p:nvSpPr>
          <p:cNvPr id="3" name="Content Placeholder 2"/>
          <p:cNvSpPr>
            <a:spLocks noGrp="1"/>
          </p:cNvSpPr>
          <p:nvPr>
            <p:ph idx="1"/>
          </p:nvPr>
        </p:nvSpPr>
        <p:spPr>
          <a:xfrm>
            <a:off x="323528" y="1556792"/>
            <a:ext cx="8229600" cy="4176504"/>
          </a:xfrm>
        </p:spPr>
        <p:txBody>
          <a:bodyPr>
            <a:normAutofit fontScale="55000" lnSpcReduction="20000"/>
          </a:bodyPr>
          <a:lstStyle/>
          <a:p>
            <a:endParaRPr lang="tr-TR" sz="4400" b="1" dirty="0" smtClean="0"/>
          </a:p>
          <a:p>
            <a:endParaRPr lang="tr-TR" sz="2400" b="1" dirty="0" smtClean="0"/>
          </a:p>
          <a:p>
            <a:pPr algn="ctr">
              <a:buNone/>
            </a:pPr>
            <a:r>
              <a:rPr lang="tr-TR" sz="6000" b="1" u="sng" dirty="0" smtClean="0">
                <a:solidFill>
                  <a:srgbClr val="FF0000"/>
                </a:solidFill>
              </a:rPr>
              <a:t>SAĞLIK MİKROBİYOLOJİSİ</a:t>
            </a:r>
          </a:p>
          <a:p>
            <a:pPr algn="ctr">
              <a:buNone/>
            </a:pPr>
            <a:r>
              <a:rPr lang="tr-TR" sz="6000" b="1" u="sng" dirty="0" smtClean="0">
                <a:solidFill>
                  <a:srgbClr val="FF0000"/>
                </a:solidFill>
              </a:rPr>
              <a:t>Teorik ders</a:t>
            </a:r>
          </a:p>
          <a:p>
            <a:pPr algn="ctr">
              <a:buNone/>
            </a:pPr>
            <a:r>
              <a:rPr lang="tr-TR" sz="6000" dirty="0" smtClean="0">
                <a:solidFill>
                  <a:srgbClr val="FF0000"/>
                </a:solidFill>
              </a:rPr>
              <a:t>(Güz Yarıyılı Seçmeli Dersi)</a:t>
            </a:r>
          </a:p>
          <a:p>
            <a:pPr algn="ctr">
              <a:buNone/>
            </a:pPr>
            <a:endParaRPr lang="tr-TR" sz="6000" b="1" u="sng" dirty="0" smtClean="0">
              <a:solidFill>
                <a:srgbClr val="FF0000"/>
              </a:solidFill>
            </a:endParaRPr>
          </a:p>
          <a:p>
            <a:endParaRPr lang="tr-TR" dirty="0" smtClean="0">
              <a:solidFill>
                <a:srgbClr val="FF0000"/>
              </a:solidFill>
            </a:endParaRPr>
          </a:p>
          <a:p>
            <a:endParaRPr lang="tr-TR" dirty="0" smtClean="0"/>
          </a:p>
          <a:p>
            <a:pPr algn="ctr"/>
            <a:r>
              <a:rPr lang="tr-TR" sz="4300" b="1" dirty="0" smtClean="0">
                <a:solidFill>
                  <a:schemeClr val="accent2">
                    <a:lumMod val="40000"/>
                    <a:lumOff val="60000"/>
                  </a:schemeClr>
                </a:solidFill>
              </a:rPr>
              <a:t>Doç. Dr. Arzu ÇÖLERİ CİHAN</a:t>
            </a:r>
          </a:p>
          <a:p>
            <a:pPr algn="ctr"/>
            <a:r>
              <a:rPr lang="tr-TR" sz="3000" dirty="0" smtClean="0">
                <a:solidFill>
                  <a:schemeClr val="accent2">
                    <a:lumMod val="40000"/>
                    <a:lumOff val="60000"/>
                  </a:schemeClr>
                </a:solidFill>
              </a:rPr>
              <a:t>Ankara Üniversitesi Fen Fakültesi</a:t>
            </a:r>
          </a:p>
          <a:p>
            <a:pPr algn="ctr">
              <a:lnSpc>
                <a:spcPct val="80000"/>
              </a:lnSpc>
              <a:defRPr/>
            </a:pPr>
            <a:r>
              <a:rPr lang="tr-TR" sz="3000" dirty="0" smtClean="0">
                <a:solidFill>
                  <a:schemeClr val="accent2">
                    <a:lumMod val="40000"/>
                    <a:lumOff val="60000"/>
                  </a:schemeClr>
                </a:solidFill>
              </a:rPr>
              <a:t>Biyoloji Bölümü Moleküler Biyoloji ABD</a:t>
            </a:r>
          </a:p>
          <a:p>
            <a:pPr algn="r"/>
            <a:endParaRPr lang="tr-TR" sz="40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 Box 2"/>
          <p:cNvSpPr txBox="1">
            <a:spLocks noChangeArrowheads="1"/>
          </p:cNvSpPr>
          <p:nvPr/>
        </p:nvSpPr>
        <p:spPr bwMode="auto">
          <a:xfrm>
            <a:off x="251520" y="548680"/>
            <a:ext cx="8569325" cy="4979988"/>
          </a:xfrm>
          <a:prstGeom prst="rect">
            <a:avLst/>
          </a:prstGeom>
          <a:noFill/>
          <a:ln w="9525">
            <a:noFill/>
            <a:miter lim="800000"/>
            <a:headEnd/>
            <a:tailEnd/>
          </a:ln>
          <a:effectLst/>
        </p:spPr>
        <p:txBody>
          <a:bodyPr>
            <a:spAutoFit/>
          </a:bodyPr>
          <a:lstStyle/>
          <a:p>
            <a:pPr marL="457200" indent="-457200" algn="ctr" eaLnBrk="0" hangingPunct="0">
              <a:lnSpc>
                <a:spcPct val="120000"/>
              </a:lnSpc>
              <a:defRPr/>
            </a:pPr>
            <a:r>
              <a:rPr lang="tr-TR" sz="2000" b="1" u="sng" dirty="0">
                <a:solidFill>
                  <a:srgbClr val="FF0000"/>
                </a:solidFill>
                <a:effectLst>
                  <a:outerShdw blurRad="38100" dist="38100" dir="2700000" algn="tl">
                    <a:srgbClr val="FFFFFF"/>
                  </a:outerShdw>
                </a:effectLst>
                <a:latin typeface="Tahoma" pitchFamily="34" charset="0"/>
              </a:rPr>
              <a:t>Doç.Dr. Arzu ÇÖLERİ CİHAN</a:t>
            </a:r>
          </a:p>
          <a:p>
            <a:pPr marL="457200" indent="-457200" eaLnBrk="0" hangingPunct="0">
              <a:lnSpc>
                <a:spcPct val="120000"/>
              </a:lnSpc>
              <a:defRPr/>
            </a:pPr>
            <a:r>
              <a:rPr lang="tr-TR" b="1" dirty="0">
                <a:solidFill>
                  <a:srgbClr val="FF0000"/>
                </a:solidFill>
                <a:effectLst>
                  <a:outerShdw blurRad="38100" dist="38100" dir="2700000" algn="tl">
                    <a:srgbClr val="FFFFFF"/>
                  </a:outerShdw>
                </a:effectLst>
                <a:latin typeface="Tahoma" pitchFamily="34" charset="0"/>
              </a:rPr>
              <a:t>EĞİTİM</a:t>
            </a:r>
          </a:p>
          <a:p>
            <a:pPr marL="457200" indent="-457200" eaLnBrk="0" hangingPunct="0">
              <a:buFontTx/>
              <a:buChar char="•"/>
              <a:defRPr/>
            </a:pPr>
            <a:endParaRPr lang="tr-TR" dirty="0">
              <a:solidFill>
                <a:srgbClr val="FF0000"/>
              </a:solidFill>
              <a:effectLst>
                <a:outerShdw blurRad="38100" dist="38100" dir="2700000" algn="tl">
                  <a:srgbClr val="FFFFFF"/>
                </a:outerShdw>
              </a:effectLst>
              <a:latin typeface="Tahoma" pitchFamily="34" charset="0"/>
            </a:endParaRPr>
          </a:p>
          <a:p>
            <a:pPr marL="457200" indent="-457200" eaLnBrk="0" hangingPunct="0">
              <a:buFontTx/>
              <a:buChar char="•"/>
              <a:defRPr/>
            </a:pPr>
            <a:endParaRPr lang="tr-TR" sz="2000" dirty="0">
              <a:solidFill>
                <a:srgbClr val="FF0000"/>
              </a:solidFill>
              <a:effectLst>
                <a:outerShdw blurRad="38100" dist="38100" dir="2700000" algn="tl">
                  <a:srgbClr val="FFFFFF"/>
                </a:outerShdw>
              </a:effectLst>
              <a:latin typeface="Tahoma" pitchFamily="34" charset="0"/>
            </a:endParaRPr>
          </a:p>
          <a:p>
            <a:pPr marL="457200" indent="-457200" eaLnBrk="0" hangingPunct="0">
              <a:buFontTx/>
              <a:buChar char="•"/>
              <a:defRPr/>
            </a:pPr>
            <a:endParaRPr lang="tr-TR" sz="2000" dirty="0">
              <a:solidFill>
                <a:srgbClr val="FF0000"/>
              </a:solidFill>
              <a:effectLst>
                <a:outerShdw blurRad="38100" dist="38100" dir="2700000" algn="tl">
                  <a:srgbClr val="FFFFFF"/>
                </a:outerShdw>
              </a:effectLst>
              <a:latin typeface="Tahoma" pitchFamily="34" charset="0"/>
            </a:endParaRPr>
          </a:p>
          <a:p>
            <a:pPr marL="457200" indent="-457200" eaLnBrk="0" hangingPunct="0">
              <a:buFontTx/>
              <a:buChar char="•"/>
              <a:defRPr/>
            </a:pPr>
            <a:endParaRPr lang="tr-TR" sz="2000" dirty="0">
              <a:solidFill>
                <a:srgbClr val="FF0000"/>
              </a:solidFill>
              <a:effectLst>
                <a:outerShdw blurRad="38100" dist="38100" dir="2700000" algn="tl">
                  <a:srgbClr val="FFFFFF"/>
                </a:outerShdw>
              </a:effectLst>
              <a:latin typeface="Tahoma" pitchFamily="34" charset="0"/>
            </a:endParaRPr>
          </a:p>
          <a:p>
            <a:pPr marL="457200" indent="-457200" eaLnBrk="0" hangingPunct="0">
              <a:buFontTx/>
              <a:buChar char="•"/>
              <a:defRPr/>
            </a:pPr>
            <a:endParaRPr lang="tr-TR" sz="2000" dirty="0">
              <a:solidFill>
                <a:srgbClr val="FF0000"/>
              </a:solidFill>
              <a:effectLst>
                <a:outerShdw blurRad="38100" dist="38100" dir="2700000" algn="tl">
                  <a:srgbClr val="FFFFFF"/>
                </a:outerShdw>
              </a:effectLst>
              <a:latin typeface="Tahoma" pitchFamily="34" charset="0"/>
            </a:endParaRPr>
          </a:p>
          <a:p>
            <a:pPr marL="457200" indent="-457200" eaLnBrk="0" hangingPunct="0">
              <a:defRPr/>
            </a:pPr>
            <a:endParaRPr lang="tr-TR" dirty="0">
              <a:solidFill>
                <a:srgbClr val="FF0000"/>
              </a:solidFill>
              <a:effectLst>
                <a:outerShdw blurRad="38100" dist="38100" dir="2700000" algn="tl">
                  <a:srgbClr val="FFFFFF"/>
                </a:outerShdw>
              </a:effectLst>
              <a:latin typeface="Tahoma" pitchFamily="34" charset="0"/>
            </a:endParaRPr>
          </a:p>
          <a:p>
            <a:pPr marL="457200" indent="-457200" eaLnBrk="0" hangingPunct="0">
              <a:defRPr/>
            </a:pPr>
            <a:r>
              <a:rPr lang="tr-TR" b="1" dirty="0">
                <a:solidFill>
                  <a:srgbClr val="FF0000"/>
                </a:solidFill>
                <a:effectLst>
                  <a:outerShdw blurRad="38100" dist="38100" dir="2700000" algn="tl">
                    <a:srgbClr val="FFFFFF"/>
                  </a:outerShdw>
                </a:effectLst>
                <a:latin typeface="Tahoma" pitchFamily="34" charset="0"/>
              </a:rPr>
              <a:t>AKADEMİK DENEYİM</a:t>
            </a:r>
          </a:p>
          <a:p>
            <a:pPr marL="457200" indent="-457200" eaLnBrk="0" hangingPunct="0">
              <a:defRPr/>
            </a:pPr>
            <a:endParaRPr lang="tr-TR" sz="2000" dirty="0">
              <a:solidFill>
                <a:srgbClr val="FF0000"/>
              </a:solidFill>
              <a:effectLst>
                <a:outerShdw blurRad="38100" dist="38100" dir="2700000" algn="tl">
                  <a:srgbClr val="FFFFFF"/>
                </a:outerShdw>
              </a:effectLst>
              <a:latin typeface="Tahoma" pitchFamily="34" charset="0"/>
            </a:endParaRPr>
          </a:p>
          <a:p>
            <a:pPr marL="457200" indent="-457200" eaLnBrk="0" hangingPunct="0">
              <a:defRPr/>
            </a:pPr>
            <a:endParaRPr lang="tr-TR" sz="2000" dirty="0">
              <a:solidFill>
                <a:srgbClr val="FF0000"/>
              </a:solidFill>
              <a:effectLst>
                <a:outerShdw blurRad="38100" dist="38100" dir="2700000" algn="tl">
                  <a:srgbClr val="FFFFFF"/>
                </a:outerShdw>
              </a:effectLst>
              <a:latin typeface="Tahoma" pitchFamily="34" charset="0"/>
            </a:endParaRPr>
          </a:p>
          <a:p>
            <a:pPr marL="457200" indent="-457200" eaLnBrk="0" hangingPunct="0">
              <a:defRPr/>
            </a:pPr>
            <a:endParaRPr lang="tr-TR" sz="2000" dirty="0">
              <a:solidFill>
                <a:srgbClr val="FF0000"/>
              </a:solidFill>
              <a:effectLst>
                <a:outerShdw blurRad="38100" dist="38100" dir="2700000" algn="tl">
                  <a:srgbClr val="FFFFFF"/>
                </a:outerShdw>
              </a:effectLst>
              <a:latin typeface="Tahoma" pitchFamily="34" charset="0"/>
            </a:endParaRPr>
          </a:p>
          <a:p>
            <a:pPr marL="457200" indent="-457200" eaLnBrk="0" hangingPunct="0">
              <a:defRPr/>
            </a:pPr>
            <a:endParaRPr lang="tr-TR" sz="2000" dirty="0">
              <a:solidFill>
                <a:srgbClr val="FF0000"/>
              </a:solidFill>
              <a:effectLst>
                <a:outerShdw blurRad="38100" dist="38100" dir="2700000" algn="tl">
                  <a:srgbClr val="FFFFFF"/>
                </a:outerShdw>
              </a:effectLst>
              <a:latin typeface="Tahoma" pitchFamily="34" charset="0"/>
            </a:endParaRPr>
          </a:p>
          <a:p>
            <a:pPr marL="457200" indent="-457200" eaLnBrk="0" hangingPunct="0">
              <a:defRPr/>
            </a:pPr>
            <a:endParaRPr lang="tr-TR" sz="2000" dirty="0">
              <a:solidFill>
                <a:srgbClr val="FF0000"/>
              </a:solidFill>
              <a:effectLst>
                <a:outerShdw blurRad="38100" dist="38100" dir="2700000" algn="tl">
                  <a:srgbClr val="FFFFFF"/>
                </a:outerShdw>
              </a:effectLst>
              <a:latin typeface="Tahoma" pitchFamily="34" charset="0"/>
            </a:endParaRPr>
          </a:p>
          <a:p>
            <a:pPr marL="457200" indent="-457200" eaLnBrk="0" hangingPunct="0">
              <a:defRPr/>
            </a:pPr>
            <a:endParaRPr lang="tr-TR" sz="2000" dirty="0">
              <a:solidFill>
                <a:srgbClr val="FF0000"/>
              </a:solidFill>
              <a:effectLst>
                <a:outerShdw blurRad="38100" dist="38100" dir="2700000" algn="tl">
                  <a:srgbClr val="FFFFFF"/>
                </a:outerShdw>
              </a:effectLst>
              <a:latin typeface="Tahoma" pitchFamily="34" charset="0"/>
            </a:endParaRPr>
          </a:p>
          <a:p>
            <a:pPr marL="457200" indent="-457200" eaLnBrk="0" hangingPunct="0">
              <a:defRPr/>
            </a:pPr>
            <a:r>
              <a:rPr lang="tr-TR" b="1" dirty="0">
                <a:solidFill>
                  <a:srgbClr val="FF0000"/>
                </a:solidFill>
                <a:effectLst>
                  <a:outerShdw blurRad="38100" dist="38100" dir="2700000" algn="tl">
                    <a:srgbClr val="FFFFFF"/>
                  </a:outerShdw>
                </a:effectLst>
                <a:latin typeface="Tahoma" pitchFamily="34" charset="0"/>
              </a:rPr>
              <a:t>UZMANLIK ALANLARI</a:t>
            </a:r>
          </a:p>
        </p:txBody>
      </p:sp>
      <p:graphicFrame>
        <p:nvGraphicFramePr>
          <p:cNvPr id="68611" name="Group 3"/>
          <p:cNvGraphicFramePr>
            <a:graphicFrameLocks noGrp="1"/>
          </p:cNvGraphicFramePr>
          <p:nvPr/>
        </p:nvGraphicFramePr>
        <p:xfrm>
          <a:off x="251520" y="1340768"/>
          <a:ext cx="8712200" cy="1249680"/>
        </p:xfrm>
        <a:graphic>
          <a:graphicData uri="http://schemas.openxmlformats.org/drawingml/2006/table">
            <a:tbl>
              <a:tblPr>
                <a:tableStyleId>{284E427A-3D55-4303-BF80-6455036E1DE7}</a:tableStyleId>
              </a:tblPr>
              <a:tblGrid>
                <a:gridCol w="1655291"/>
                <a:gridCol w="2016224"/>
                <a:gridCol w="1080120"/>
                <a:gridCol w="3960565"/>
              </a:tblGrid>
              <a:tr h="2127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rPr>
                        <a:t>DERECE</a:t>
                      </a:r>
                      <a:endParaRPr kumimoji="0" lang="tr-TR" sz="16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rPr>
                        <a:t>ÜNİVERSİTE</a:t>
                      </a:r>
                      <a:endParaRPr kumimoji="0" lang="tr-TR" sz="16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rPr>
                        <a:t>DÖNEMİ</a:t>
                      </a:r>
                      <a:endParaRPr kumimoji="0" lang="tr-TR" sz="1600" b="1" i="0" u="none" strike="noStrike" cap="none" normalizeH="0" baseline="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rPr>
                        <a:t>ALANI</a:t>
                      </a:r>
                      <a:endParaRPr kumimoji="0" lang="tr-TR" sz="1600" b="1" i="0" u="none" strike="noStrike" cap="none" normalizeH="0" baseline="0" dirty="0" smtClean="0">
                        <a:ln>
                          <a:noFill/>
                        </a:ln>
                        <a:solidFill>
                          <a:schemeClr val="accent2">
                            <a:lumMod val="50000"/>
                          </a:schemeClr>
                        </a:solidFill>
                        <a:effectLst/>
                        <a:latin typeface="Arial" charset="0"/>
                      </a:endParaRPr>
                    </a:p>
                  </a:txBody>
                  <a:tcPr horzOverflow="overflow"/>
                </a:tc>
              </a:tr>
              <a:tr h="2571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Lisans</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Ankara Üniversitesi</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1994-1998</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Biyoloji (Moleküler Biyoloji)</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r>
              <a:tr h="2555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Yüksek Lisans</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Ankara Üniversitesi</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1998-2002</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Biyoloji (Mikrobiyoloji, Moleküler Biyoloji)</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r>
              <a:tr h="2555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Doktora</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Ankara Üniversitesi</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2002-2007</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defRPr/>
                      </a:pPr>
                      <a:r>
                        <a:rPr kumimoji="0" lang="tr-TR" sz="1400" u="none" strike="noStrike" cap="none" normalizeH="0" baseline="0" dirty="0" smtClean="0">
                          <a:ln>
                            <a:noFill/>
                          </a:ln>
                          <a:effectLst/>
                        </a:rPr>
                        <a:t>Biyoloji (Mikrobiyoloji, Moleküler Biyoloji)</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r>
            </a:tbl>
          </a:graphicData>
        </a:graphic>
      </p:graphicFrame>
      <p:graphicFrame>
        <p:nvGraphicFramePr>
          <p:cNvPr id="68638" name="Group 30"/>
          <p:cNvGraphicFramePr>
            <a:graphicFrameLocks noGrp="1"/>
          </p:cNvGraphicFramePr>
          <p:nvPr/>
        </p:nvGraphicFramePr>
        <p:xfrm>
          <a:off x="251520" y="3429000"/>
          <a:ext cx="8713788" cy="1306830"/>
        </p:xfrm>
        <a:graphic>
          <a:graphicData uri="http://schemas.openxmlformats.org/drawingml/2006/table">
            <a:tbl>
              <a:tblPr>
                <a:tableStyleId>{284E427A-3D55-4303-BF80-6455036E1DE7}</a:tableStyleId>
              </a:tblPr>
              <a:tblGrid>
                <a:gridCol w="1873250"/>
                <a:gridCol w="1368425"/>
                <a:gridCol w="2303463"/>
                <a:gridCol w="3168650"/>
              </a:tblGrid>
              <a:tr h="3238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rPr>
                        <a:t>UNVAN</a:t>
                      </a:r>
                      <a:endParaRPr kumimoji="0" lang="tr-TR" sz="16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dirty="0" smtClean="0">
                          <a:ln>
                            <a:noFill/>
                          </a:ln>
                          <a:effectLst/>
                        </a:rPr>
                        <a:t>DÖNEMİ</a:t>
                      </a:r>
                      <a:endParaRPr kumimoji="0" lang="tr-TR" sz="16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rPr>
                        <a:t>ÜNİVERSİTE</a:t>
                      </a:r>
                      <a:endParaRPr kumimoji="0" lang="tr-TR" sz="1600" b="1" i="0" u="none" strike="noStrike" cap="none" normalizeH="0" baseline="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600" u="none" strike="noStrike" cap="none" normalizeH="0" baseline="0" smtClean="0">
                          <a:ln>
                            <a:noFill/>
                          </a:ln>
                          <a:effectLst/>
                        </a:rPr>
                        <a:t>BÖLÜM/ABD</a:t>
                      </a:r>
                      <a:endParaRPr kumimoji="0" lang="tr-TR" sz="1600" b="1" i="0" u="none" strike="noStrike" cap="none" normalizeH="0" baseline="0" smtClean="0">
                        <a:ln>
                          <a:noFill/>
                        </a:ln>
                        <a:solidFill>
                          <a:schemeClr val="accent2">
                            <a:lumMod val="50000"/>
                          </a:schemeClr>
                        </a:solidFill>
                        <a:effectLst/>
                        <a:latin typeface="Arial" charset="0"/>
                      </a:endParaRPr>
                    </a:p>
                  </a:txBody>
                  <a:tcPr horzOverflow="overflow"/>
                </a:tc>
              </a:tr>
              <a:tr h="3238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Arş.Gör.</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2002-2007</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Ankara Üniversitesi</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Biyoloji / Moleküler Biyoloji</a:t>
                      </a:r>
                      <a:endParaRPr kumimoji="0" lang="tr-TR" sz="1400" b="1" i="0" u="none" strike="noStrike" cap="none" normalizeH="0" baseline="0" smtClean="0">
                        <a:ln>
                          <a:noFill/>
                        </a:ln>
                        <a:solidFill>
                          <a:schemeClr val="accent2">
                            <a:lumMod val="50000"/>
                          </a:schemeClr>
                        </a:solidFill>
                        <a:effectLst/>
                        <a:latin typeface="Arial" charset="0"/>
                      </a:endParaRPr>
                    </a:p>
                  </a:txBody>
                  <a:tcPr horzOverflow="overflow"/>
                </a:tc>
              </a:tr>
              <a:tr h="3238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Arş.Gör. Dr.</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2007-2012</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Ankara Üniversitesi</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Biyoloji / Moleküler Biyoloji</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r>
              <a:tr h="3238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Doç. Dr.</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2012-</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Ankara Üniversitesi</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Biyoloji / Moleküler Biyoloji</a:t>
                      </a:r>
                      <a:endParaRPr kumimoji="0" lang="tr-TR" sz="1400" b="1" i="0" u="none" strike="noStrike" cap="none" normalizeH="0" baseline="0" dirty="0" smtClean="0">
                        <a:ln>
                          <a:noFill/>
                        </a:ln>
                        <a:solidFill>
                          <a:schemeClr val="accent2">
                            <a:lumMod val="50000"/>
                          </a:schemeClr>
                        </a:solidFill>
                        <a:effectLst/>
                        <a:latin typeface="Arial" charset="0"/>
                      </a:endParaRPr>
                    </a:p>
                  </a:txBody>
                  <a:tcPr horzOverflow="overflow"/>
                </a:tc>
              </a:tr>
            </a:tbl>
          </a:graphicData>
        </a:graphic>
      </p:graphicFrame>
      <p:graphicFrame>
        <p:nvGraphicFramePr>
          <p:cNvPr id="68709" name="Group 101"/>
          <p:cNvGraphicFramePr>
            <a:graphicFrameLocks noGrp="1"/>
          </p:cNvGraphicFramePr>
          <p:nvPr/>
        </p:nvGraphicFramePr>
        <p:xfrm>
          <a:off x="179512" y="5589240"/>
          <a:ext cx="8712968" cy="774954"/>
        </p:xfrm>
        <a:graphic>
          <a:graphicData uri="http://schemas.openxmlformats.org/drawingml/2006/table">
            <a:tbl>
              <a:tblPr>
                <a:tableStyleId>{284E427A-3D55-4303-BF80-6455036E1DE7}</a:tableStyleId>
              </a:tblPr>
              <a:tblGrid>
                <a:gridCol w="8712968"/>
              </a:tblGrid>
              <a:tr h="648072">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kumimoji="0" lang="en-US" sz="1400" u="sng" kern="1200" dirty="0" err="1" smtClean="0">
                          <a:effectLst/>
                        </a:rPr>
                        <a:t>Mikrobiyoloji</a:t>
                      </a:r>
                      <a:r>
                        <a:rPr kumimoji="0" lang="en-US" sz="1400" kern="1200" dirty="0" smtClean="0">
                          <a:effectLst/>
                        </a:rPr>
                        <a:t>, </a:t>
                      </a:r>
                      <a:r>
                        <a:rPr kumimoji="0" lang="en-US" sz="1400" u="sng" kern="1200" dirty="0" err="1" smtClean="0">
                          <a:effectLst/>
                        </a:rPr>
                        <a:t>Biyoteknoloji</a:t>
                      </a:r>
                      <a:r>
                        <a:rPr kumimoji="0" lang="en-US" sz="1400" kern="1200" dirty="0" smtClean="0">
                          <a:effectLst/>
                        </a:rPr>
                        <a:t>, </a:t>
                      </a:r>
                      <a:r>
                        <a:rPr kumimoji="0" lang="en-US" sz="1400" u="sng" kern="1200" dirty="0" err="1" smtClean="0">
                          <a:effectLst/>
                        </a:rPr>
                        <a:t>Moleküler</a:t>
                      </a:r>
                      <a:r>
                        <a:rPr kumimoji="0" lang="en-US" sz="1400" u="sng" kern="1200" dirty="0" smtClean="0">
                          <a:effectLst/>
                        </a:rPr>
                        <a:t> </a:t>
                      </a:r>
                      <a:r>
                        <a:rPr kumimoji="0" lang="en-US" sz="1400" u="sng" kern="1200" dirty="0" err="1" smtClean="0">
                          <a:effectLst/>
                        </a:rPr>
                        <a:t>Biyoloji</a:t>
                      </a:r>
                      <a:r>
                        <a:rPr kumimoji="0" lang="en-US" sz="1400" kern="1200" dirty="0" smtClean="0">
                          <a:effectLst/>
                        </a:rPr>
                        <a:t>, </a:t>
                      </a:r>
                      <a:r>
                        <a:rPr kumimoji="0" lang="en-US" sz="1400" u="sng" kern="1200" dirty="0" err="1" smtClean="0">
                          <a:effectLst/>
                        </a:rPr>
                        <a:t>Bakteriyel</a:t>
                      </a:r>
                      <a:r>
                        <a:rPr kumimoji="0" lang="en-US" sz="1400" u="sng" kern="1200" dirty="0" smtClean="0">
                          <a:effectLst/>
                        </a:rPr>
                        <a:t> </a:t>
                      </a:r>
                      <a:r>
                        <a:rPr kumimoji="0" lang="en-US" sz="1400" u="sng" kern="1200" dirty="0" err="1" smtClean="0">
                          <a:effectLst/>
                        </a:rPr>
                        <a:t>Taksonomi</a:t>
                      </a:r>
                      <a:r>
                        <a:rPr kumimoji="0" lang="en-US" sz="1400" kern="1200" dirty="0" smtClean="0">
                          <a:effectLst/>
                        </a:rPr>
                        <a:t>, </a:t>
                      </a:r>
                      <a:r>
                        <a:rPr kumimoji="0" lang="en-US" sz="1400" u="sng" kern="1200" dirty="0" err="1" smtClean="0">
                          <a:effectLst/>
                        </a:rPr>
                        <a:t>Enzimoloji</a:t>
                      </a:r>
                      <a:r>
                        <a:rPr kumimoji="0" lang="tr-TR" sz="1400" u="sng" kern="1200" dirty="0" smtClean="0">
                          <a:effectLst/>
                        </a:rPr>
                        <a:t>,</a:t>
                      </a:r>
                      <a:r>
                        <a:rPr kumimoji="0" lang="tr-TR" sz="1400" u="none" kern="1200" dirty="0" smtClean="0">
                          <a:effectLst/>
                        </a:rPr>
                        <a:t> </a:t>
                      </a:r>
                    </a:p>
                    <a:p>
                      <a:pPr marL="0" marR="0" indent="0" algn="ctr" defTabSz="914400" rtl="0" eaLnBrk="1" fontAlgn="auto" latinLnBrk="0" hangingPunct="1">
                        <a:lnSpc>
                          <a:spcPct val="115000"/>
                        </a:lnSpc>
                        <a:spcBef>
                          <a:spcPts val="0"/>
                        </a:spcBef>
                        <a:spcAft>
                          <a:spcPts val="0"/>
                        </a:spcAft>
                        <a:buClrTx/>
                        <a:buSzTx/>
                        <a:buFontTx/>
                        <a:buNone/>
                        <a:tabLst/>
                        <a:defRPr/>
                      </a:pPr>
                      <a:r>
                        <a:rPr kumimoji="0" lang="tr-TR" sz="1400" u="sng" kern="1200" dirty="0" smtClean="0">
                          <a:effectLst/>
                        </a:rPr>
                        <a:t>Termofilik Basiller , Biyofilm</a:t>
                      </a:r>
                      <a:endParaRPr lang="tr-TR" sz="1400" u="sng" dirty="0" smtClean="0">
                        <a:effectLst/>
                      </a:endParaRPr>
                    </a:p>
                    <a:p>
                      <a:pPr>
                        <a:lnSpc>
                          <a:spcPct val="115000"/>
                        </a:lnSpc>
                        <a:spcAft>
                          <a:spcPts val="0"/>
                        </a:spcAft>
                      </a:pPr>
                      <a:endParaRPr lang="tr-TR" sz="1100" dirty="0">
                        <a:solidFill>
                          <a:schemeClr val="accent2">
                            <a:lumMod val="50000"/>
                          </a:schemeClr>
                        </a:solidFill>
                        <a:effectLst/>
                        <a:latin typeface="Calibri"/>
                        <a:ea typeface="Times New Roman"/>
                        <a:cs typeface="Times New Roman"/>
                      </a:endParaRPr>
                    </a:p>
                  </a:txBody>
                  <a:tcPr horzOverflow="overflow"/>
                </a:tc>
              </a:tr>
            </a:tbl>
          </a:graphicData>
        </a:graphic>
      </p:graphicFrame>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solidFill>
                  <a:srgbClr val="FF0000"/>
                </a:solidFill>
              </a:rPr>
              <a:t>YARARLANILACAK KAYNAKLAR</a:t>
            </a:r>
            <a:endParaRPr lang="tr-TR"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pPr lvl="0"/>
            <a:r>
              <a:rPr lang="tr-TR" dirty="0" smtClean="0"/>
              <a:t>Brock Biology of Microorganisms, Madigan, Martinko and Parker, 2013. Prentice Hall. </a:t>
            </a:r>
          </a:p>
          <a:p>
            <a:pPr lvl="0"/>
            <a:r>
              <a:rPr lang="tr-TR" dirty="0" smtClean="0"/>
              <a:t>Medical Microbiology, Brooks,Butel and Ornston, 1991. Prentice Hall </a:t>
            </a:r>
          </a:p>
          <a:p>
            <a:pPr lvl="0"/>
            <a:r>
              <a:rPr lang="tr-TR" dirty="0" smtClean="0"/>
              <a:t>İnfeksiyon Hastalıkları, Tekeli ve ark., 1999. Antıp A.Ş.</a:t>
            </a:r>
          </a:p>
          <a:p>
            <a:pPr lvl="0"/>
            <a:r>
              <a:rPr lang="tr-TR" dirty="0" smtClean="0"/>
              <a:t>Klinik Mikrobiyolojik Tanı, Prof. Dr. Hakkı Bilgehan. Bars Yayınları Fakülteler Kitabevi, 2. Baskı, 1995.</a:t>
            </a:r>
          </a:p>
          <a:p>
            <a:r>
              <a:rPr lang="tr-TR" dirty="0" smtClean="0"/>
              <a:t>Microbiology, A Laboratory Manual, J. G. Cappuccino, N. Sherman. 6th edition. Pearson Education Inc, as Benjamin Cummings, 1301 Sansome St., San Francisco, ISBN 0-8053-7648-8, 2001.</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solidFill>
                  <a:srgbClr val="FF0000"/>
                </a:solidFill>
              </a:rPr>
              <a:t>KAPSAM</a:t>
            </a:r>
            <a:endParaRPr lang="tr-TR" dirty="0"/>
          </a:p>
        </p:txBody>
      </p:sp>
      <p:sp>
        <p:nvSpPr>
          <p:cNvPr id="3" name="Content Placeholder 2"/>
          <p:cNvSpPr>
            <a:spLocks noGrp="1"/>
          </p:cNvSpPr>
          <p:nvPr>
            <p:ph idx="1"/>
          </p:nvPr>
        </p:nvSpPr>
        <p:spPr>
          <a:xfrm>
            <a:off x="611560" y="1196752"/>
            <a:ext cx="8352928" cy="5112608"/>
          </a:xfrm>
        </p:spPr>
        <p:txBody>
          <a:bodyPr>
            <a:normAutofit fontScale="55000" lnSpcReduction="20000"/>
          </a:bodyPr>
          <a:lstStyle/>
          <a:p>
            <a:r>
              <a:rPr lang="tr-TR" sz="3600" dirty="0" smtClean="0"/>
              <a:t>Medikal mikrobiyolojide kullanılan terimler ve sağlık mikrobiyolojisinin önemi</a:t>
            </a:r>
          </a:p>
          <a:p>
            <a:r>
              <a:rPr lang="tr-TR" sz="3600" dirty="0" smtClean="0"/>
              <a:t>Vücudun Normal mikrobiyal florası</a:t>
            </a:r>
          </a:p>
          <a:p>
            <a:r>
              <a:rPr lang="tr-TR" sz="3600" dirty="0" smtClean="0"/>
              <a:t>Normal mikrofloranın fonksiyonu ve önemi</a:t>
            </a:r>
          </a:p>
          <a:p>
            <a:r>
              <a:rPr lang="tr-TR" sz="3600" dirty="0" smtClean="0"/>
              <a:t>Hastalık oluşumu: Enfeksiyon ve toksinlerin etkisi</a:t>
            </a:r>
          </a:p>
          <a:p>
            <a:r>
              <a:rPr lang="tr-TR" sz="3600" dirty="0" smtClean="0"/>
              <a:t>Epidemiyoloji</a:t>
            </a:r>
          </a:p>
          <a:p>
            <a:r>
              <a:rPr lang="tr-TR" sz="3600" dirty="0" smtClean="0"/>
              <a:t>İmmünoloji ve aşılama programı</a:t>
            </a:r>
          </a:p>
          <a:p>
            <a:r>
              <a:rPr lang="tr-TR" sz="3600" dirty="0" smtClean="0"/>
              <a:t>Mikrobiyolojide klasik tanı yöntemleri-1</a:t>
            </a:r>
          </a:p>
          <a:p>
            <a:r>
              <a:rPr lang="tr-TR" sz="3600" dirty="0" smtClean="0"/>
              <a:t>Mikrobiyolojide moleküler tanı yöntemleri-2</a:t>
            </a:r>
          </a:p>
          <a:p>
            <a:r>
              <a:rPr lang="tr-TR" sz="3600" dirty="0" smtClean="0"/>
              <a:t>Kişiden kişiye bulaşan hastalıklar: Solunum Yolu Bakteriyal hastalıkları</a:t>
            </a:r>
          </a:p>
          <a:p>
            <a:r>
              <a:rPr lang="tr-TR" sz="3600" dirty="0" smtClean="0"/>
              <a:t>Kişiden kişiye bulaşan hastalıklar: Solunum Yolu Viral hastalıklar</a:t>
            </a:r>
          </a:p>
          <a:p>
            <a:r>
              <a:rPr lang="tr-TR" sz="3600" dirty="0" smtClean="0"/>
              <a:t>Kişiden kişiye bulaşan hastalıklar: Cinsel yolla bulaşan hastalıklar</a:t>
            </a:r>
          </a:p>
          <a:p>
            <a:r>
              <a:rPr lang="tr-TR" sz="3600" dirty="0" smtClean="0"/>
              <a:t>Hayvanlar ve Artropodlar yoluyla bulaşan hastalıklar</a:t>
            </a:r>
          </a:p>
          <a:p>
            <a:r>
              <a:rPr lang="tr-TR" sz="3600" dirty="0" smtClean="0"/>
              <a:t>Gıda kaynaklı mikrobiyal hastalıklar</a:t>
            </a:r>
          </a:p>
          <a:p>
            <a:r>
              <a:rPr lang="tr-TR" sz="3600" dirty="0" smtClean="0"/>
              <a:t>Su kaynaklı mikrobiyal hastalıklar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00808"/>
            <a:ext cx="9144000" cy="1143000"/>
          </a:xfrm>
        </p:spPr>
        <p:txBody>
          <a:bodyPr>
            <a:noAutofit/>
          </a:bodyPr>
          <a:lstStyle/>
          <a:p>
            <a:r>
              <a:rPr lang="tr-TR" sz="4400" u="sng" dirty="0" smtClean="0">
                <a:solidFill>
                  <a:srgbClr val="FF0000"/>
                </a:solidFill>
              </a:rPr>
              <a:t>A- MİKROORGANİZMALARLA İNSANLARIN ETKİLEŞİMLERİ</a:t>
            </a:r>
            <a:endParaRPr lang="tr-TR" sz="4400" u="sng"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tr-TR" sz="3400" dirty="0" smtClean="0">
                <a:solidFill>
                  <a:srgbClr val="FF0000"/>
                </a:solidFill>
              </a:rPr>
              <a:t>Medikal mikrobiyolojide kullanılan temel terimler</a:t>
            </a:r>
            <a:endParaRPr lang="tr-TR" sz="3400" dirty="0">
              <a:solidFill>
                <a:srgbClr val="FF0000"/>
              </a:solidFill>
            </a:endParaRPr>
          </a:p>
        </p:txBody>
      </p:sp>
      <p:sp>
        <p:nvSpPr>
          <p:cNvPr id="1134595" name="Rectangle 3"/>
          <p:cNvSpPr>
            <a:spLocks noGrp="1" noChangeArrowheads="1"/>
          </p:cNvSpPr>
          <p:nvPr>
            <p:ph idx="1"/>
          </p:nvPr>
        </p:nvSpPr>
        <p:spPr/>
        <p:txBody>
          <a:bodyPr>
            <a:normAutofit fontScale="92500" lnSpcReduction="20000"/>
          </a:bodyPr>
          <a:lstStyle/>
          <a:p>
            <a:pPr>
              <a:lnSpc>
                <a:spcPct val="80000"/>
              </a:lnSpc>
            </a:pPr>
            <a:r>
              <a:rPr lang="tr-TR" sz="1500" b="1" u="sng" dirty="0">
                <a:solidFill>
                  <a:schemeClr val="accent2">
                    <a:lumMod val="60000"/>
                    <a:lumOff val="40000"/>
                  </a:schemeClr>
                </a:solidFill>
              </a:rPr>
              <a:t>Normal mikrobiyal flora</a:t>
            </a:r>
            <a:r>
              <a:rPr lang="tr-TR" sz="1500" dirty="0"/>
              <a:t>: Sağlıklı vücut dokusuyla ilişkide bulunan mikroorganizmalar</a:t>
            </a:r>
          </a:p>
          <a:p>
            <a:pPr>
              <a:lnSpc>
                <a:spcPct val="80000"/>
              </a:lnSpc>
              <a:buFont typeface="Wingdings" pitchFamily="2" charset="2"/>
              <a:buNone/>
            </a:pPr>
            <a:endParaRPr lang="tr-TR" sz="1500" dirty="0"/>
          </a:p>
          <a:p>
            <a:pPr>
              <a:lnSpc>
                <a:spcPct val="80000"/>
              </a:lnSpc>
            </a:pPr>
            <a:r>
              <a:rPr lang="tr-TR" sz="1500" b="1" u="sng" dirty="0">
                <a:solidFill>
                  <a:schemeClr val="accent2">
                    <a:lumMod val="60000"/>
                    <a:lumOff val="40000"/>
                  </a:schemeClr>
                </a:solidFill>
              </a:rPr>
              <a:t>Enfeksiyon</a:t>
            </a:r>
            <a:r>
              <a:rPr lang="tr-TR" sz="1500" b="1" u="sng" dirty="0"/>
              <a:t>:</a:t>
            </a:r>
            <a:r>
              <a:rPr lang="tr-TR" sz="1500" dirty="0"/>
              <a:t> Organizmanın konakçıda gelişimi</a:t>
            </a:r>
          </a:p>
          <a:p>
            <a:pPr>
              <a:lnSpc>
                <a:spcPct val="80000"/>
              </a:lnSpc>
              <a:buFont typeface="Wingdings" pitchFamily="2" charset="2"/>
              <a:buNone/>
            </a:pPr>
            <a:endParaRPr lang="tr-TR" sz="1500" dirty="0"/>
          </a:p>
          <a:p>
            <a:pPr>
              <a:lnSpc>
                <a:spcPct val="80000"/>
              </a:lnSpc>
            </a:pPr>
            <a:r>
              <a:rPr lang="tr-TR" sz="1500" b="1" u="sng" dirty="0">
                <a:solidFill>
                  <a:schemeClr val="accent2">
                    <a:lumMod val="60000"/>
                    <a:lumOff val="40000"/>
                  </a:schemeClr>
                </a:solidFill>
              </a:rPr>
              <a:t>Nazokomiyal enfeksiyon</a:t>
            </a:r>
            <a:r>
              <a:rPr lang="tr-TR" sz="1500" dirty="0"/>
              <a:t>: Bir hastane ortamında yakalanılan enfeksiyon</a:t>
            </a:r>
          </a:p>
          <a:p>
            <a:pPr>
              <a:lnSpc>
                <a:spcPct val="80000"/>
              </a:lnSpc>
              <a:buFont typeface="Wingdings" pitchFamily="2" charset="2"/>
              <a:buNone/>
            </a:pPr>
            <a:endParaRPr lang="tr-TR" sz="1500" dirty="0"/>
          </a:p>
          <a:p>
            <a:pPr>
              <a:lnSpc>
                <a:spcPct val="80000"/>
              </a:lnSpc>
            </a:pPr>
            <a:r>
              <a:rPr lang="tr-TR" sz="1500" b="1" u="sng" dirty="0">
                <a:solidFill>
                  <a:schemeClr val="accent2">
                    <a:lumMod val="60000"/>
                    <a:lumOff val="40000"/>
                  </a:schemeClr>
                </a:solidFill>
              </a:rPr>
              <a:t>Konakçı</a:t>
            </a:r>
            <a:r>
              <a:rPr lang="tr-TR" sz="1500" b="1" u="sng" dirty="0"/>
              <a:t>:</a:t>
            </a:r>
            <a:r>
              <a:rPr lang="tr-TR" sz="1500" dirty="0"/>
              <a:t> Parazit barındıran organizma</a:t>
            </a:r>
          </a:p>
          <a:p>
            <a:pPr>
              <a:lnSpc>
                <a:spcPct val="80000"/>
              </a:lnSpc>
              <a:buFont typeface="Wingdings" pitchFamily="2" charset="2"/>
              <a:buNone/>
            </a:pPr>
            <a:endParaRPr lang="tr-TR" sz="1500" dirty="0"/>
          </a:p>
          <a:p>
            <a:pPr>
              <a:lnSpc>
                <a:spcPct val="80000"/>
              </a:lnSpc>
            </a:pPr>
            <a:r>
              <a:rPr lang="tr-TR" sz="1500" b="1" u="sng" dirty="0">
                <a:solidFill>
                  <a:schemeClr val="accent2">
                    <a:lumMod val="60000"/>
                    <a:lumOff val="40000"/>
                  </a:schemeClr>
                </a:solidFill>
              </a:rPr>
              <a:t>Parazit</a:t>
            </a:r>
            <a:r>
              <a:rPr lang="tr-TR" sz="1500" b="1" u="sng" dirty="0"/>
              <a:t>:</a:t>
            </a:r>
            <a:r>
              <a:rPr lang="tr-TR" sz="1500" dirty="0"/>
              <a:t> Bir konakçı içinde veya üzerinde gelişen ve hastalığa neden olan organizma</a:t>
            </a:r>
          </a:p>
          <a:p>
            <a:pPr>
              <a:lnSpc>
                <a:spcPct val="80000"/>
              </a:lnSpc>
              <a:buFont typeface="Wingdings" pitchFamily="2" charset="2"/>
              <a:buNone/>
            </a:pPr>
            <a:endParaRPr lang="tr-TR" sz="1500" dirty="0"/>
          </a:p>
          <a:p>
            <a:pPr>
              <a:lnSpc>
                <a:spcPct val="80000"/>
              </a:lnSpc>
            </a:pPr>
            <a:r>
              <a:rPr lang="tr-TR" sz="1500" b="1" u="sng" dirty="0">
                <a:solidFill>
                  <a:schemeClr val="accent2">
                    <a:lumMod val="60000"/>
                    <a:lumOff val="40000"/>
                  </a:schemeClr>
                </a:solidFill>
              </a:rPr>
              <a:t>Patojen</a:t>
            </a:r>
            <a:r>
              <a:rPr lang="tr-TR" sz="1500" b="1" u="sng" dirty="0"/>
              <a:t>:</a:t>
            </a:r>
            <a:r>
              <a:rPr lang="tr-TR" sz="1500" dirty="0"/>
              <a:t> Hastalık yapan organizma olup genellikle bir mikroorganizmadır</a:t>
            </a:r>
          </a:p>
          <a:p>
            <a:pPr>
              <a:lnSpc>
                <a:spcPct val="80000"/>
              </a:lnSpc>
              <a:buFont typeface="Wingdings" pitchFamily="2" charset="2"/>
              <a:buNone/>
            </a:pPr>
            <a:endParaRPr lang="tr-TR" sz="1500" dirty="0"/>
          </a:p>
          <a:p>
            <a:pPr>
              <a:lnSpc>
                <a:spcPct val="80000"/>
              </a:lnSpc>
            </a:pPr>
            <a:r>
              <a:rPr lang="tr-TR" sz="1500" b="1" u="sng" dirty="0">
                <a:solidFill>
                  <a:schemeClr val="accent2">
                    <a:lumMod val="60000"/>
                    <a:lumOff val="40000"/>
                  </a:schemeClr>
                </a:solidFill>
              </a:rPr>
              <a:t>Fırsatçı patojen</a:t>
            </a:r>
            <a:r>
              <a:rPr lang="tr-TR" sz="1500" dirty="0"/>
              <a:t>: Normal konakçı direncinin olmadığı durumlarda hastalık yapan organizma</a:t>
            </a:r>
          </a:p>
          <a:p>
            <a:pPr>
              <a:lnSpc>
                <a:spcPct val="80000"/>
              </a:lnSpc>
              <a:buFont typeface="Wingdings" pitchFamily="2" charset="2"/>
              <a:buNone/>
            </a:pPr>
            <a:endParaRPr lang="tr-TR" sz="1500" dirty="0"/>
          </a:p>
          <a:p>
            <a:pPr>
              <a:lnSpc>
                <a:spcPct val="80000"/>
              </a:lnSpc>
            </a:pPr>
            <a:r>
              <a:rPr lang="tr-TR" sz="1500" b="1" u="sng" dirty="0">
                <a:solidFill>
                  <a:schemeClr val="accent2">
                    <a:lumMod val="60000"/>
                    <a:lumOff val="40000"/>
                  </a:schemeClr>
                </a:solidFill>
              </a:rPr>
              <a:t>Patojenite</a:t>
            </a:r>
            <a:r>
              <a:rPr lang="tr-TR" sz="1500" dirty="0"/>
              <a:t>: Bir patojenin hastalık oluşturabilme yeteneği</a:t>
            </a:r>
          </a:p>
          <a:p>
            <a:pPr>
              <a:lnSpc>
                <a:spcPct val="80000"/>
              </a:lnSpc>
            </a:pPr>
            <a:endParaRPr lang="tr-TR" sz="1500" dirty="0"/>
          </a:p>
          <a:p>
            <a:pPr>
              <a:lnSpc>
                <a:spcPct val="80000"/>
              </a:lnSpc>
            </a:pPr>
            <a:r>
              <a:rPr lang="tr-TR" sz="1500" b="1" u="sng" dirty="0">
                <a:solidFill>
                  <a:schemeClr val="accent2">
                    <a:lumMod val="60000"/>
                    <a:lumOff val="40000"/>
                  </a:schemeClr>
                </a:solidFill>
              </a:rPr>
              <a:t>Virülens</a:t>
            </a:r>
            <a:r>
              <a:rPr lang="tr-TR" sz="1500" b="1" u="sng" dirty="0"/>
              <a:t>:</a:t>
            </a:r>
            <a:r>
              <a:rPr lang="tr-TR" sz="1500" dirty="0"/>
              <a:t> Bir patojen tarafından gösterilen patojenite derecesi</a:t>
            </a:r>
          </a:p>
          <a:p>
            <a:pPr>
              <a:lnSpc>
                <a:spcPct val="80000"/>
              </a:lnSpc>
              <a:buFont typeface="Wingdings" pitchFamily="2" charset="2"/>
              <a:buNone/>
            </a:pPr>
            <a:endParaRPr lang="tr-TR" sz="1500" dirty="0"/>
          </a:p>
          <a:p>
            <a:pPr>
              <a:lnSpc>
                <a:spcPct val="80000"/>
              </a:lnSpc>
            </a:pPr>
            <a:r>
              <a:rPr lang="tr-TR" sz="1500" b="1" u="sng" dirty="0">
                <a:solidFill>
                  <a:schemeClr val="accent2">
                    <a:lumMod val="60000"/>
                    <a:lumOff val="40000"/>
                  </a:schemeClr>
                </a:solidFill>
              </a:rPr>
              <a:t>Toksisite</a:t>
            </a:r>
            <a:r>
              <a:rPr lang="tr-TR" sz="1500" b="1" u="sng" dirty="0"/>
              <a:t>:</a:t>
            </a:r>
            <a:r>
              <a:rPr lang="tr-TR" sz="1500" dirty="0"/>
              <a:t> Bir patojen tarafından üretilen toksinlerin neden olduğu patojenite</a:t>
            </a:r>
          </a:p>
          <a:p>
            <a:pPr>
              <a:lnSpc>
                <a:spcPct val="80000"/>
              </a:lnSpc>
              <a:buFont typeface="Wingdings" pitchFamily="2" charset="2"/>
              <a:buNone/>
            </a:pPr>
            <a:endParaRPr lang="tr-TR" sz="1500" dirty="0"/>
          </a:p>
          <a:p>
            <a:pPr>
              <a:lnSpc>
                <a:spcPct val="80000"/>
              </a:lnSpc>
            </a:pPr>
            <a:r>
              <a:rPr lang="tr-TR" sz="1500" b="1" u="sng" dirty="0">
                <a:solidFill>
                  <a:schemeClr val="accent2">
                    <a:lumMod val="60000"/>
                    <a:lumOff val="40000"/>
                  </a:schemeClr>
                </a:solidFill>
              </a:rPr>
              <a:t>Eksotoksin</a:t>
            </a:r>
            <a:r>
              <a:rPr lang="tr-TR" sz="1500" b="1" u="sng" dirty="0"/>
              <a:t>:</a:t>
            </a:r>
            <a:r>
              <a:rPr lang="tr-TR" sz="1500" dirty="0"/>
              <a:t> Bir mikroorganizmanın geliştiği sürece hücre dışına salgıladığı, konakçı hücrede derhal hasara sebep olan protein</a:t>
            </a:r>
          </a:p>
          <a:p>
            <a:pPr>
              <a:lnSpc>
                <a:spcPct val="80000"/>
              </a:lnSpc>
              <a:buFont typeface="Wingdings" pitchFamily="2" charset="2"/>
              <a:buNone/>
            </a:pPr>
            <a:endParaRPr lang="tr-TR" sz="1500" dirty="0"/>
          </a:p>
          <a:p>
            <a:pPr>
              <a:lnSpc>
                <a:spcPct val="80000"/>
              </a:lnSpc>
            </a:pPr>
            <a:r>
              <a:rPr lang="tr-TR" sz="1500" b="1" u="sng" dirty="0">
                <a:solidFill>
                  <a:schemeClr val="accent2">
                    <a:lumMod val="60000"/>
                    <a:lumOff val="40000"/>
                  </a:schemeClr>
                </a:solidFill>
              </a:rPr>
              <a:t>Endotoksin</a:t>
            </a:r>
            <a:r>
              <a:rPr lang="tr-TR" sz="1500" b="1" u="sng" dirty="0"/>
              <a:t>:</a:t>
            </a:r>
            <a:r>
              <a:rPr lang="tr-TR" sz="1500" dirty="0"/>
              <a:t> Gram (-) bakterilerde bulunan ve çözündüğünde toksin olan hücre zarfının lipopolisakkarit kısmı (Lipid A tabakası)</a:t>
            </a:r>
          </a:p>
          <a:p>
            <a:pPr>
              <a:lnSpc>
                <a:spcPct val="80000"/>
              </a:lnSpc>
              <a:buFont typeface="Wingdings" pitchFamily="2" charset="2"/>
              <a:buNone/>
            </a:pPr>
            <a:endParaRPr lang="tr-TR" sz="1500" dirty="0"/>
          </a:p>
          <a:p>
            <a:pPr>
              <a:lnSpc>
                <a:spcPct val="80000"/>
              </a:lnSpc>
            </a:pPr>
            <a:r>
              <a:rPr lang="tr-TR" sz="1500" b="1" u="sng" dirty="0">
                <a:solidFill>
                  <a:schemeClr val="accent2">
                    <a:lumMod val="60000"/>
                    <a:lumOff val="40000"/>
                  </a:schemeClr>
                </a:solidFill>
              </a:rPr>
              <a:t>Enterotoksin</a:t>
            </a:r>
            <a:r>
              <a:rPr lang="tr-TR" sz="1500" b="1" u="sng" dirty="0"/>
              <a:t>:</a:t>
            </a:r>
            <a:r>
              <a:rPr lang="tr-TR" sz="1500" dirty="0"/>
              <a:t> Bir mikroorganizmanın geliştiği sürece hücre dışına salgıladığı, konakçının ince bağırsağında derhal hasar neden olan protein</a:t>
            </a:r>
          </a:p>
          <a:p>
            <a:pPr>
              <a:lnSpc>
                <a:spcPct val="80000"/>
              </a:lnSpc>
              <a:buFont typeface="Wingdings" pitchFamily="2" charset="2"/>
              <a:buNone/>
            </a:pPr>
            <a:endParaRPr lang="tr-TR" sz="15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solidFill>
                  <a:srgbClr val="FF0000"/>
                </a:solidFill>
              </a:rPr>
              <a:t>Sağlık mikrobiyolojisinin önemi</a:t>
            </a:r>
            <a:endParaRPr lang="tr-TR" dirty="0">
              <a:solidFill>
                <a:srgbClr val="FF0000"/>
              </a:solidFill>
            </a:endParaRPr>
          </a:p>
        </p:txBody>
      </p:sp>
      <p:sp>
        <p:nvSpPr>
          <p:cNvPr id="3" name="Content Placeholder 2"/>
          <p:cNvSpPr>
            <a:spLocks noGrp="1"/>
          </p:cNvSpPr>
          <p:nvPr>
            <p:ph idx="1"/>
          </p:nvPr>
        </p:nvSpPr>
        <p:spPr/>
        <p:txBody>
          <a:bodyPr>
            <a:noAutofit/>
          </a:bodyPr>
          <a:lstStyle/>
          <a:p>
            <a:r>
              <a:rPr lang="tr-TR" sz="1600" dirty="0" smtClean="0"/>
              <a:t>İnsan vücudu deri yüzeyi, ağız, sindirim, salgı ve üreme sistemlerini kaplayan mukoz membranlarda yaygın bir mikroorganizma popülasyonuna sahiptir. Bu mikroorganizmalar aslında sağlıklı bireyler olabilmenin en önmeli sebeplerindendir. Bunun yanısıra, zararlı mikroorganizma grupları ise enfeksiyon hastalıklarında insan vücudunu doğrudan ya da dolaylı olarak kolonize olmak, yayılmak ve zarar vermek için kullanılırlar. Patojen olarak bilinen bu mikroorganizmalar konakçıda besin kaynaklarına ulaşmak için çeşitli stratejiler geliştirirler. Bu stratejiler, özelleşmiş tutunma yapılarının, özgün büyüme faktörlerinin, yayılımcı enzimlerin ve kuvvetli biyolojik toksinlerin üretimini kapsar. Bu faktörler sıklıkla konakçıda zarara ve bazen de konakçının ölümüne yol açar.</a:t>
            </a:r>
          </a:p>
          <a:p>
            <a:r>
              <a:rPr lang="tr-TR" sz="1600" dirty="0" smtClean="0"/>
              <a:t> Mikroorganizmaların gelişimini engellemek için kullaılabilecek antimikrobiyal maddelerin yanısıra, vücudumuz da çoğu mikrobiyal saldırganı baskılamak ya da ortadan kaldırmak üzere karşı önlemler geliştirmiştir. Spesifik olmayan bu fiziksel, anatomik ve biyokimyasal süreçler sayesinde mikrobiyal enfeksiyon hastalıkları oldukça seyrek </a:t>
            </a:r>
            <a:r>
              <a:rPr lang="en-US" sz="1600" dirty="0" err="1" smtClean="0"/>
              <a:t>görül</a:t>
            </a:r>
            <a:r>
              <a:rPr lang="tr-TR" sz="1600" dirty="0" smtClean="0"/>
              <a:t>ür</a:t>
            </a:r>
            <a:r>
              <a:rPr lang="en-US" sz="1600" dirty="0" smtClean="0"/>
              <a:t>.</a:t>
            </a:r>
            <a:endParaRPr lang="tr-TR" sz="1600" dirty="0" smtClean="0"/>
          </a:p>
          <a:p>
            <a:r>
              <a:rPr lang="tr-TR" sz="1600" dirty="0" smtClean="0"/>
              <a:t>İnsan sağlığını yakından ilgilendiren sağlık mikrobiyolojisi dersinde, normal mikrofloramızın önemini algıladıktan sonra, patojenlerin sebep olabileceği enfeksiyon hastaslıklarını detayları ile inceleyeceğiz. </a:t>
            </a:r>
            <a:endParaRPr lang="tr-TR"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0" y="188640"/>
            <a:ext cx="9144000" cy="369332"/>
          </a:xfrm>
          <a:prstGeom prst="rect">
            <a:avLst/>
          </a:prstGeom>
          <a:solidFill>
            <a:srgbClr val="FF3300"/>
          </a:solidFill>
          <a:ln w="9525">
            <a:noFill/>
            <a:miter lim="800000"/>
            <a:headEnd/>
            <a:tailEnd/>
          </a:ln>
        </p:spPr>
        <p:txBody>
          <a:bodyPr>
            <a:spAutoFit/>
          </a:bodyPr>
          <a:lstStyle/>
          <a:p>
            <a:pPr algn="ctr" eaLnBrk="0" hangingPunct="0">
              <a:spcBef>
                <a:spcPct val="50000"/>
              </a:spcBef>
            </a:pPr>
            <a:r>
              <a:rPr lang="tr-TR" b="1" dirty="0">
                <a:solidFill>
                  <a:schemeClr val="bg1"/>
                </a:solidFill>
                <a:latin typeface="Tahoma" pitchFamily="34" charset="0"/>
              </a:rPr>
              <a:t>Dünya’da İnsan Ölümlerinde Mikrobiyal Etkenlerin </a:t>
            </a:r>
            <a:r>
              <a:rPr lang="tr-TR" b="1" dirty="0" smtClean="0">
                <a:solidFill>
                  <a:schemeClr val="bg1"/>
                </a:solidFill>
                <a:latin typeface="Tahoma" pitchFamily="34" charset="0"/>
              </a:rPr>
              <a:t>Yeri</a:t>
            </a:r>
            <a:r>
              <a:rPr lang="tr-TR" sz="1600" b="1" i="1" dirty="0" smtClean="0">
                <a:solidFill>
                  <a:schemeClr val="bg1"/>
                </a:solidFill>
                <a:latin typeface="Tahoma" pitchFamily="34" charset="0"/>
              </a:rPr>
              <a:t>(WHO)</a:t>
            </a:r>
            <a:endParaRPr lang="tr-TR" sz="1600" b="1" i="1" dirty="0">
              <a:solidFill>
                <a:schemeClr val="bg1"/>
              </a:solidFill>
              <a:latin typeface="Tahoma" pitchFamily="34" charset="0"/>
            </a:endParaRPr>
          </a:p>
        </p:txBody>
      </p:sp>
      <p:sp>
        <p:nvSpPr>
          <p:cNvPr id="133123" name="Rectangle 3"/>
          <p:cNvSpPr>
            <a:spLocks noGrp="1" noChangeArrowheads="1"/>
          </p:cNvSpPr>
          <p:nvPr>
            <p:ph type="title"/>
          </p:nvPr>
        </p:nvSpPr>
        <p:spPr>
          <a:xfrm>
            <a:off x="179388" y="909638"/>
            <a:ext cx="8964612" cy="431800"/>
          </a:xfrm>
        </p:spPr>
        <p:txBody>
          <a:bodyPr/>
          <a:lstStyle/>
          <a:p>
            <a:pPr algn="l" eaLnBrk="1" hangingPunct="1">
              <a:defRPr/>
            </a:pPr>
            <a:r>
              <a:rPr lang="tr-TR" sz="1800" dirty="0" smtClean="0">
                <a:solidFill>
                  <a:srgbClr val="FF0066"/>
                </a:solidFill>
                <a:effectLst/>
              </a:rPr>
              <a:t>GELİŞMEKTE OLAN </a:t>
            </a:r>
            <a:r>
              <a:rPr lang="tr-TR" sz="1800" dirty="0" smtClean="0">
                <a:solidFill>
                  <a:srgbClr val="FF5050"/>
                </a:solidFill>
                <a:effectLst/>
              </a:rPr>
              <a:t>ÜLKELER                                  GELİŞMİŞ ÜLKELER</a:t>
            </a:r>
          </a:p>
        </p:txBody>
      </p:sp>
      <p:graphicFrame>
        <p:nvGraphicFramePr>
          <p:cNvPr id="133124" name="Group 4"/>
          <p:cNvGraphicFramePr>
            <a:graphicFrameLocks noGrp="1"/>
          </p:cNvGraphicFramePr>
          <p:nvPr>
            <p:ph sz="half" idx="1"/>
          </p:nvPr>
        </p:nvGraphicFramePr>
        <p:xfrm>
          <a:off x="179388" y="1584325"/>
          <a:ext cx="4316412" cy="5062538"/>
        </p:xfrm>
        <a:graphic>
          <a:graphicData uri="http://schemas.openxmlformats.org/drawingml/2006/table">
            <a:tbl>
              <a:tblPr>
                <a:tableStyleId>{284E427A-3D55-4303-BF80-6455036E1DE7}</a:tableStyleId>
              </a:tblPr>
              <a:tblGrid>
                <a:gridCol w="2952750"/>
                <a:gridCol w="1363662"/>
              </a:tblGrid>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outerShdw blurRad="38100" dist="38100" dir="2700000" algn="tl">
                              <a:srgbClr val="FFFFFF"/>
                            </a:outerShdw>
                          </a:effectLst>
                        </a:rPr>
                        <a:t>Ölüm Etkeni</a:t>
                      </a:r>
                      <a:endParaRPr kumimoji="0" lang="tr-TR" sz="1400" b="1" i="0" u="none" strike="noStrike" cap="none" normalizeH="0" baseline="0" dirty="0" smtClean="0">
                        <a:ln>
                          <a:noFill/>
                        </a:ln>
                        <a:solidFill>
                          <a:srgbClr val="FFFF66"/>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outerShdw blurRad="38100" dist="38100" dir="2700000" algn="tl">
                              <a:srgbClr val="FFFFFF"/>
                            </a:outerShdw>
                          </a:effectLst>
                        </a:rPr>
                        <a:t>Ölen Sayısı</a:t>
                      </a:r>
                      <a:endParaRPr kumimoji="0" lang="tr-TR" sz="1400" b="1" i="0" u="none" strike="noStrike" cap="none" normalizeH="0" baseline="0" dirty="0" smtClean="0">
                        <a:ln>
                          <a:noFill/>
                        </a:ln>
                        <a:solidFill>
                          <a:srgbClr val="FFFF66"/>
                        </a:solidFill>
                        <a:effectLst>
                          <a:outerShdw blurRad="38100" dist="38100" dir="2700000" algn="tl">
                            <a:srgbClr val="FFFFFF"/>
                          </a:outerShdw>
                        </a:effectLst>
                        <a:latin typeface="Arial" charset="0"/>
                      </a:endParaRPr>
                    </a:p>
                  </a:txBody>
                  <a:tcPr horzOverflow="overflow"/>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HIV/AIDS</a:t>
                      </a:r>
                      <a:endParaRPr kumimoji="0" lang="tr-TR" sz="1400" b="1" i="0" u="none" strike="noStrike" cap="none" normalizeH="0" baseline="0" dirty="0" smtClean="0">
                        <a:ln>
                          <a:noFill/>
                        </a:ln>
                        <a:solidFill>
                          <a:srgbClr val="FF0000"/>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2.678.000</a:t>
                      </a:r>
                      <a:endParaRPr kumimoji="0" lang="tr-TR" sz="1400" b="1" i="0" u="none" strike="noStrike" cap="none" normalizeH="0" baseline="0" smtClean="0">
                        <a:ln>
                          <a:noFill/>
                        </a:ln>
                        <a:solidFill>
                          <a:srgbClr val="FF0000"/>
                        </a:solidFill>
                        <a:effectLst/>
                        <a:latin typeface="Arial" charset="0"/>
                      </a:endParaRPr>
                    </a:p>
                  </a:txBody>
                  <a:tcPr horzOverflow="overflow"/>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Alt Solunum Yolu İnfeksiyonları</a:t>
                      </a:r>
                      <a:endParaRPr kumimoji="0" lang="tr-TR" sz="1400" b="1" i="0" u="none" strike="noStrike" cap="none" normalizeH="0" baseline="0" smtClean="0">
                        <a:ln>
                          <a:noFill/>
                        </a:ln>
                        <a:solidFill>
                          <a:srgbClr val="FF0000"/>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2.643.000</a:t>
                      </a:r>
                      <a:endParaRPr kumimoji="0" lang="tr-TR" sz="1400" b="1" i="0" u="none" strike="noStrike" cap="none" normalizeH="0" baseline="0" smtClean="0">
                        <a:ln>
                          <a:noFill/>
                        </a:ln>
                        <a:solidFill>
                          <a:srgbClr val="FF0000"/>
                        </a:solidFill>
                        <a:effectLst/>
                        <a:latin typeface="Arial" charset="0"/>
                      </a:endParaRPr>
                    </a:p>
                  </a:txBody>
                  <a:tcPr horzOverflow="overflow"/>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İskemik Kalp Hastalıkları</a:t>
                      </a:r>
                      <a:endParaRPr kumimoji="0" lang="tr-TR" sz="1400" b="1" i="0" u="none" strike="noStrike" cap="none" normalizeH="0" baseline="0" smtClean="0">
                        <a:ln>
                          <a:noFill/>
                        </a:ln>
                        <a:solidFill>
                          <a:schemeClr val="tx1"/>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2.484.000</a:t>
                      </a:r>
                      <a:endParaRPr kumimoji="0" lang="tr-TR" sz="1400" b="1" i="0" u="none" strike="noStrike" cap="none" normalizeH="0" baseline="0" smtClean="0">
                        <a:ln>
                          <a:noFill/>
                        </a:ln>
                        <a:solidFill>
                          <a:schemeClr val="tx1"/>
                        </a:solidFill>
                        <a:effectLst/>
                        <a:latin typeface="Arial" charset="0"/>
                      </a:endParaRPr>
                    </a:p>
                  </a:txBody>
                  <a:tcPr horzOverflow="overflow"/>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Diyare</a:t>
                      </a:r>
                      <a:endParaRPr kumimoji="0" lang="tr-TR" sz="1400" b="1" i="0" u="none" strike="noStrike" cap="none" normalizeH="0" baseline="0" smtClean="0">
                        <a:ln>
                          <a:noFill/>
                        </a:ln>
                        <a:solidFill>
                          <a:srgbClr val="FF0000"/>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1.793.000</a:t>
                      </a:r>
                      <a:endParaRPr kumimoji="0" lang="tr-TR" sz="1400" b="1" i="0" u="none" strike="noStrike" cap="none" normalizeH="0" baseline="0" smtClean="0">
                        <a:ln>
                          <a:noFill/>
                        </a:ln>
                        <a:solidFill>
                          <a:srgbClr val="FF0000"/>
                        </a:solidFill>
                        <a:effectLst/>
                        <a:latin typeface="Arial" charset="0"/>
                      </a:endParaRPr>
                    </a:p>
                  </a:txBody>
                  <a:tcPr horzOverflow="overflow"/>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Kalp-Damar Hastalıkları</a:t>
                      </a:r>
                      <a:endParaRPr kumimoji="0" lang="tr-TR" sz="1400" b="1" i="0" u="none" strike="noStrike" cap="none" normalizeH="0" baseline="0" smtClean="0">
                        <a:ln>
                          <a:noFill/>
                        </a:ln>
                        <a:solidFill>
                          <a:schemeClr val="tx1"/>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1.381.000</a:t>
                      </a:r>
                      <a:endParaRPr kumimoji="0" lang="tr-TR" sz="1400" b="1" i="0" u="none" strike="noStrike" cap="none" normalizeH="0" baseline="0" smtClean="0">
                        <a:ln>
                          <a:noFill/>
                        </a:ln>
                        <a:solidFill>
                          <a:schemeClr val="tx1"/>
                        </a:solidFill>
                        <a:effectLst/>
                        <a:latin typeface="Arial" charset="0"/>
                      </a:endParaRPr>
                    </a:p>
                  </a:txBody>
                  <a:tcPr horzOverflow="overflow"/>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Çocukluk Evresi Hastalıklar</a:t>
                      </a:r>
                      <a:endParaRPr kumimoji="0" lang="tr-TR" sz="1400" b="1" i="0" u="none" strike="noStrike" cap="none" normalizeH="0" baseline="0" smtClean="0">
                        <a:ln>
                          <a:noFill/>
                        </a:ln>
                        <a:solidFill>
                          <a:srgbClr val="FF0000"/>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1.217.000</a:t>
                      </a:r>
                      <a:endParaRPr kumimoji="0" lang="tr-TR" sz="1400" b="1" i="0" u="none" strike="noStrike" cap="none" normalizeH="0" baseline="0" smtClean="0">
                        <a:ln>
                          <a:noFill/>
                        </a:ln>
                        <a:solidFill>
                          <a:srgbClr val="FF0000"/>
                        </a:solidFill>
                        <a:effectLst/>
                        <a:latin typeface="Arial" charset="0"/>
                      </a:endParaRPr>
                    </a:p>
                  </a:txBody>
                  <a:tcPr horzOverflow="overflow"/>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Sıtma</a:t>
                      </a:r>
                      <a:endParaRPr kumimoji="0" lang="tr-TR" sz="1400" b="1" i="0" u="none" strike="noStrike" cap="none" normalizeH="0" baseline="0" smtClean="0">
                        <a:ln>
                          <a:noFill/>
                        </a:ln>
                        <a:solidFill>
                          <a:srgbClr val="FF0000"/>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1.103.000</a:t>
                      </a:r>
                      <a:endParaRPr kumimoji="0" lang="tr-TR" sz="1400" b="1" i="0" u="none" strike="noStrike" cap="none" normalizeH="0" baseline="0" smtClean="0">
                        <a:ln>
                          <a:noFill/>
                        </a:ln>
                        <a:solidFill>
                          <a:srgbClr val="FF0000"/>
                        </a:solidFill>
                        <a:effectLst/>
                        <a:latin typeface="Arial" charset="0"/>
                      </a:endParaRPr>
                    </a:p>
                  </a:txBody>
                  <a:tcPr horzOverflow="overflow"/>
                </a:tc>
              </a:tr>
              <a:tr h="4587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Tüberküloz(Verem)</a:t>
                      </a:r>
                      <a:endParaRPr kumimoji="0" lang="tr-TR" sz="1400" b="1" i="0" u="none" strike="noStrike" cap="none" normalizeH="0" baseline="0" smtClean="0">
                        <a:ln>
                          <a:noFill/>
                        </a:ln>
                        <a:solidFill>
                          <a:srgbClr val="FF0000"/>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1.021.000</a:t>
                      </a:r>
                      <a:endParaRPr kumimoji="0" lang="tr-TR" sz="1400" b="1" i="0" u="none" strike="noStrike" cap="none" normalizeH="0" baseline="0" smtClean="0">
                        <a:ln>
                          <a:noFill/>
                        </a:ln>
                        <a:solidFill>
                          <a:srgbClr val="FF0000"/>
                        </a:solidFill>
                        <a:effectLst/>
                        <a:latin typeface="Arial" charset="0"/>
                      </a:endParaRPr>
                    </a:p>
                  </a:txBody>
                  <a:tcPr horzOverflow="overflow"/>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Kronik Akciğer Hastalıkları</a:t>
                      </a:r>
                      <a:endParaRPr kumimoji="0" lang="tr-TR" sz="1400" b="1" i="0" u="none" strike="noStrike" cap="none" normalizeH="0" baseline="0" smtClean="0">
                        <a:ln>
                          <a:noFill/>
                        </a:ln>
                        <a:solidFill>
                          <a:schemeClr val="tx1"/>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   784.000</a:t>
                      </a:r>
                      <a:endParaRPr kumimoji="0" lang="tr-TR" sz="1400" b="1" i="0" u="none" strike="noStrike" cap="none" normalizeH="0" baseline="0" smtClean="0">
                        <a:ln>
                          <a:noFill/>
                        </a:ln>
                        <a:solidFill>
                          <a:schemeClr val="tx1"/>
                        </a:solidFill>
                        <a:effectLst/>
                        <a:latin typeface="Arial" charset="0"/>
                      </a:endParaRPr>
                    </a:p>
                  </a:txBody>
                  <a:tcPr horzOverflow="overflow"/>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Kızamık</a:t>
                      </a:r>
                      <a:endParaRPr kumimoji="0" lang="tr-TR" sz="1400" b="1" i="0" u="none" strike="noStrike" cap="none" normalizeH="0" baseline="0" smtClean="0">
                        <a:ln>
                          <a:noFill/>
                        </a:ln>
                        <a:solidFill>
                          <a:srgbClr val="FF0000"/>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   674.000</a:t>
                      </a:r>
                      <a:endParaRPr kumimoji="0" lang="tr-TR" sz="1400" b="1" i="0" u="none" strike="noStrike" cap="none" normalizeH="0" baseline="0" dirty="0" smtClean="0">
                        <a:ln>
                          <a:noFill/>
                        </a:ln>
                        <a:solidFill>
                          <a:srgbClr val="FF0000"/>
                        </a:solidFill>
                        <a:effectLst/>
                        <a:latin typeface="Arial" charset="0"/>
                      </a:endParaRPr>
                    </a:p>
                  </a:txBody>
                  <a:tcPr horzOverflow="overflow"/>
                </a:tc>
              </a:tr>
            </a:tbl>
          </a:graphicData>
        </a:graphic>
      </p:graphicFrame>
      <p:graphicFrame>
        <p:nvGraphicFramePr>
          <p:cNvPr id="133162" name="Group 42"/>
          <p:cNvGraphicFramePr>
            <a:graphicFrameLocks noGrp="1"/>
          </p:cNvGraphicFramePr>
          <p:nvPr>
            <p:ph sz="half" idx="2"/>
          </p:nvPr>
        </p:nvGraphicFramePr>
        <p:xfrm>
          <a:off x="4648200" y="1582738"/>
          <a:ext cx="4316413" cy="5064125"/>
        </p:xfrm>
        <a:graphic>
          <a:graphicData uri="http://schemas.openxmlformats.org/drawingml/2006/table">
            <a:tbl>
              <a:tblPr>
                <a:tableStyleId>{284E427A-3D55-4303-BF80-6455036E1DE7}</a:tableStyleId>
              </a:tblPr>
              <a:tblGrid>
                <a:gridCol w="2876550"/>
                <a:gridCol w="1439863"/>
              </a:tblGrid>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outerShdw blurRad="38100" dist="38100" dir="2700000" algn="tl">
                              <a:srgbClr val="FFFFFF"/>
                            </a:outerShdw>
                          </a:effectLst>
                        </a:rPr>
                        <a:t>Ölüm Etkeni</a:t>
                      </a:r>
                      <a:endParaRPr kumimoji="0" lang="tr-TR" sz="1400" b="1" i="0" u="none" strike="noStrike" cap="none" normalizeH="0" baseline="0" smtClean="0">
                        <a:ln>
                          <a:noFill/>
                        </a:ln>
                        <a:solidFill>
                          <a:srgbClr val="FFFF66"/>
                        </a:solidFill>
                        <a:effectLst>
                          <a:outerShdw blurRad="38100" dist="38100" dir="2700000" algn="tl">
                            <a:srgbClr val="FFFFFF"/>
                          </a:outerShdw>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outerShdw blurRad="38100" dist="38100" dir="2700000" algn="tl">
                              <a:srgbClr val="FFFFFF"/>
                            </a:outerShdw>
                          </a:effectLst>
                        </a:rPr>
                        <a:t>Ölen Sayısı</a:t>
                      </a:r>
                      <a:endParaRPr kumimoji="0" lang="tr-TR" sz="1400" b="1" i="0" u="none" strike="noStrike" cap="none" normalizeH="0" baseline="0" smtClean="0">
                        <a:ln>
                          <a:noFill/>
                        </a:ln>
                        <a:solidFill>
                          <a:srgbClr val="FFFF66"/>
                        </a:solidFill>
                        <a:effectLst>
                          <a:outerShdw blurRad="38100" dist="38100" dir="2700000" algn="tl">
                            <a:srgbClr val="FFFFFF"/>
                          </a:outerShdw>
                        </a:effectLst>
                        <a:latin typeface="Arial" charset="0"/>
                      </a:endParaRPr>
                    </a:p>
                  </a:txBody>
                  <a:tcPr horzOverflow="overflow"/>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İskemik Kalp Hastalıkları</a:t>
                      </a:r>
                      <a:endParaRPr kumimoji="0" lang="tr-TR" sz="1400" b="1" i="0" u="none" strike="noStrike" cap="none" normalizeH="0" baseline="0" smtClean="0">
                        <a:ln>
                          <a:noFill/>
                        </a:ln>
                        <a:solidFill>
                          <a:schemeClr val="tx1"/>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3.512.000</a:t>
                      </a:r>
                      <a:endParaRPr kumimoji="0" lang="tr-TR" sz="1400" b="1" i="0" u="none" strike="noStrike" cap="none" normalizeH="0" baseline="0" smtClean="0">
                        <a:ln>
                          <a:noFill/>
                        </a:ln>
                        <a:solidFill>
                          <a:schemeClr val="tx1"/>
                        </a:solidFill>
                        <a:effectLst/>
                        <a:latin typeface="Arial" charset="0"/>
                      </a:endParaRPr>
                    </a:p>
                  </a:txBody>
                  <a:tcPr horzOverflow="overflow"/>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Strok(İnme-Felç-Beyin Hasarı)</a:t>
                      </a:r>
                      <a:endParaRPr kumimoji="0" lang="tr-TR" sz="1400" b="1" i="0" u="none" strike="noStrike" cap="none" normalizeH="0" baseline="0" smtClean="0">
                        <a:ln>
                          <a:noFill/>
                        </a:ln>
                        <a:solidFill>
                          <a:schemeClr val="tx1"/>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3.346.000</a:t>
                      </a:r>
                      <a:endParaRPr kumimoji="0" lang="tr-TR" sz="1400" b="1" i="0" u="none" strike="noStrike" cap="none" normalizeH="0" baseline="0" smtClean="0">
                        <a:ln>
                          <a:noFill/>
                        </a:ln>
                        <a:solidFill>
                          <a:schemeClr val="tx1"/>
                        </a:solidFill>
                        <a:effectLst/>
                        <a:latin typeface="Arial" charset="0"/>
                      </a:endParaRPr>
                    </a:p>
                  </a:txBody>
                  <a:tcPr horzOverflow="overflow"/>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Kronik Akciğer Hastalıkları</a:t>
                      </a:r>
                      <a:endParaRPr kumimoji="0" lang="tr-TR" sz="1400" b="1" i="0" u="none" strike="noStrike" cap="none" normalizeH="0" baseline="0" smtClean="0">
                        <a:ln>
                          <a:noFill/>
                        </a:ln>
                        <a:solidFill>
                          <a:schemeClr val="tx1"/>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1.829.000</a:t>
                      </a:r>
                      <a:endParaRPr kumimoji="0" lang="tr-TR" sz="1400" b="1" i="0" u="none" strike="noStrike" cap="none" normalizeH="0" baseline="0" smtClean="0">
                        <a:ln>
                          <a:noFill/>
                        </a:ln>
                        <a:solidFill>
                          <a:schemeClr val="tx1"/>
                        </a:solidFill>
                        <a:effectLst/>
                        <a:latin typeface="Arial" charset="0"/>
                      </a:endParaRPr>
                    </a:p>
                  </a:txBody>
                  <a:tcPr horzOverflow="overflow"/>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Alt Solunum Yolu İnfeksiyonları</a:t>
                      </a:r>
                      <a:endParaRPr kumimoji="0" lang="tr-TR" sz="1400" b="1" i="0" u="none" strike="noStrike" cap="none" normalizeH="0" baseline="0" smtClean="0">
                        <a:ln>
                          <a:noFill/>
                        </a:ln>
                        <a:solidFill>
                          <a:srgbClr val="FF0000"/>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1.180.000</a:t>
                      </a:r>
                      <a:endParaRPr kumimoji="0" lang="tr-TR" sz="1400" b="1" i="0" u="none" strike="noStrike" cap="none" normalizeH="0" baseline="0" smtClean="0">
                        <a:ln>
                          <a:noFill/>
                        </a:ln>
                        <a:solidFill>
                          <a:srgbClr val="FF0000"/>
                        </a:solidFill>
                        <a:effectLst/>
                        <a:latin typeface="Arial" charset="0"/>
                      </a:endParaRPr>
                    </a:p>
                  </a:txBody>
                  <a:tcPr horzOverflow="overflow"/>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Akciğer Kanseri</a:t>
                      </a:r>
                      <a:endParaRPr kumimoji="0" lang="tr-TR" sz="1400" b="1" i="0" u="none" strike="noStrike" cap="none" normalizeH="0" baseline="0" smtClean="0">
                        <a:ln>
                          <a:noFill/>
                        </a:ln>
                        <a:solidFill>
                          <a:schemeClr val="tx1"/>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   938.000</a:t>
                      </a:r>
                      <a:endParaRPr kumimoji="0" lang="tr-TR" sz="1400" b="1" i="0" u="none" strike="noStrike" cap="none" normalizeH="0" baseline="0" smtClean="0">
                        <a:ln>
                          <a:noFill/>
                        </a:ln>
                        <a:solidFill>
                          <a:schemeClr val="tx1"/>
                        </a:solidFill>
                        <a:effectLst/>
                        <a:latin typeface="Arial" charset="0"/>
                      </a:endParaRPr>
                    </a:p>
                  </a:txBody>
                  <a:tcPr horzOverflow="overflow"/>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Araç Kazaları</a:t>
                      </a:r>
                      <a:endParaRPr kumimoji="0" lang="tr-TR" sz="1400" b="1" i="0" u="none" strike="noStrike" cap="none" normalizeH="0" baseline="0" smtClean="0">
                        <a:ln>
                          <a:noFill/>
                        </a:ln>
                        <a:solidFill>
                          <a:schemeClr val="tx1"/>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   669.000</a:t>
                      </a:r>
                      <a:endParaRPr kumimoji="0" lang="tr-TR" sz="1400" b="1" i="0" u="none" strike="noStrike" cap="none" normalizeH="0" baseline="0" smtClean="0">
                        <a:ln>
                          <a:noFill/>
                        </a:ln>
                        <a:solidFill>
                          <a:schemeClr val="tx1"/>
                        </a:solidFill>
                        <a:effectLst/>
                        <a:latin typeface="Arial" charset="0"/>
                      </a:endParaRPr>
                    </a:p>
                  </a:txBody>
                  <a:tcPr horzOverflow="overflow"/>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Mide Kanseri</a:t>
                      </a:r>
                      <a:endParaRPr kumimoji="0" lang="tr-TR" sz="1400" b="1" i="0" u="none" strike="noStrike" cap="none" normalizeH="0" baseline="0" smtClean="0">
                        <a:ln>
                          <a:noFill/>
                        </a:ln>
                        <a:solidFill>
                          <a:schemeClr val="tx1"/>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   657.000</a:t>
                      </a:r>
                      <a:endParaRPr kumimoji="0" lang="tr-TR" sz="1400" b="1" i="0" u="none" strike="noStrike" cap="none" normalizeH="0" baseline="0" smtClean="0">
                        <a:ln>
                          <a:noFill/>
                        </a:ln>
                        <a:solidFill>
                          <a:schemeClr val="tx1"/>
                        </a:solidFill>
                        <a:effectLst/>
                        <a:latin typeface="Arial" charset="0"/>
                      </a:endParaRPr>
                    </a:p>
                  </a:txBody>
                  <a:tcPr horzOverflow="overflow"/>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Yüksek Tansiyon</a:t>
                      </a:r>
                      <a:endParaRPr kumimoji="0" lang="tr-TR" sz="1400" b="1" i="0" u="none" strike="noStrike" cap="none" normalizeH="0" baseline="0" smtClean="0">
                        <a:ln>
                          <a:noFill/>
                        </a:ln>
                        <a:solidFill>
                          <a:schemeClr val="tx1"/>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   635.000</a:t>
                      </a:r>
                      <a:endParaRPr kumimoji="0" lang="tr-TR" sz="1400" b="1" i="0" u="none" strike="noStrike" cap="none" normalizeH="0" baseline="0" smtClean="0">
                        <a:ln>
                          <a:noFill/>
                        </a:ln>
                        <a:solidFill>
                          <a:schemeClr val="tx1"/>
                        </a:solidFill>
                        <a:effectLst/>
                        <a:latin typeface="Arial" charset="0"/>
                      </a:endParaRPr>
                    </a:p>
                  </a:txBody>
                  <a:tcPr horzOverflow="overflow"/>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Tüberküloz </a:t>
                      </a:r>
                      <a:endParaRPr kumimoji="0" lang="tr-TR" sz="1400" b="1" i="0" u="none" strike="noStrike" cap="none" normalizeH="0" baseline="0" smtClean="0">
                        <a:ln>
                          <a:noFill/>
                        </a:ln>
                        <a:solidFill>
                          <a:srgbClr val="FF0000"/>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   571.000</a:t>
                      </a:r>
                      <a:endParaRPr kumimoji="0" lang="tr-TR" sz="1400" b="1" i="0" u="none" strike="noStrike" cap="none" normalizeH="0" baseline="0" smtClean="0">
                        <a:ln>
                          <a:noFill/>
                        </a:ln>
                        <a:solidFill>
                          <a:srgbClr val="FF0000"/>
                        </a:solidFill>
                        <a:effectLst/>
                        <a:latin typeface="Arial" charset="0"/>
                      </a:endParaRPr>
                    </a:p>
                  </a:txBody>
                  <a:tcPr horzOverflow="overflow"/>
                </a:tc>
              </a:tr>
              <a:tr h="460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smtClean="0">
                          <a:ln>
                            <a:noFill/>
                          </a:ln>
                          <a:effectLst/>
                        </a:rPr>
                        <a:t>İntihar</a:t>
                      </a:r>
                      <a:endParaRPr kumimoji="0" lang="tr-TR" sz="1400" b="1" i="0" u="none" strike="noStrike" cap="none" normalizeH="0" baseline="0" smtClean="0">
                        <a:ln>
                          <a:noFill/>
                        </a:ln>
                        <a:solidFill>
                          <a:schemeClr val="tx1"/>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tr-TR" sz="1400" u="none" strike="noStrike" cap="none" normalizeH="0" baseline="0" dirty="0" smtClean="0">
                          <a:ln>
                            <a:noFill/>
                          </a:ln>
                          <a:effectLst/>
                        </a:rPr>
                        <a:t>   499.000</a:t>
                      </a:r>
                      <a:endParaRPr kumimoji="0" lang="tr-TR" sz="1400" b="1" i="0" u="none" strike="noStrike" cap="none" normalizeH="0" baseline="0" dirty="0" smtClean="0">
                        <a:ln>
                          <a:noFill/>
                        </a:ln>
                        <a:solidFill>
                          <a:schemeClr val="tx1"/>
                        </a:solidFill>
                        <a:effectLst/>
                        <a:latin typeface="Arial" charset="0"/>
                      </a:endParaRPr>
                    </a:p>
                  </a:txBody>
                  <a:tcPr horzOverflow="overflow"/>
                </a:tc>
              </a:tr>
            </a:tbl>
          </a:graphicData>
        </a:graphic>
      </p:graphicFrame>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4346</TotalTime>
  <Words>722</Words>
  <Application>Microsoft Office PowerPoint</Application>
  <PresentationFormat>On-screen Show (4:3)</PresentationFormat>
  <Paragraphs>161</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Apex</vt:lpstr>
      <vt:lpstr>BİY 431</vt:lpstr>
      <vt:lpstr>Slide 2</vt:lpstr>
      <vt:lpstr>YARARLANILACAK KAYNAKLAR</vt:lpstr>
      <vt:lpstr>KAPSAM</vt:lpstr>
      <vt:lpstr>A- MİKROORGANİZMALARLA İNSANLARIN ETKİLEŞİMLERİ</vt:lpstr>
      <vt:lpstr>Medikal mikrobiyolojide kullanılan temel terimler</vt:lpstr>
      <vt:lpstr>Sağlık mikrobiyolojisinin önemi</vt:lpstr>
      <vt:lpstr>GELİŞMEKTE OLAN ÜLKELER                                  GELİŞMİŞ ÜLKELER</vt:lpstr>
    </vt:vector>
  </TitlesOfParts>
  <Company>BIYOLOJI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BİY 431</dc:title>
  <dc:creator>ARZU COLERI CIHAN</dc:creator>
  <cp:lastModifiedBy>ARZU</cp:lastModifiedBy>
  <cp:revision>498</cp:revision>
  <dcterms:created xsi:type="dcterms:W3CDTF">2014-09-17T10:19:17Z</dcterms:created>
  <dcterms:modified xsi:type="dcterms:W3CDTF">2017-01-31T21:34:12Z</dcterms:modified>
</cp:coreProperties>
</file>