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73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25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21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8984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420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2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662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906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08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15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97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20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48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28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274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1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10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0219B68-C9C5-2F4F-9C07-B155C6B62BE4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70AC6EF-4F77-AA4B-ABA7-41B3DBD36E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67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569867-AB56-1F46-8E50-F844DD0F0A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8F7DC0B-3791-0A46-8BE8-C53DF93B73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62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3257BB-C9A4-F94C-BB8C-F29E7ADF7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VERBUM ESSE (OLMAK FİİLİ)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E88E8D-EBF4-AF4C-8E43-A7A5BDE9743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Esse yani olmak fiilinin çekimi düzensizdir. 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/>
              <a:t>Esse isim cümlelerinde yüklem görevi görür.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 err="1"/>
              <a:t>Esse’yle</a:t>
            </a:r>
            <a:r>
              <a:rPr lang="tr-TR" cap="none" dirty="0"/>
              <a:t> birlikte yüklemi oluşturan isim yada sıfat </a:t>
            </a:r>
            <a:r>
              <a:rPr lang="tr-TR" i="1" cap="none" dirty="0" err="1"/>
              <a:t>nominativus</a:t>
            </a:r>
            <a:r>
              <a:rPr lang="tr-TR" cap="none" dirty="0"/>
              <a:t> </a:t>
            </a:r>
            <a:r>
              <a:rPr lang="tr-TR" i="1" cap="none" dirty="0"/>
              <a:t>casus</a:t>
            </a:r>
            <a:r>
              <a:rPr lang="tr-TR" cap="none" dirty="0"/>
              <a:t>ta olmak zorundadır.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39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B228CC-E455-874F-A45C-42A108EC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VERBUM ESSE (OLMAK FİİLİ)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AFFA8C56-5665-184D-AC91-050BBEDE7B0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49843651"/>
              </p:ext>
            </p:extLst>
          </p:nvPr>
        </p:nvGraphicFramePr>
        <p:xfrm>
          <a:off x="2091690" y="2366963"/>
          <a:ext cx="6846570" cy="29667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82190">
                  <a:extLst>
                    <a:ext uri="{9D8B030D-6E8A-4147-A177-3AD203B41FA5}">
                      <a16:colId xmlns:a16="http://schemas.microsoft.com/office/drawing/2014/main" val="2126621796"/>
                    </a:ext>
                  </a:extLst>
                </a:gridCol>
                <a:gridCol w="2282190">
                  <a:extLst>
                    <a:ext uri="{9D8B030D-6E8A-4147-A177-3AD203B41FA5}">
                      <a16:colId xmlns:a16="http://schemas.microsoft.com/office/drawing/2014/main" val="4161517016"/>
                    </a:ext>
                  </a:extLst>
                </a:gridCol>
                <a:gridCol w="2282190">
                  <a:extLst>
                    <a:ext uri="{9D8B030D-6E8A-4147-A177-3AD203B41FA5}">
                      <a16:colId xmlns:a16="http://schemas.microsoft.com/office/drawing/2014/main" val="315361026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ESSE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4457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Indicativus Praesens</a:t>
                      </a: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Indicativus Imperfectum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Futurum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539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4936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628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6893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sumus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eramus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erimus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8886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estis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612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sunt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erant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erunt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9585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35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6BD1B5-6B28-8B4A-9218-5896850D5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B7CFEC-156E-6541-86D5-8571B177A81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Roma in </a:t>
            </a:r>
            <a:r>
              <a:rPr lang="tr-TR" cap="none" dirty="0" err="1"/>
              <a:t>italia</a:t>
            </a:r>
            <a:r>
              <a:rPr lang="tr-TR" cap="none" dirty="0"/>
              <a:t> </a:t>
            </a:r>
            <a:r>
              <a:rPr lang="tr-TR" cap="none" dirty="0" err="1"/>
              <a:t>est</a:t>
            </a:r>
            <a:r>
              <a:rPr lang="tr-TR" cap="none" dirty="0"/>
              <a:t>. (Roma </a:t>
            </a:r>
            <a:r>
              <a:rPr lang="tr-TR" cap="none" dirty="0" err="1"/>
              <a:t>italya’dadır</a:t>
            </a:r>
            <a:r>
              <a:rPr lang="tr-TR" cap="none" dirty="0"/>
              <a:t>.)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/>
              <a:t>Ego </a:t>
            </a:r>
            <a:r>
              <a:rPr lang="tr-TR" cap="none" dirty="0" err="1"/>
              <a:t>sum</a:t>
            </a:r>
            <a:r>
              <a:rPr lang="tr-TR" cap="none" dirty="0"/>
              <a:t> </a:t>
            </a:r>
            <a:r>
              <a:rPr lang="tr-TR" cap="none" dirty="0" err="1"/>
              <a:t>discipulus</a:t>
            </a:r>
            <a:r>
              <a:rPr lang="tr-TR" cap="none" dirty="0"/>
              <a:t>. (Ben öğrenciyim)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 err="1"/>
              <a:t>Graecia</a:t>
            </a:r>
            <a:r>
              <a:rPr lang="tr-TR" cap="none" dirty="0"/>
              <a:t> et </a:t>
            </a:r>
            <a:r>
              <a:rPr lang="tr-TR" cap="none" dirty="0" err="1"/>
              <a:t>ıtalia</a:t>
            </a:r>
            <a:r>
              <a:rPr lang="tr-TR" cap="none" dirty="0"/>
              <a:t> in </a:t>
            </a:r>
            <a:r>
              <a:rPr lang="tr-TR" cap="none" dirty="0" err="1"/>
              <a:t>europa</a:t>
            </a:r>
            <a:r>
              <a:rPr lang="tr-TR" cap="none" dirty="0"/>
              <a:t> </a:t>
            </a:r>
            <a:r>
              <a:rPr lang="tr-TR" cap="none" dirty="0" err="1"/>
              <a:t>sunt</a:t>
            </a:r>
            <a:r>
              <a:rPr lang="tr-TR" cap="none" dirty="0"/>
              <a:t>. (Yunanistan ve </a:t>
            </a:r>
            <a:r>
              <a:rPr lang="tr-TR" cap="none" dirty="0" err="1"/>
              <a:t>ıtalya</a:t>
            </a:r>
            <a:r>
              <a:rPr lang="tr-TR" cap="none" dirty="0"/>
              <a:t> </a:t>
            </a:r>
            <a:r>
              <a:rPr lang="tr-TR" cap="none" dirty="0" err="1"/>
              <a:t>avrupa’dadır</a:t>
            </a:r>
            <a:r>
              <a:rPr lang="tr-TR" cap="none" dirty="0"/>
              <a:t>.)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 err="1"/>
              <a:t>Nilus</a:t>
            </a:r>
            <a:r>
              <a:rPr lang="tr-TR" cap="none" dirty="0"/>
              <a:t> </a:t>
            </a:r>
            <a:r>
              <a:rPr lang="tr-TR" cap="none" dirty="0" err="1"/>
              <a:t>fluvius</a:t>
            </a:r>
            <a:r>
              <a:rPr lang="tr-TR" cap="none" dirty="0"/>
              <a:t> </a:t>
            </a:r>
            <a:r>
              <a:rPr lang="tr-TR" cap="none" dirty="0" err="1"/>
              <a:t>est</a:t>
            </a:r>
            <a:r>
              <a:rPr lang="tr-TR" cap="none" dirty="0"/>
              <a:t>. (Nil bir ırmaktır)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97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17912D-52E6-DE4B-9656-52F99BAE9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ALIŞTIRMALAR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6D75FD-33C7-6F45-958F-9B97AED5224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Boşlukları esse fiilinin uygun çekimi ile dolduralım.</a:t>
            </a:r>
          </a:p>
          <a:p>
            <a:r>
              <a:rPr lang="tr-TR" cap="none" dirty="0" err="1"/>
              <a:t>Nos</a:t>
            </a:r>
            <a:r>
              <a:rPr lang="tr-TR" cap="none" dirty="0"/>
              <a:t> ---------- </a:t>
            </a:r>
            <a:r>
              <a:rPr lang="tr-TR" cap="none" dirty="0" err="1"/>
              <a:t>amici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Vos</a:t>
            </a:r>
            <a:r>
              <a:rPr lang="tr-TR" cap="none" dirty="0"/>
              <a:t> ---------in </a:t>
            </a:r>
            <a:r>
              <a:rPr lang="tr-TR" cap="none" dirty="0" err="1"/>
              <a:t>ıtalia</a:t>
            </a:r>
            <a:r>
              <a:rPr lang="tr-TR" cap="none" dirty="0"/>
              <a:t> </a:t>
            </a:r>
            <a:r>
              <a:rPr lang="tr-TR" cap="none" dirty="0" err="1"/>
              <a:t>aestate</a:t>
            </a:r>
            <a:r>
              <a:rPr lang="tr-TR" cap="none" dirty="0"/>
              <a:t>.</a:t>
            </a:r>
          </a:p>
          <a:p>
            <a:r>
              <a:rPr lang="tr-TR" cap="none" dirty="0"/>
              <a:t>Tu----------</a:t>
            </a:r>
            <a:r>
              <a:rPr lang="tr-TR" cap="none" dirty="0" err="1"/>
              <a:t>beatus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Metella</a:t>
            </a:r>
            <a:r>
              <a:rPr lang="tr-TR" cap="none" dirty="0"/>
              <a:t> et </a:t>
            </a:r>
            <a:r>
              <a:rPr lang="tr-TR" cap="none" dirty="0" err="1"/>
              <a:t>marcus</a:t>
            </a:r>
            <a:r>
              <a:rPr lang="tr-TR" cap="none" dirty="0"/>
              <a:t> ---------- </a:t>
            </a:r>
            <a:r>
              <a:rPr lang="tr-TR" cap="none" dirty="0" err="1"/>
              <a:t>discipuli</a:t>
            </a:r>
            <a:r>
              <a:rPr lang="tr-TR" cap="none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7088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39C36C-6FF3-7B45-AF7F-BE9C3BF5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POSSE (-EBİLMEK)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08293E-F4F0-2D4A-BF68-E9748ED5143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cap="none" dirty="0" err="1"/>
              <a:t>Esse’yle</a:t>
            </a:r>
            <a:r>
              <a:rPr lang="tr-TR" cap="none" dirty="0"/>
              <a:t> yapılan birleşik bir fiildir.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/>
              <a:t>Cümleye –bilmek anlamı katar.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 err="1"/>
              <a:t>Posse’yle</a:t>
            </a:r>
            <a:r>
              <a:rPr lang="tr-TR" cap="none" dirty="0"/>
              <a:t> birlikte kullanılan fiil </a:t>
            </a:r>
            <a:r>
              <a:rPr lang="tr-TR" cap="none" dirty="0" err="1"/>
              <a:t>infinitivus</a:t>
            </a:r>
            <a:r>
              <a:rPr lang="tr-TR" cap="none" dirty="0"/>
              <a:t> halde olmak zorundadır.</a:t>
            </a:r>
          </a:p>
          <a:p>
            <a:endParaRPr lang="tr-TR" cap="none" dirty="0"/>
          </a:p>
          <a:p>
            <a:pPr>
              <a:buNone/>
            </a:pPr>
            <a:r>
              <a:rPr lang="tr-TR" cap="none" dirty="0"/>
              <a:t>Örnek:</a:t>
            </a:r>
          </a:p>
          <a:p>
            <a:r>
              <a:rPr lang="tr-TR" cap="none" dirty="0" err="1"/>
              <a:t>Possum</a:t>
            </a:r>
            <a:r>
              <a:rPr lang="tr-TR" cap="none" dirty="0"/>
              <a:t> </a:t>
            </a:r>
            <a:r>
              <a:rPr lang="tr-TR" cap="none" dirty="0" err="1"/>
              <a:t>dicere</a:t>
            </a:r>
            <a:r>
              <a:rPr lang="tr-TR" cap="none" dirty="0"/>
              <a:t>: söyleyebilirim.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71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E85CE3-7079-384E-83C6-804E4F36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POSSE (-EBİLMEK)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5D2259B-C478-2B44-9735-917C3A4BD77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6468600"/>
              </p:ext>
            </p:extLst>
          </p:nvPr>
        </p:nvGraphicFramePr>
        <p:xfrm>
          <a:off x="2468880" y="2366962"/>
          <a:ext cx="6995160" cy="36173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3419804188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194778851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1710923154"/>
                    </a:ext>
                  </a:extLst>
                </a:gridCol>
              </a:tblGrid>
              <a:tr h="452165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POSSE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24641"/>
                  </a:ext>
                </a:extLst>
              </a:tr>
              <a:tr h="452165">
                <a:tc>
                  <a:txBody>
                    <a:bodyPr/>
                    <a:lstStyle/>
                    <a:p>
                      <a:r>
                        <a:rPr lang="tr-TR" dirty="0"/>
                        <a:t>PRAESENS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IMPERFECTUM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FUTURUM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28048"/>
                  </a:ext>
                </a:extLst>
              </a:tr>
              <a:tr h="452165">
                <a:tc>
                  <a:txBody>
                    <a:bodyPr/>
                    <a:lstStyle/>
                    <a:p>
                      <a:r>
                        <a:rPr lang="tr-TR" dirty="0" err="1"/>
                        <a:t>possum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987142"/>
                  </a:ext>
                </a:extLst>
              </a:tr>
              <a:tr h="452165">
                <a:tc>
                  <a:txBody>
                    <a:bodyPr/>
                    <a:lstStyle/>
                    <a:p>
                      <a:r>
                        <a:rPr lang="tr-TR" dirty="0" err="1"/>
                        <a:t>potes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713466"/>
                  </a:ext>
                </a:extLst>
              </a:tr>
              <a:tr h="452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potest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340222"/>
                  </a:ext>
                </a:extLst>
              </a:tr>
              <a:tr h="452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possumus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385247"/>
                  </a:ext>
                </a:extLst>
              </a:tr>
              <a:tr h="452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potestis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077945"/>
                  </a:ext>
                </a:extLst>
              </a:tr>
              <a:tr h="452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possunt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poterunt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562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56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F13D08-9312-A94F-BE44-72262034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düzensiz fiiller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1098A7-500B-7F47-9C60-DBE4A6C49A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 err="1"/>
              <a:t>volo,volui,velle</a:t>
            </a:r>
            <a:endParaRPr lang="tr-TR" cap="none" dirty="0"/>
          </a:p>
          <a:p>
            <a:endParaRPr lang="tr-TR" cap="none" dirty="0"/>
          </a:p>
        </p:txBody>
      </p:sp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FF0312A9-ECF1-E442-9194-DA2E67CC2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39481"/>
              </p:ext>
            </p:extLst>
          </p:nvPr>
        </p:nvGraphicFramePr>
        <p:xfrm>
          <a:off x="1666241" y="3154679"/>
          <a:ext cx="7294881" cy="352548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31627">
                  <a:extLst>
                    <a:ext uri="{9D8B030D-6E8A-4147-A177-3AD203B41FA5}">
                      <a16:colId xmlns:a16="http://schemas.microsoft.com/office/drawing/2014/main" val="1736451220"/>
                    </a:ext>
                  </a:extLst>
                </a:gridCol>
                <a:gridCol w="2431627">
                  <a:extLst>
                    <a:ext uri="{9D8B030D-6E8A-4147-A177-3AD203B41FA5}">
                      <a16:colId xmlns:a16="http://schemas.microsoft.com/office/drawing/2014/main" val="1679748077"/>
                    </a:ext>
                  </a:extLst>
                </a:gridCol>
                <a:gridCol w="2431627">
                  <a:extLst>
                    <a:ext uri="{9D8B030D-6E8A-4147-A177-3AD203B41FA5}">
                      <a16:colId xmlns:a16="http://schemas.microsoft.com/office/drawing/2014/main" val="1623827875"/>
                    </a:ext>
                  </a:extLst>
                </a:gridCol>
              </a:tblGrid>
              <a:tr h="440686">
                <a:tc>
                  <a:txBody>
                    <a:bodyPr/>
                    <a:lstStyle/>
                    <a:p>
                      <a:r>
                        <a:rPr lang="tr-TR" dirty="0" err="1"/>
                        <a:t>praesens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futurum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276825"/>
                  </a:ext>
                </a:extLst>
              </a:tr>
              <a:tr h="44068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Praesens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Imperfectum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Futurum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25622"/>
                  </a:ext>
                </a:extLst>
              </a:tr>
              <a:tr h="440686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volo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volam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394845"/>
                  </a:ext>
                </a:extLst>
              </a:tr>
              <a:tr h="440686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064430"/>
                  </a:ext>
                </a:extLst>
              </a:tr>
              <a:tr h="440686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vult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284974"/>
                  </a:ext>
                </a:extLst>
              </a:tr>
              <a:tr h="440686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volumus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volemus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338"/>
                  </a:ext>
                </a:extLst>
              </a:tr>
              <a:tr h="440686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vultis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volebatıs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voletis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086950"/>
                  </a:ext>
                </a:extLst>
              </a:tr>
              <a:tr h="440686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volunt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volebant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volent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344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355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9591A9-1A85-C14F-85B3-A61850C26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C94436-87B6-D547-A044-1E28D7B3D39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 err="1"/>
              <a:t>nolo,nolui,nolle</a:t>
            </a:r>
            <a:r>
              <a:rPr lang="tr-TR" cap="none" dirty="0"/>
              <a:t>: istememek</a:t>
            </a:r>
          </a:p>
          <a:p>
            <a:pPr marL="0" indent="0">
              <a:buNone/>
            </a:pPr>
            <a:endParaRPr lang="tr-TR" cap="none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1656A53B-F97A-5246-B83D-D90FE3F64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95095"/>
              </p:ext>
            </p:extLst>
          </p:nvPr>
        </p:nvGraphicFramePr>
        <p:xfrm>
          <a:off x="2032000" y="3086100"/>
          <a:ext cx="8127999" cy="29718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54099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2129820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871002200"/>
                    </a:ext>
                  </a:extLst>
                </a:gridCol>
              </a:tblGrid>
              <a:tr h="42454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Praesens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Imperfectum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Futurum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348140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nolo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nolam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313575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non vis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093042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non vult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528582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nolumus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nolemus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354029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non vultis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noletis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615788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nolunt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nolebant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nolent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7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39041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16</TotalTime>
  <Words>266</Words>
  <Application>Microsoft Macintosh PowerPoint</Application>
  <PresentationFormat>Geniş ekran</PresentationFormat>
  <Paragraphs>124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Tw Cen MT</vt:lpstr>
      <vt:lpstr>Damla</vt:lpstr>
      <vt:lpstr>LATİN DİLİ I</vt:lpstr>
      <vt:lpstr>VERBUM ESSE (OLMAK FİİLİ)</vt:lpstr>
      <vt:lpstr>VERBUM ESSE (OLMAK FİİLİ)</vt:lpstr>
      <vt:lpstr>Örnekler</vt:lpstr>
      <vt:lpstr>ALIŞTIRMALAR</vt:lpstr>
      <vt:lpstr>POSSE (-EBİLMEK)</vt:lpstr>
      <vt:lpstr>POSSE (-EBİLMEK)</vt:lpstr>
      <vt:lpstr>Diğer düzensiz fiiller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3</cp:revision>
  <dcterms:created xsi:type="dcterms:W3CDTF">2020-02-06T19:00:09Z</dcterms:created>
  <dcterms:modified xsi:type="dcterms:W3CDTF">2020-02-13T18:24:13Z</dcterms:modified>
</cp:coreProperties>
</file>