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C6FCA475-C83C-416B-995E-04CF7A01C397}" type="datetimeFigureOut">
              <a:rPr lang="tr-TR" smtClean="0"/>
              <a:t>22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414720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FCA475-C83C-416B-995E-04CF7A01C397}" type="datetimeFigureOut">
              <a:rPr lang="tr-TR" smtClean="0"/>
              <a:t>22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485890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FCA475-C83C-416B-995E-04CF7A01C397}" type="datetimeFigureOut">
              <a:rPr lang="tr-TR" smtClean="0"/>
              <a:t>22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2084566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C6FCA475-C83C-416B-995E-04CF7A01C397}" type="datetimeFigureOut">
              <a:rPr lang="tr-TR" smtClean="0"/>
              <a:t>22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53380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6FCA475-C83C-416B-995E-04CF7A01C397}" type="datetimeFigureOut">
              <a:rPr lang="tr-TR" smtClean="0"/>
              <a:t>22 Kas 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42015188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C6FCA475-C83C-416B-995E-04CF7A01C397}" type="datetimeFigureOut">
              <a:rPr lang="tr-TR" smtClean="0"/>
              <a:t>22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135677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C6FCA475-C83C-416B-995E-04CF7A01C397}" type="datetimeFigureOut">
              <a:rPr lang="tr-TR" smtClean="0"/>
              <a:t>22 Kas 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988863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C6FCA475-C83C-416B-995E-04CF7A01C397}" type="datetimeFigureOut">
              <a:rPr lang="tr-TR" smtClean="0"/>
              <a:t>22 Kas 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081355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6FCA475-C83C-416B-995E-04CF7A01C397}" type="datetimeFigureOut">
              <a:rPr lang="tr-TR" smtClean="0"/>
              <a:t>22 Kas 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1170324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6FCA475-C83C-416B-995E-04CF7A01C397}" type="datetimeFigureOut">
              <a:rPr lang="tr-TR" smtClean="0"/>
              <a:t>22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37265838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6FCA475-C83C-416B-995E-04CF7A01C397}" type="datetimeFigureOut">
              <a:rPr lang="tr-TR" smtClean="0"/>
              <a:t>22 Kas 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12DA5D-B599-42E2-BA72-C8A71B31FAE5}" type="slidenum">
              <a:rPr lang="tr-TR" smtClean="0"/>
              <a:t>‹#›</a:t>
            </a:fld>
            <a:endParaRPr lang="tr-TR"/>
          </a:p>
        </p:txBody>
      </p:sp>
    </p:spTree>
    <p:extLst>
      <p:ext uri="{BB962C8B-B14F-4D97-AF65-F5344CB8AC3E}">
        <p14:creationId xmlns:p14="http://schemas.microsoft.com/office/powerpoint/2010/main" val="42148174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CA475-C83C-416B-995E-04CF7A01C397}" type="datetimeFigureOut">
              <a:rPr lang="tr-TR" smtClean="0"/>
              <a:t>22 Kas 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2DA5D-B599-42E2-BA72-C8A71B31FAE5}" type="slidenum">
              <a:rPr lang="tr-TR" smtClean="0"/>
              <a:t>‹#›</a:t>
            </a:fld>
            <a:endParaRPr lang="tr-TR"/>
          </a:p>
        </p:txBody>
      </p:sp>
    </p:spTree>
    <p:extLst>
      <p:ext uri="{BB962C8B-B14F-4D97-AF65-F5344CB8AC3E}">
        <p14:creationId xmlns:p14="http://schemas.microsoft.com/office/powerpoint/2010/main" val="3100263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678" y="780585"/>
            <a:ext cx="10640122" cy="5396378"/>
          </a:xfrm>
        </p:spPr>
        <p:txBody>
          <a:bodyPr/>
          <a:lstStyle/>
          <a:p>
            <a:r>
              <a:rPr lang="tr-TR" b="1" dirty="0"/>
              <a:t>TÜRK ECZACILARI DEONTOLOJİ TÜZÜĞÜ (11)</a:t>
            </a:r>
            <a:endParaRPr lang="tr-TR" dirty="0"/>
          </a:p>
          <a:p>
            <a:r>
              <a:rPr lang="tr-TR" b="1" dirty="0"/>
              <a:t>BİRİNCİ BÖLÜM</a:t>
            </a:r>
            <a:endParaRPr lang="tr-TR" dirty="0"/>
          </a:p>
          <a:p>
            <a:r>
              <a:rPr lang="tr-TR" b="1" dirty="0"/>
              <a:t>Tüzüğün Kapsamı ve Genel Kurallar</a:t>
            </a:r>
            <a:endParaRPr lang="tr-TR" dirty="0"/>
          </a:p>
          <a:p>
            <a:r>
              <a:rPr lang="tr-TR" b="1" dirty="0"/>
              <a:t>Madde 1- </a:t>
            </a:r>
            <a:r>
              <a:rPr lang="tr-TR" dirty="0"/>
              <a:t>Eczacıların deontoloji bakımından uymak zorunda oldukları ilke ve kurallar bu Tüzükte gösterilmiştir.</a:t>
            </a:r>
          </a:p>
          <a:p>
            <a:r>
              <a:rPr lang="tr-TR" dirty="0"/>
              <a:t>6643 sayılı Türk Eczacıları Birliği Kanunu’ </a:t>
            </a:r>
            <a:r>
              <a:rPr lang="tr-TR" dirty="0" err="1"/>
              <a:t>nun</a:t>
            </a:r>
            <a:r>
              <a:rPr lang="tr-TR" dirty="0"/>
              <a:t> 1 inci maddesi gereğince Türk Eczacıları Birliği’ne kayıtlı bulunan eczacılar, bu Tüzük hükümlerine tabidir.</a:t>
            </a:r>
          </a:p>
          <a:p>
            <a:endParaRPr lang="tr-TR" dirty="0"/>
          </a:p>
        </p:txBody>
      </p:sp>
    </p:spTree>
    <p:extLst>
      <p:ext uri="{BB962C8B-B14F-4D97-AF65-F5344CB8AC3E}">
        <p14:creationId xmlns:p14="http://schemas.microsoft.com/office/powerpoint/2010/main" val="1106357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6410" y="557561"/>
            <a:ext cx="10807390" cy="5619402"/>
          </a:xfrm>
        </p:spPr>
        <p:txBody>
          <a:bodyPr/>
          <a:lstStyle/>
          <a:p>
            <a:pPr algn="just"/>
            <a:endParaRPr lang="tr-TR" b="1" dirty="0" smtClean="0"/>
          </a:p>
          <a:p>
            <a:pPr algn="just"/>
            <a:r>
              <a:rPr lang="tr-TR" b="1" dirty="0" smtClean="0"/>
              <a:t>Madde </a:t>
            </a:r>
            <a:r>
              <a:rPr lang="tr-TR" b="1" dirty="0"/>
              <a:t>10- </a:t>
            </a:r>
            <a:r>
              <a:rPr lang="tr-TR" dirty="0"/>
              <a:t>Gerek resmi ve gerekse meslekî teşekküllerde görevli bulunan eczacılar, bu görevlerinin sağladığı nüfuzu, kişisel çıkarları için kullanamazlar.</a:t>
            </a:r>
          </a:p>
          <a:p>
            <a:pPr algn="just"/>
            <a:r>
              <a:rPr lang="tr-TR" b="1" dirty="0">
                <a:solidFill>
                  <a:srgbClr val="000000"/>
                </a:solidFill>
                <a:latin typeface="Times New Roman" panose="02020603050405020304" pitchFamily="18" charset="0"/>
                <a:ea typeface="Times New Roman" panose="02020603050405020304" pitchFamily="18" charset="0"/>
              </a:rPr>
              <a:t>Madde 8  de de belirtildiği gibi, eczacı sadece mesleki faaliyetleri sırasında değil, günlük yaşantılarında da şeref ve haysiyetini yani itibarını koruyacak şekilde davranmalıdır. Asla bulunduğu mevkii kişisel menfaat sağlayacak şekilde kullanmamalıdır.</a:t>
            </a:r>
            <a:endParaRPr lang="tr-TR" dirty="0">
              <a:latin typeface="Times New Roman" panose="02020603050405020304" pitchFamily="18" charset="0"/>
              <a:ea typeface="Times New Roman" panose="02020603050405020304" pitchFamily="18" charset="0"/>
            </a:endParaRPr>
          </a:p>
          <a:p>
            <a:endParaRPr lang="tr-TR" dirty="0"/>
          </a:p>
        </p:txBody>
      </p:sp>
    </p:spTree>
    <p:extLst>
      <p:ext uri="{BB962C8B-B14F-4D97-AF65-F5344CB8AC3E}">
        <p14:creationId xmlns:p14="http://schemas.microsoft.com/office/powerpoint/2010/main" val="698957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524107"/>
            <a:ext cx="10573215" cy="5652856"/>
          </a:xfrm>
        </p:spPr>
        <p:txBody>
          <a:bodyPr>
            <a:normAutofit/>
          </a:bodyPr>
          <a:lstStyle/>
          <a:p>
            <a:pPr algn="just"/>
            <a:endParaRPr lang="tr-TR" b="1" dirty="0" smtClean="0"/>
          </a:p>
          <a:p>
            <a:pPr algn="just"/>
            <a:r>
              <a:rPr lang="tr-TR" b="1" dirty="0" smtClean="0"/>
              <a:t>Madde </a:t>
            </a:r>
            <a:r>
              <a:rPr lang="tr-TR" b="1" dirty="0"/>
              <a:t>11-</a:t>
            </a:r>
            <a:r>
              <a:rPr lang="tr-TR" dirty="0"/>
              <a:t> Eczacı, kanunlara aykırı fiillere iştirak edemez veya yardımcı olamaz; 6643 sayılı Türk Eczacıları Birliği Kanunu ile 6197 sayılı Eczacılar ve Eczaneler Hakkındaki Kanuna uygun olmayarak veya muvazaa yoluyla tıp mensubu olan veya olmayan kişilerle açık veya gizli anlaşma yaparak eczane veya ecza dolabı açamaz.</a:t>
            </a:r>
          </a:p>
          <a:p>
            <a:pPr algn="just"/>
            <a:r>
              <a:rPr lang="tr-TR" dirty="0"/>
              <a:t>Eczacılar, Türk Eczacıları Birliği tarafından bu hususlarda istenilecek her türlü bilgi ve belgeleri vermek ve ilgililere gereken kolaylığı göstermek zorundadırlar.</a:t>
            </a:r>
          </a:p>
          <a:p>
            <a:pPr algn="just"/>
            <a:r>
              <a:rPr lang="tr-TR" b="1" dirty="0"/>
              <a:t>Eczacılık mesleki kuralları yasal mevzuat ile bu kurallara uygun davranılmadığında da uygulanacak cezalar belirlenmiştir. Bu kurallara uygun davranmayanların eczacılık mesleği yapmasına izin verilmez.</a:t>
            </a:r>
            <a:endParaRPr lang="tr-TR" dirty="0"/>
          </a:p>
          <a:p>
            <a:endParaRPr lang="tr-TR" dirty="0"/>
          </a:p>
        </p:txBody>
      </p:sp>
    </p:spTree>
    <p:extLst>
      <p:ext uri="{BB962C8B-B14F-4D97-AF65-F5344CB8AC3E}">
        <p14:creationId xmlns:p14="http://schemas.microsoft.com/office/powerpoint/2010/main" val="3829888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lgn="just"/>
            <a:r>
              <a:rPr lang="tr-TR" b="1" dirty="0"/>
              <a:t>Madde 12-</a:t>
            </a:r>
            <a:r>
              <a:rPr lang="tr-TR" dirty="0"/>
              <a:t> Eczane sahibi eczacı, tıbbi müstahzarat ve </a:t>
            </a:r>
            <a:r>
              <a:rPr lang="tr-TR" dirty="0" err="1"/>
              <a:t>majistral</a:t>
            </a:r>
            <a:r>
              <a:rPr lang="tr-TR" dirty="0"/>
              <a:t> formülleri, Sağlık ve Sosyal Yardım Bakanlığı’nca saptanmış olan fiyat ve tarife değeri üstünde satamaz.</a:t>
            </a:r>
          </a:p>
          <a:p>
            <a:pPr algn="just"/>
            <a:r>
              <a:rPr lang="tr-TR" b="1" dirty="0"/>
              <a:t>Türkiye de ilaç fiyatlarının standart tek fiyat olduğunu belirleyen temel bir kuraldır. Sağlık Bakanlığı tarafından belirlenen müstahzar veya </a:t>
            </a:r>
            <a:r>
              <a:rPr lang="tr-TR" b="1" dirty="0" err="1"/>
              <a:t>majistral</a:t>
            </a:r>
            <a:r>
              <a:rPr lang="tr-TR" b="1" dirty="0"/>
              <a:t> ilaçların tek bir fiyatı vardır. İlaç Sağlık Bakanlığının belirlediği fiyatın altında veya üstünde satılamaz. Aslında, böylelikle farklı fiyat uygulamaları yasaklanarak, haksız rekabet de önlenmiş olmakta, sadece eczanelerde verilen hizmet kalitesi rekabet unsuru olarak görülmektedir.</a:t>
            </a:r>
            <a:endParaRPr lang="tr-TR" dirty="0"/>
          </a:p>
          <a:p>
            <a:endParaRPr lang="tr-TR" dirty="0"/>
          </a:p>
        </p:txBody>
      </p:sp>
    </p:spTree>
    <p:extLst>
      <p:ext uri="{BB962C8B-B14F-4D97-AF65-F5344CB8AC3E}">
        <p14:creationId xmlns:p14="http://schemas.microsoft.com/office/powerpoint/2010/main" val="17269026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5980" y="602166"/>
            <a:ext cx="10617820" cy="5574797"/>
          </a:xfrm>
        </p:spPr>
        <p:txBody>
          <a:bodyPr>
            <a:normAutofit fontScale="77500" lnSpcReduction="20000"/>
          </a:bodyPr>
          <a:lstStyle/>
          <a:p>
            <a:pPr algn="just"/>
            <a:r>
              <a:rPr lang="tr-TR" b="1" dirty="0"/>
              <a:t>Madde 15- </a:t>
            </a:r>
            <a:r>
              <a:rPr lang="tr-TR" dirty="0"/>
              <a:t>Eczacılar, meslektaşları ile iyi ilişkiler kurarlar; maddi ve manevi bakımdan birbirlerine yardım ederler. Meslekle ilgili anlaşmazlıkları önce kendi aralarında çözmeye çalışırlar ve bunu başaramadıkları taktirde bağlı oldukları eczacı odalarına durumu bildirirler.</a:t>
            </a:r>
          </a:p>
          <a:p>
            <a:pPr algn="just"/>
            <a:r>
              <a:rPr lang="tr-TR" b="1" dirty="0"/>
              <a:t>Madde 2 de de belirtildiği gibi eczacı meslektaşları ile iyi ilişkiler içinde olmalıdır. Burada, özellikle sadece eczane sahibi eczacılar kastediliyor gibi görünse de aslında Eczacılık diplomasını alma şerefine ulaşmış tüm eczacıların birbirleri olan ilişkileri aldıkları eğitim ve öğretim paralelinde olmalıdır. Eğitim veren öğretim elemanları ve fakülteleri ile ilişkileri yaşam boyu sürmelidir. Fakültelerini ve öğretmenlerini ziyaret etmelidirler. Fakültelerinin düzenlediği etkinliklere katılmalıdır. Bu iletişimin sağlanması için mezunlar derneklerine üye olarak iletişim adresleri güncel tutulmalıdır.</a:t>
            </a:r>
            <a:endParaRPr lang="tr-TR" dirty="0"/>
          </a:p>
          <a:p>
            <a:pPr algn="just"/>
            <a:r>
              <a:rPr lang="tr-TR" b="1" dirty="0"/>
              <a:t>Eczane sahibi eczacıların ilişkilerinin iyi olması aslında her iki tarafında olumlu gelişmesini sağlayacaktır. Özellikle yakın çevreye açılan yeni eczanelerle etkileşimde ilk adımı önce o bölgeye eczanesini açan eczacı atmalıdır. Böylelikle iyi niyetli olduğunu ilk anda gösterir ve pozitif işler yapılacak ortamlar yaratılır.</a:t>
            </a:r>
            <a:endParaRPr lang="tr-TR" dirty="0"/>
          </a:p>
          <a:p>
            <a:pPr algn="just"/>
            <a:r>
              <a:rPr lang="tr-TR" b="1" dirty="0"/>
              <a:t>Bir makama seçilmiş meslektaşlar ziyaret edilerek tebrik edilmesi de yine meslektaşlar arasında iyi etkileşim kurulmasını sağlayacaktır.</a:t>
            </a:r>
            <a:endParaRPr lang="tr-TR" dirty="0"/>
          </a:p>
          <a:p>
            <a:pPr algn="just"/>
            <a:r>
              <a:rPr lang="tr-TR" b="1" dirty="0"/>
              <a:t>Meslektaşlar tarafından yapılan mesleki hatalar, işin aslını öğrenmeden hemen etrafa yayılmamalıdır. Özellikle mesleğe zarar verecek hatalar ilgili meslektaşla konuşularak hata giderilmeye çalışılmalıdır. Meslektaşlar arasında çözülemeyen sorunların sorumluluğu da meslek örgütüne verilmelidir.</a:t>
            </a:r>
            <a:endParaRPr lang="tr-TR" dirty="0"/>
          </a:p>
          <a:p>
            <a:endParaRPr lang="tr-TR" dirty="0"/>
          </a:p>
        </p:txBody>
      </p:sp>
    </p:spTree>
    <p:extLst>
      <p:ext uri="{BB962C8B-B14F-4D97-AF65-F5344CB8AC3E}">
        <p14:creationId xmlns:p14="http://schemas.microsoft.com/office/powerpoint/2010/main" val="2595349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14039" y="735980"/>
            <a:ext cx="10539761" cy="5440983"/>
          </a:xfrm>
        </p:spPr>
        <p:txBody>
          <a:bodyPr>
            <a:normAutofit fontScale="77500" lnSpcReduction="20000"/>
          </a:bodyPr>
          <a:lstStyle/>
          <a:p>
            <a:r>
              <a:rPr lang="tr-TR" b="1" dirty="0"/>
              <a:t>Madde 16- </a:t>
            </a:r>
            <a:r>
              <a:rPr lang="tr-TR" dirty="0"/>
              <a:t>Eczacı, staj yapan öğrencilerin, eczanenin faaliyetine, özellikle laboratuvar çalışmalarına katılarak iyi yetişmelerini, meslek sevgi, saygı ve ruhunun yerleşmesini sağlamaya çalışır.</a:t>
            </a:r>
          </a:p>
          <a:p>
            <a:pPr algn="just"/>
            <a:r>
              <a:rPr lang="tr-TR" b="1" dirty="0"/>
              <a:t>Bilindiği gibi, Eczacılık mesleği eğitimi uygulamalı bir eğitimdir. Teorik bilgilerin yanı sıra, laboratuvarda pratik eğitim alınır, tüm öğrenilen teorik ve pratik bilgiler, henüz mesleğe adım atılmadan önce mesleğin çeşitli alanlarında staj eğitimi ile uygulama yapılarak pekiştirilir. </a:t>
            </a:r>
            <a:endParaRPr lang="tr-TR" dirty="0"/>
          </a:p>
          <a:p>
            <a:pPr algn="just"/>
            <a:r>
              <a:rPr lang="tr-TR" b="1" dirty="0"/>
              <a:t>Bu staj eğitimleri staj yapılan yerdeki sorumlu eczacı tarafından verilir. Fakülteler bu süreçte tüm sorumluluğu eczacılara vermiştir. Bu eğitimde öğrenci kendisine rol model alacağı bizzat eczacıdan mesleki uygulamalarında kullanacağı pek çok alışkanlığı öğrenecek kendisine ilke edinecektir. Dolayısı ile öğrencinin stajından sorumlu olan gerek serbest eczane, gerek  hastane eczanesi gerekse  ilaç sanayindeki eczacıya çok büyük sorumluluk düşmektedir. Ayrıca Deontoloji tüzüğümüzün bu maddesi ile eczacının bu sorumluluğu aslında onların yükümlülükleri arasına girmektedir. Yapılan araştırmalar eczacıların çalışacağı alanı seçerken yaptığı staj eğitiminin önemli katkısı olduğunu göstermektedir. Her yeni mezun olan eczacı kendi öğrencilik yıllarını hatırlayarak sorumluluğunu taşıdığı eczaneler ya da kendi iş yerlerindeki hedeflerini belirlerken öğrencilerin gelecekte meslek sevgi, saygı ve ruhunu taşıyacak özellikler edinmesini de önceliklerine almalıdır.</a:t>
            </a:r>
            <a:endParaRPr lang="tr-TR" dirty="0"/>
          </a:p>
          <a:p>
            <a:endParaRPr lang="tr-TR" dirty="0"/>
          </a:p>
        </p:txBody>
      </p:sp>
    </p:spTree>
    <p:extLst>
      <p:ext uri="{BB962C8B-B14F-4D97-AF65-F5344CB8AC3E}">
        <p14:creationId xmlns:p14="http://schemas.microsoft.com/office/powerpoint/2010/main" val="35568066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457200"/>
            <a:ext cx="10684727" cy="5719763"/>
          </a:xfrm>
        </p:spPr>
        <p:txBody>
          <a:bodyPr>
            <a:normAutofit fontScale="85000" lnSpcReduction="20000"/>
          </a:bodyPr>
          <a:lstStyle/>
          <a:p>
            <a:r>
              <a:rPr lang="tr-TR" b="1" dirty="0"/>
              <a:t>ÜÇÜNCÜ BÖLÜM</a:t>
            </a:r>
            <a:endParaRPr lang="tr-TR" dirty="0"/>
          </a:p>
          <a:p>
            <a:r>
              <a:rPr lang="tr-TR" b="1" dirty="0"/>
              <a:t>Çeşitli ve Son Hükümler</a:t>
            </a:r>
            <a:endParaRPr lang="tr-TR" dirty="0"/>
          </a:p>
          <a:p>
            <a:pPr algn="just"/>
            <a:r>
              <a:rPr lang="tr-TR" b="1" dirty="0"/>
              <a:t>Madde 17-</a:t>
            </a:r>
            <a:r>
              <a:rPr lang="tr-TR" dirty="0"/>
              <a:t> Eczacı, Türk Eczacıları Birliği’nin bu tüzük hükümleri dahilinde aldığı her türlü deontoloji kararları ile eczanelerin açılma ve kapanma saatleri, tatil günleri ve eczane nöbetleri hakkında yetkili makamlarca verilen kararlara uymak zorundadır.</a:t>
            </a:r>
          </a:p>
          <a:p>
            <a:pPr algn="just"/>
            <a:r>
              <a:rPr lang="tr-TR" b="1" dirty="0"/>
              <a:t>Eczacı, Madde 11 de de belirtildiği gibi mesleğin uygulanması ile ilgili yazılı hukuk kurallarına uymak zorundadır. Bu kurallar arasında yer almasına rağmen ayrıca tekrar Deontoloji Tüzüğünde yer verilen bu maddede özellikle eczanelerin açılma, kapanma ve nöbet yükümlülükleri ile ilgilidir. Bu kurallar tekrar ele alındığına göre eczanelerin açılma kapanma saatlerinin önemli olduğu düşünülmektedir. Eczane açılış, kapanış saatleri ve tatil günlerinde açık kalacak eczanelerin nöbet listeleri eczanelerin bağlı olduğu eczacı odaları tarafından düzenlenmektedir. Burada önemli iki konu görünmektedir. Birincisi eczane açılış kapanış saatleri ile ilgili,  ikincisi ise nöbetçi eczanelere ait belirlenen kurallara uyularak hastaların mağdur edilmeden ilaçlarına erişimi ve nöbetçi olamayan eczanelerin nöbetçi eczanelerin haklarına saygı gösterilmesi sağlanmasıdır.</a:t>
            </a:r>
            <a:endParaRPr lang="tr-TR" dirty="0"/>
          </a:p>
          <a:p>
            <a:pPr algn="just"/>
            <a:r>
              <a:rPr lang="tr-TR" b="1" dirty="0"/>
              <a:t>Eczacı Odaları tarafından hazırlanan nöbet listesine girmiş eczacıların bu yükümlülüklerini yerine getirmesi, eczanelerin her zaman belli saatte açılıp kapanması hastaların yararlılığı açısından pozitif bir uygulama olacaktır.</a:t>
            </a:r>
            <a:endParaRPr lang="tr-TR" dirty="0"/>
          </a:p>
          <a:p>
            <a:pPr algn="just"/>
            <a:endParaRPr lang="tr-TR" dirty="0"/>
          </a:p>
        </p:txBody>
      </p:sp>
    </p:spTree>
    <p:extLst>
      <p:ext uri="{BB962C8B-B14F-4D97-AF65-F5344CB8AC3E}">
        <p14:creationId xmlns:p14="http://schemas.microsoft.com/office/powerpoint/2010/main" val="28215952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b="1" dirty="0"/>
              <a:t>Madde 18-</a:t>
            </a:r>
            <a:r>
              <a:rPr lang="tr-TR" dirty="0"/>
              <a:t> Bu tüzük hükümlerine aykırı hareket eden eczacılar hakkında 6643 sayılı Türk Eczacıları Birliği Kanununa göre işlem yapılır. Olayda 6197 sayılı Eczacılar ve Eczaneler Hakkındaki Kanuna aykırılık varsa, durum ayrıca Sağlık ve Sosyal Yardım Bakanlığı’na bildirilir.</a:t>
            </a:r>
          </a:p>
          <a:p>
            <a:pPr algn="just"/>
            <a:r>
              <a:rPr lang="tr-TR" b="1" dirty="0"/>
              <a:t>Madde 20-</a:t>
            </a:r>
            <a:r>
              <a:rPr lang="tr-TR" dirty="0"/>
              <a:t> Bu Tüzük Hükümlerini Adalet ve Sağlık ve Sosyal Yardım Bakanlığı yürütür.</a:t>
            </a:r>
          </a:p>
          <a:p>
            <a:pPr algn="just"/>
            <a:endParaRPr lang="tr-TR" dirty="0"/>
          </a:p>
        </p:txBody>
      </p:sp>
    </p:spTree>
    <p:extLst>
      <p:ext uri="{BB962C8B-B14F-4D97-AF65-F5344CB8AC3E}">
        <p14:creationId xmlns:p14="http://schemas.microsoft.com/office/powerpoint/2010/main" val="31301503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9073" y="613317"/>
            <a:ext cx="10684727" cy="5563646"/>
          </a:xfrm>
        </p:spPr>
        <p:txBody>
          <a:bodyPr>
            <a:normAutofit fontScale="92500" lnSpcReduction="20000"/>
          </a:bodyPr>
          <a:lstStyle/>
          <a:p>
            <a:pPr algn="just"/>
            <a:r>
              <a:rPr lang="tr-TR" dirty="0"/>
              <a:t>Türk Eczacıları Deontoloji Tüzüğümüze genel olarak bakıldığında ve diğer ülkelerde eczacılar için etik kural olarak karşımıza çıkan kurallar deontoloji tüzüğünde yer alan iyi bir eczacı olabilmek için belirlenen kurallar etik ilkelere de uygun olarak yükümlülük bilgisi haline getirildiği görülmektedir. Türk Eczacıları Deontoloji Tüzüğü’nün çeşitli yerlerinde “hasta” terimi ile birlikte “müşteri” teriminin kullanıldığı dikkat çekmektedir. Avustralya, Malezya ve Nijerya eczacılarına yönelik etik kodlarda da hem “hasta” hem de “müşteri” terimi geçmektedir. Bununla birlikte Amerikan, Malezya ve Nijerya eczacılarına yönelik etik kurallarda eczacının mesleki açıdan sürekli geliştirmesi gerektiği vurgulanırken, Türk eczacıları için gözden kaçtığı düşünülmektedir. Ancak, eczacılık etik kurallarında insan sağlığının yanı sıra hayvan sağlığını gözeten “Türk Eczacıları Deontoloji </a:t>
            </a:r>
            <a:r>
              <a:rPr lang="tr-TR" dirty="0" err="1"/>
              <a:t>Tüzüğü”nden</a:t>
            </a:r>
            <a:r>
              <a:rPr lang="tr-TR" dirty="0"/>
              <a:t> başka bir örnek bulunmamaktadır (14-16). </a:t>
            </a:r>
          </a:p>
          <a:p>
            <a:pPr algn="just"/>
            <a:r>
              <a:rPr lang="tr-TR" dirty="0"/>
              <a:t>Sonuç olarak bazı eksiklikler olmasına rağmen Türk Eczacıları için mesleki uygulamalarda eczacının birbirleri, hasta, hasta yakınlarını ve diğer sağlık çalışanları ile ilişkilerini konu olan Türk Eczacıları Deontoloji Tüzüğü etik ilkelerin pek çoğunu içinde barındıran kurallar bilgisi durumundadır. Buna rağmen zaman zaman gözden geçirilerek güncel olması sağlanmalıdır.</a:t>
            </a:r>
          </a:p>
          <a:p>
            <a:pPr algn="just"/>
            <a:endParaRPr lang="tr-TR" dirty="0"/>
          </a:p>
        </p:txBody>
      </p:sp>
    </p:spTree>
    <p:extLst>
      <p:ext uri="{BB962C8B-B14F-4D97-AF65-F5344CB8AC3E}">
        <p14:creationId xmlns:p14="http://schemas.microsoft.com/office/powerpoint/2010/main" val="173806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altLang="tr-TR" dirty="0"/>
              <a:t>Kaynaklar</a:t>
            </a:r>
          </a:p>
          <a:p>
            <a:r>
              <a:rPr lang="tr-TR" altLang="tr-TR" dirty="0"/>
              <a:t>Turhan </a:t>
            </a:r>
            <a:r>
              <a:rPr lang="tr-TR" altLang="tr-TR" dirty="0" err="1"/>
              <a:t>Baytop,Türk</a:t>
            </a:r>
            <a:r>
              <a:rPr lang="tr-TR" altLang="tr-TR" dirty="0"/>
              <a:t> Eczacılık Tarihi, İstanbul Üniversitesi Yayınları No: 3358, Eczacılık Fakültesi yayınları No: 78, İstanbul, Kısaltılmış 2.Baskıya hazırlayan Afife Mat, 2001.</a:t>
            </a:r>
          </a:p>
          <a:p>
            <a:r>
              <a:rPr lang="tr-TR" dirty="0" smtClean="0"/>
              <a:t>Türk Eczacıları Deontoloji Tüzüğü</a:t>
            </a:r>
          </a:p>
          <a:p>
            <a:r>
              <a:rPr lang="tr-TR" dirty="0" smtClean="0"/>
              <a:t>Ali Haydar Bayat, Tıp Tarihi, Sade Matbaa, İzmir, 2003.</a:t>
            </a:r>
            <a:endParaRPr lang="tr-TR" dirty="0"/>
          </a:p>
        </p:txBody>
      </p:sp>
    </p:spTree>
    <p:extLst>
      <p:ext uri="{BB962C8B-B14F-4D97-AF65-F5344CB8AC3E}">
        <p14:creationId xmlns:p14="http://schemas.microsoft.com/office/powerpoint/2010/main" val="2726377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3678" y="702526"/>
            <a:ext cx="10640122" cy="5664007"/>
          </a:xfrm>
        </p:spPr>
        <p:txBody>
          <a:bodyPr>
            <a:normAutofit fontScale="77500" lnSpcReduction="20000"/>
          </a:bodyPr>
          <a:lstStyle/>
          <a:p>
            <a:r>
              <a:rPr lang="tr-TR" b="1" dirty="0"/>
              <a:t>Madde 2- </a:t>
            </a:r>
            <a:r>
              <a:rPr lang="tr-TR" dirty="0"/>
              <a:t>Eczacının başta gelen görevi, birbirleriyle, hekim ve veteriner hekimlerle tam bir anlayış ve işbirliği içinde çalışarak insan ve hayvan sağlığına, hayatına ihtimam göstermektir.</a:t>
            </a:r>
          </a:p>
          <a:p>
            <a:r>
              <a:rPr lang="tr-TR" dirty="0"/>
              <a:t>Eczacı, sağlık ve veteriner hekimliği kuruluşları ile işbirliği yapar; kendileriyle diğer tıp mensupları arasında saygı ve güven hisleri yaratmaya çalışır; müşterileri ve diğer iş sahipleri ile ilişkilerinde meslek ahlâk ve adabına uygun şekilde hareket eder.</a:t>
            </a:r>
          </a:p>
          <a:p>
            <a:r>
              <a:rPr lang="tr-TR" b="1" dirty="0" smtClean="0"/>
              <a:t>Ülkemizde, 19</a:t>
            </a:r>
            <a:r>
              <a:rPr lang="tr-TR" b="1" dirty="0"/>
              <a:t>. yy </a:t>
            </a:r>
            <a:r>
              <a:rPr lang="tr-TR" b="1" dirty="0" err="1"/>
              <a:t>ın</a:t>
            </a:r>
            <a:r>
              <a:rPr lang="tr-TR" b="1" dirty="0"/>
              <a:t> başlarına kadar hekim ve eczacının aynı kişi olduğu dönemlerden bugüne kadar özellikle eczacılık mesleğinin gelişmesi konusunda önemli adımlar atılmıştır. Şu anda, hekimlik ve eczacılık her ne kadar ayrı meslek olsa da hasta yararı için her zaman etkileşim içinde olması gereken mesleklerdir. </a:t>
            </a:r>
            <a:endParaRPr lang="tr-TR" dirty="0"/>
          </a:p>
          <a:p>
            <a:r>
              <a:rPr lang="tr-TR" b="1" dirty="0"/>
              <a:t>Pek çok ülkenin deontoloji ve etik kuralları incelendiğinde veteriner hekimliğin konu edildiği tek ülke Türkiye olarak karşımıza çıkmaktadır.  Bu durum eczacının meslektaşları, hasta, hasta yakını ve diğer sağlık çalışanları ile ilişkisinin dışında insan sağlığı yanında hayvan sağlığına da önem vermesi gerektiği vurgulanmaktadır.</a:t>
            </a:r>
            <a:endParaRPr lang="tr-TR" dirty="0"/>
          </a:p>
          <a:p>
            <a:r>
              <a:rPr lang="tr-TR" b="1" dirty="0"/>
              <a:t>Eczacı, eczacılık mesleğini yürütebilmek için hekime, hekim hastalarını tedavi etmek için kullandığı ilaçların hastaya akılcı sunulmasında eczacıya ihtiyacı vardır. Ne hekim eczacının, ne de eczacı hekimin mesleğini üstlenmemeli, herkes kendi işini en iyi yani kaliteli bir şekilde yapmalıdır.</a:t>
            </a:r>
            <a:endParaRPr lang="tr-TR" dirty="0"/>
          </a:p>
          <a:p>
            <a:endParaRPr lang="tr-TR" dirty="0"/>
          </a:p>
        </p:txBody>
      </p:sp>
    </p:spTree>
    <p:extLst>
      <p:ext uri="{BB962C8B-B14F-4D97-AF65-F5344CB8AC3E}">
        <p14:creationId xmlns:p14="http://schemas.microsoft.com/office/powerpoint/2010/main" val="3274997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47492" y="914400"/>
            <a:ext cx="10506307" cy="5262563"/>
          </a:xfrm>
        </p:spPr>
        <p:txBody>
          <a:bodyPr>
            <a:normAutofit fontScale="92500"/>
          </a:bodyPr>
          <a:lstStyle/>
          <a:p>
            <a:r>
              <a:rPr lang="tr-TR" b="1" dirty="0"/>
              <a:t>İKİNCİ BÖLÜM</a:t>
            </a:r>
            <a:endParaRPr lang="tr-TR" dirty="0"/>
          </a:p>
          <a:p>
            <a:r>
              <a:rPr lang="tr-TR" b="1" dirty="0"/>
              <a:t>Eczacıların Birbirleri, Hekimler, Müşteriler ve Diğer İş Sahipleri ile İlişkileri</a:t>
            </a:r>
            <a:endParaRPr lang="tr-TR" dirty="0"/>
          </a:p>
          <a:p>
            <a:pPr algn="just"/>
            <a:r>
              <a:rPr lang="tr-TR" b="1" dirty="0"/>
              <a:t>Madde 3 -</a:t>
            </a:r>
            <a:r>
              <a:rPr lang="tr-TR" dirty="0"/>
              <a:t> Eczacı, reçeteyi yazan hekim, reçetede adı yazılı hasta veya reçeteyi getiren kişi kim olursa olsun; cinsiyet, ırk, milliyet, felsefi inanç, din ve </a:t>
            </a:r>
            <a:r>
              <a:rPr lang="tr-TR" dirty="0" err="1"/>
              <a:t>meshep</a:t>
            </a:r>
            <a:r>
              <a:rPr lang="tr-TR" dirty="0"/>
              <a:t>, ahlaki düşünce, karakter ve kişilik, toplumsal seviye, mevki ve siyasi düşünce ayrımı yapmaksızın ilacını hazırlama ve reçete sahibine verme hususunda azami dikkat ve ihtimamı göstermekle yükümlüdür.</a:t>
            </a:r>
          </a:p>
          <a:p>
            <a:pPr algn="just"/>
            <a:r>
              <a:rPr lang="tr-TR" b="1" dirty="0"/>
              <a:t>Sağlık hizmeti sunanlar, eldeki kaynakların dağıtımında adil olmalıdır. Hasta ve hasta </a:t>
            </a:r>
            <a:r>
              <a:rPr lang="tr-TR" b="1" dirty="0" err="1"/>
              <a:t>yakınınının</a:t>
            </a:r>
            <a:r>
              <a:rPr lang="tr-TR" b="1" dirty="0"/>
              <a:t> hastalığı, cinsiyeti, milliyeti, dini, ahlaki seçimleri, </a:t>
            </a:r>
            <a:r>
              <a:rPr lang="tr-TR" b="1" dirty="0" err="1"/>
              <a:t>mevkisi</a:t>
            </a:r>
            <a:r>
              <a:rPr lang="tr-TR" b="1" dirty="0"/>
              <a:t> alacağı sağlık hizmet kalitesini değiştirmemelidir. Kişinin sağlık hakkı birincil haklarındandır. Yaşayan her canlının hakkı olan sağlık bakım hakkını kullanması engellenmemelidir. </a:t>
            </a:r>
            <a:endParaRPr lang="tr-TR" dirty="0"/>
          </a:p>
          <a:p>
            <a:endParaRPr lang="tr-TR" dirty="0"/>
          </a:p>
        </p:txBody>
      </p:sp>
    </p:spTree>
    <p:extLst>
      <p:ext uri="{BB962C8B-B14F-4D97-AF65-F5344CB8AC3E}">
        <p14:creationId xmlns:p14="http://schemas.microsoft.com/office/powerpoint/2010/main" val="35504234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91737" y="1103971"/>
            <a:ext cx="10562063" cy="5072992"/>
          </a:xfrm>
        </p:spPr>
        <p:txBody>
          <a:bodyPr>
            <a:normAutofit fontScale="77500" lnSpcReduction="20000"/>
          </a:bodyPr>
          <a:lstStyle/>
          <a:p>
            <a:r>
              <a:rPr lang="tr-TR" b="1" dirty="0"/>
              <a:t>Madde 4-</a:t>
            </a:r>
            <a:r>
              <a:rPr lang="tr-TR" dirty="0"/>
              <a:t> Eczacı, meslek ve sanatının icrası sırasında öğrendiği sırları, kanuni zorunluluk olmadıkça, ifşa edemez.</a:t>
            </a:r>
          </a:p>
          <a:p>
            <a:r>
              <a:rPr lang="tr-TR" dirty="0"/>
              <a:t>Mesleki toplantı veya yayınlarda hastanın kimliği açıklanamaz.</a:t>
            </a:r>
          </a:p>
          <a:p>
            <a:pPr algn="just"/>
            <a:r>
              <a:rPr lang="tr-TR" b="1" dirty="0"/>
              <a:t>Eczacı mesleki uygulamalar sırasında hastaları hakkında çok özel bilgilere sahip olacaktır. Yetkin ve yeterli bir kişinin kendi yaşamını düzenleme ve kendisi ile ilgili kararları verme hakkı da yine birincil hakları arasındadır. Hastanın rızası (onamı) alınmadan hastaya ait bilgilerin üçüncü kişilerle paylaşılmaması gerekmektedir. </a:t>
            </a:r>
            <a:endParaRPr lang="tr-TR" dirty="0"/>
          </a:p>
          <a:p>
            <a:pPr algn="just"/>
            <a:r>
              <a:rPr lang="tr-TR" b="1" dirty="0"/>
              <a:t>Etik açıdan Gizlilik, iki taraf arasında kişisel bilgilerin paylaşılması ve bunların bir başkasına naklinin yapılmaması anlamını taşır. Birey, kendisine ait bir bilgiyi başkasıyla paylaşırken, en önemli motive edici etken, karşı kişiye duyduğu güvendir. Hastanın güven içerisinde eczacıya açılabilmesi için aralarında belli bir güven ortamının bulunması gerekmektedir. Hastaya tercih hakkı tanınmalıdır. Hasta, bilgilerinin üçüncü kişilere aktarılabilmesinin gerekçesini bilmek durumundadır. Eczacı, eczane personeli ya da hastanın bağlı olduğu kurum da hastaya ait bilgilerin korunmasında etkili yöntemler kullanmakla sorumludur.</a:t>
            </a:r>
            <a:r>
              <a:rPr lang="tr-TR" dirty="0"/>
              <a:t> </a:t>
            </a:r>
            <a:r>
              <a:rPr lang="tr-TR" b="1" dirty="0"/>
              <a:t>Acil durumlarda ya da yasal gerekçelerde de hastanın gizliliği ve mahremiyeti, olabilecek en geniş ölçüde korunmalıdır (12). </a:t>
            </a:r>
            <a:endParaRPr lang="tr-TR" dirty="0"/>
          </a:p>
          <a:p>
            <a:pPr algn="just"/>
            <a:endParaRPr lang="tr-TR" dirty="0"/>
          </a:p>
        </p:txBody>
      </p:sp>
    </p:spTree>
    <p:extLst>
      <p:ext uri="{BB962C8B-B14F-4D97-AF65-F5344CB8AC3E}">
        <p14:creationId xmlns:p14="http://schemas.microsoft.com/office/powerpoint/2010/main" val="270477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5190" y="936702"/>
            <a:ext cx="10528610" cy="5240261"/>
          </a:xfrm>
        </p:spPr>
        <p:txBody>
          <a:bodyPr>
            <a:normAutofit fontScale="92500" lnSpcReduction="10000"/>
          </a:bodyPr>
          <a:lstStyle/>
          <a:p>
            <a:r>
              <a:rPr lang="tr-TR" b="1" dirty="0"/>
              <a:t>Madde 5-</a:t>
            </a:r>
            <a:r>
              <a:rPr lang="tr-TR" dirty="0"/>
              <a:t> Eczacı, hekimin iznini almadan yazılan ilaçtan başkasını veremez ve hekimin isteği dışında hastaya veya hastanın yakınlarına tavsiyede bulunamaz.</a:t>
            </a:r>
          </a:p>
          <a:p>
            <a:pPr algn="just"/>
            <a:r>
              <a:rPr lang="tr-TR" b="1" dirty="0"/>
              <a:t>Burada bir kez daha eczacının hekimlik mesleğine soyunmaması, hekimin belirlediği ilaçlar dışında hastaya ilaç önerilmemesi üzerinde durulmaktadır. 6197 sayılı Eczacılar ve Eczaneler Hakkında Kanunun 25. Maddesinde de belirtildiği gibi eczacı, hekimin belirlediği ilaçtan farklı bir ilacı hastasına öneremez, veremez.  Ancak, 1985 yılından itibaren eczacıya reçetede yazan ilacım eşdeğerini verebilme hakkı verilmiştir. Burada kastedilen reçetede yazılan ve eşdeğer olmayan bambaşka bir ilacın hastaya verilmemesi gerektiğidir. Ancak, hekimin yoğunluğundan veya hastanın tam olarak hastalığını tanımlayamamasından dolayı reçetede hastaya uygun olmayan ilaçlarda olabilmektedir. Böyle bir durumda eczacı, hekimle irtibata geçerek, hasta yararına olacak şekilde hekim ile birlikte karar vermelidir (13). </a:t>
            </a:r>
            <a:endParaRPr lang="tr-TR" dirty="0"/>
          </a:p>
          <a:p>
            <a:pPr algn="just"/>
            <a:endParaRPr lang="tr-TR" dirty="0"/>
          </a:p>
        </p:txBody>
      </p:sp>
    </p:spTree>
    <p:extLst>
      <p:ext uri="{BB962C8B-B14F-4D97-AF65-F5344CB8AC3E}">
        <p14:creationId xmlns:p14="http://schemas.microsoft.com/office/powerpoint/2010/main" val="2316379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91376" y="657922"/>
            <a:ext cx="10662424" cy="5519041"/>
          </a:xfrm>
        </p:spPr>
        <p:txBody>
          <a:bodyPr>
            <a:normAutofit fontScale="85000" lnSpcReduction="20000"/>
          </a:bodyPr>
          <a:lstStyle/>
          <a:p>
            <a:r>
              <a:rPr lang="tr-TR" b="1" dirty="0"/>
              <a:t>Madde 6</a:t>
            </a:r>
            <a:r>
              <a:rPr lang="tr-TR" dirty="0"/>
              <a:t>- Eczacı, hastaların veya hasta sahiplerinin, hastalığın çeşidi veya uygulanan tedavi şeklinin iyi olup olmadığı hakkındaki sorularını, onların maneviyatını yükseltecek şekilde ümit verici ve teselli edici sözlerle karşılar.</a:t>
            </a:r>
          </a:p>
          <a:p>
            <a:pPr algn="just"/>
            <a:r>
              <a:rPr lang="tr-TR" b="1" dirty="0"/>
              <a:t>Hastanın yararının düşünülerek konan bu kuralın, tedavide hastanın moralinin çok önemli olduğu, hastanın hastalığını öğrendiğinde moralinin bozularak tedavi </a:t>
            </a:r>
            <a:r>
              <a:rPr lang="tr-TR" b="1" dirty="0" err="1"/>
              <a:t>uyuncunun</a:t>
            </a:r>
            <a:r>
              <a:rPr lang="tr-TR" b="1" dirty="0"/>
              <a:t> kırılmaması adına konduğu düşünülmektedir. Peki hasta maneviyatını artırmak amacıyla eczacı bazen hastadan gerçeği saklamalı mıdır? Bu durum etik açıdan çok tartışılan bir konudur.  </a:t>
            </a:r>
            <a:endParaRPr lang="tr-TR" dirty="0"/>
          </a:p>
          <a:p>
            <a:pPr algn="just"/>
            <a:r>
              <a:rPr lang="tr-TR" b="1" dirty="0"/>
              <a:t>Etik açıdan bilgi sorumluluğu, hastanın hastalığı hakkında gerçeğin söylenmesindeki yapı taşlarının önemli bir unsurudur. Hastadan gerçeğin saklanmasının başta gelen gerekçesi, kötü durumun hasta üzerinde olumsuz etki yaratacağı varsayımıdır. Tıbbi gerçekle ilgili tüm bilgileri hastaya söylemek ya da söylememek, insan sağlığı söz konusu olduğu için mutlak bir kural olamaz. Hastanın tıbbi koşullarına, bedensel ve ruhsal durumuna yarar sağlayacağından emin olunduğu bazı durumlarda tıbbi bilgiler hastadan saklanabilir, değiştirilebilir. Hastanın gerçeği bilme hakkı, temel etik ilke olan özerkliğe saygı ilkesinin bir uzantısıdır. Hekimler arasında da tıbbi gerçeğin hastaya söylenmesi eğilimi gittikçe artmaktadır (12).  Bu nedenle eczacının da aslında hastadan gerçeği saklaması ya da yalan söylemesine gerek kalmaksızın sadece tedaviye </a:t>
            </a:r>
            <a:r>
              <a:rPr lang="tr-TR" b="1" dirty="0" err="1"/>
              <a:t>uyuncunu</a:t>
            </a:r>
            <a:r>
              <a:rPr lang="tr-TR" b="1" dirty="0"/>
              <a:t> sağlayacak şekilde davranması uygun olacaktır.</a:t>
            </a:r>
            <a:endParaRPr lang="tr-TR" dirty="0"/>
          </a:p>
          <a:p>
            <a:endParaRPr lang="tr-TR" dirty="0"/>
          </a:p>
        </p:txBody>
      </p:sp>
    </p:spTree>
    <p:extLst>
      <p:ext uri="{BB962C8B-B14F-4D97-AF65-F5344CB8AC3E}">
        <p14:creationId xmlns:p14="http://schemas.microsoft.com/office/powerpoint/2010/main" val="2366139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58644" y="858644"/>
            <a:ext cx="10495156" cy="5753217"/>
          </a:xfrm>
        </p:spPr>
        <p:txBody>
          <a:bodyPr>
            <a:normAutofit/>
          </a:bodyPr>
          <a:lstStyle/>
          <a:p>
            <a:r>
              <a:rPr lang="tr-TR" b="1" dirty="0"/>
              <a:t>Madde 7-</a:t>
            </a:r>
            <a:r>
              <a:rPr lang="tr-TR" dirty="0"/>
              <a:t> Eczacı, </a:t>
            </a:r>
            <a:r>
              <a:rPr lang="tr-TR" dirty="0" err="1"/>
              <a:t>farmasötik</a:t>
            </a:r>
            <a:r>
              <a:rPr lang="tr-TR" dirty="0"/>
              <a:t> kurallara uygun olarak hazırladığı </a:t>
            </a:r>
            <a:r>
              <a:rPr lang="tr-TR" dirty="0" err="1"/>
              <a:t>majistral</a:t>
            </a:r>
            <a:r>
              <a:rPr lang="tr-TR" dirty="0"/>
              <a:t> formüllerin veya müstahzar olarak verdiği ilaçların şifa vermemesinden dolayı kınanamaz.</a:t>
            </a:r>
          </a:p>
          <a:p>
            <a:pPr algn="just"/>
            <a:r>
              <a:rPr lang="tr-TR" b="1" dirty="0"/>
              <a:t>Bu kural, eczacının, itibarını yükseltmek ve haklarını korumak için konmuş bir kuraldır. Belli kurallarla hazırlanmak zorunda olan </a:t>
            </a:r>
            <a:r>
              <a:rPr lang="tr-TR" b="1" dirty="0" err="1"/>
              <a:t>formülasyonlar</a:t>
            </a:r>
            <a:r>
              <a:rPr lang="tr-TR" b="1" dirty="0"/>
              <a:t> veya hekimin yazdığı reçete ile eczanede hazırlanmak üzere gelen </a:t>
            </a:r>
            <a:r>
              <a:rPr lang="tr-TR" b="1" dirty="0" err="1"/>
              <a:t>majistral</a:t>
            </a:r>
            <a:r>
              <a:rPr lang="tr-TR" b="1" dirty="0"/>
              <a:t> ilaçların hastaya şifa vermemesinden eczacı sorumlu görünmemektedir. Ancak, etik açıdan konuyu ele aldığımızda, kanıta dayalı eczacılık, </a:t>
            </a:r>
            <a:r>
              <a:rPr lang="tr-TR" b="1" dirty="0" err="1"/>
              <a:t>farmakovijilans</a:t>
            </a:r>
            <a:r>
              <a:rPr lang="tr-TR" b="1" dirty="0"/>
              <a:t> gibi konularda eczacının etik sorumluluğu bulunmaktadır. Günümüzde sayıları oldukça artan müstahzarlardan hastaya en uygun olanın seçilmesinde eczacı hekime danışmanlık yapmalıdır. </a:t>
            </a:r>
            <a:endParaRPr lang="tr-TR" dirty="0"/>
          </a:p>
          <a:p>
            <a:endParaRPr lang="tr-TR" dirty="0"/>
          </a:p>
        </p:txBody>
      </p:sp>
    </p:spTree>
    <p:extLst>
      <p:ext uri="{BB962C8B-B14F-4D97-AF65-F5344CB8AC3E}">
        <p14:creationId xmlns:p14="http://schemas.microsoft.com/office/powerpoint/2010/main" val="1976897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47133" y="735980"/>
            <a:ext cx="10562062" cy="5597100"/>
          </a:xfrm>
        </p:spPr>
        <p:txBody>
          <a:bodyPr>
            <a:normAutofit fontScale="55000" lnSpcReduction="20000"/>
          </a:bodyPr>
          <a:lstStyle/>
          <a:p>
            <a:r>
              <a:rPr lang="tr-TR" b="1" dirty="0"/>
              <a:t>Madde 8- </a:t>
            </a:r>
            <a:r>
              <a:rPr lang="tr-TR" dirty="0"/>
              <a:t>Eczacı, sanat ve mesleğinin icrası sırasında veya dışında meslek ahlak ve adabı ile bağdaşmayan hareketlerden kaçınır.</a:t>
            </a:r>
          </a:p>
          <a:p>
            <a:r>
              <a:rPr lang="tr-TR" dirty="0"/>
              <a:t>Eczacı, mesleğin şeref ve haysiyetine aykırı olarak, açık veya gizli, herhangi bir şekilde hileli veya muvazaalı anlaşmalarla veya hediye vermek yoluyla satış yapamaz.</a:t>
            </a:r>
          </a:p>
          <a:p>
            <a:r>
              <a:rPr lang="tr-TR" dirty="0"/>
              <a:t>Hekim veya herhangi bir şahsı aracı olarak kullanamaz; hastanın dilediği eczaneyi serbestçe seçmesine engel olamaz.</a:t>
            </a:r>
          </a:p>
          <a:p>
            <a:pPr algn="just"/>
            <a:r>
              <a:rPr lang="tr-TR" b="1" dirty="0"/>
              <a:t>Bu kural ile eczacı kimliğinin nasıl olması gerektiği çok güzel anlatılmaktadır. Eczaneler, sağlık hizmeti veren işletmelerdir. Eczanelerden hizmet alanlara her ne kadar tüzüğün 2. Maddesinde “müşteri” denmiş ise de, verilen sağlık hizmeti olması nedeniyle hiç olmazsa bu müşterinin diğer müşterilerden farklı olarak “hasta müşteri” olduğu kabul edilmelidir. Son yıllarda eczanelere sadece hastalar ilaç almak için değil, sağlığın korunması için besin takviyelerinin temin edilmesi veya ilaç dışı ileri kozmetik ürünlerinin sağlanması için de eczaneler kullanılmaktadır. Bugün sayıları 30.000 civarında olan serbest eczaneler her işletme kolunda olduğu gibi birbirinin rakibidir. Ancak eczacıların, bu rekabetin sadece mesleğin gelişimi, eczacılığın itibarının korunması boyutlarında kalmasına özen göstermeleri gerekmektedir. Eczacılar, bilimsel gelişmeleri, değişmeleri takip ederek önce kendisini geliştirmeli, bilgilerini güncel tutmalı ve bunu mesleğin gelişmesi için kullanmalıdır. Eczacının bireysel çabaları, halkın gözünde eczacılık mesleğinin itibarını artıracaktır. </a:t>
            </a:r>
            <a:endParaRPr lang="tr-TR" dirty="0"/>
          </a:p>
          <a:p>
            <a:pPr algn="just"/>
            <a:r>
              <a:rPr lang="tr-TR" b="1" dirty="0"/>
              <a:t>Asla bir eczacı mevzuata aykırı olarak eczane açılmasına ve ilaç satılmasına izin vermemelidir. Eczacı, bu duruma izin vermezse, bireysel olarak hastalarına, hekim ve diğer sağlık çalışanlarına saygılı davranır, şerefli ve haysiyetli davranırsa mesleğimiz zarar görmez ve itibarı korunur.</a:t>
            </a:r>
            <a:endParaRPr lang="tr-TR" dirty="0"/>
          </a:p>
          <a:p>
            <a:pPr algn="just"/>
            <a:r>
              <a:rPr lang="tr-TR" b="1" dirty="0"/>
              <a:t>Eczacı, her zaman hekim ve diğer sağlık çalışanları ile iyi ilişkiler içinde olmalıdır. Ancak eczacı, asla mesleki ve etik kurallar dışında hiçbir sağlık çalışanından menfaat temin etmemeli veya onların bu tür isteklerine olumlu yanıt vermemelidir.</a:t>
            </a:r>
            <a:endParaRPr lang="tr-TR" dirty="0"/>
          </a:p>
          <a:p>
            <a:pPr algn="just"/>
            <a:r>
              <a:rPr lang="tr-TR" b="1" dirty="0"/>
              <a:t>Temel etik ilkelerden Özerkliğe saygı ilkesi gereği “Yetkin ve yeterli bir kişinin kendi ile ilgili kararları özgürce kendisi vermelidir” kuralı, hastaların hizmet alacağı eczaneyi kendilerinin seçmesine izin vermeyi gerektirir. Eczacı vereceği hizmet kalitesi ile rekabet ederek hastanın eczanesine kendi isteği ile gelmesini sağlamalıdır.</a:t>
            </a:r>
            <a:endParaRPr lang="tr-TR" dirty="0"/>
          </a:p>
          <a:p>
            <a:pPr algn="just"/>
            <a:endParaRPr lang="tr-TR" dirty="0"/>
          </a:p>
        </p:txBody>
      </p:sp>
    </p:spTree>
    <p:extLst>
      <p:ext uri="{BB962C8B-B14F-4D97-AF65-F5344CB8AC3E}">
        <p14:creationId xmlns:p14="http://schemas.microsoft.com/office/powerpoint/2010/main" val="1485178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3248" y="579863"/>
            <a:ext cx="10450551" cy="5597100"/>
          </a:xfrm>
        </p:spPr>
        <p:txBody>
          <a:bodyPr>
            <a:normAutofit fontScale="70000" lnSpcReduction="20000"/>
          </a:bodyPr>
          <a:lstStyle/>
          <a:p>
            <a:r>
              <a:rPr lang="tr-TR" b="1" dirty="0"/>
              <a:t>Madde 9-</a:t>
            </a:r>
            <a:r>
              <a:rPr lang="tr-TR" dirty="0"/>
              <a:t> Eczacı, yapacağı yayınlarda eczacılık mesleğinin şerefini üstün tutmak zorundadır.</a:t>
            </a:r>
          </a:p>
          <a:p>
            <a:r>
              <a:rPr lang="tr-TR" dirty="0"/>
              <a:t>Eczacı, yazı veya sözle veya her ne şekilde ve surette olursa olsun kendi reklamını yapamaz; iş kağıtlarına ve faturalara reklam mahiyetinde ibareler koyamaz.</a:t>
            </a:r>
          </a:p>
          <a:p>
            <a:r>
              <a:rPr lang="tr-TR" dirty="0"/>
              <a:t>Eczacının müessesesine koyduğu tabelaya ancak, kendisinin adı ve soyadı ile eczane kelimesinden ve reklam mahiyetinde olmamak şartıyla buna eklenebilecek kelime veya ibareden kurulu eczanenin adı yazılabilir.</a:t>
            </a:r>
          </a:p>
          <a:p>
            <a:pPr algn="just"/>
            <a:r>
              <a:rPr lang="tr-TR" b="1" dirty="0"/>
              <a:t>Eczacılık işletmelerinin diğer işletmelerden farklı işletmeler olduğunu vurgulayan bir diğer maddedir. Eczacı, gerek mesleki bazı dergilere verdiği görüşler, gerek bilimsel çalışmalarda asla mesleğini, meslektaşların itibarını zedeleyecek şekilde davranmamalıdır.</a:t>
            </a:r>
            <a:endParaRPr lang="tr-TR" dirty="0"/>
          </a:p>
          <a:p>
            <a:pPr algn="just"/>
            <a:r>
              <a:rPr lang="tr-TR" b="1" dirty="0"/>
              <a:t>Reklam, işletmeler arası rekabet ortamında üstünlük yaratmak adına vazgeçilmez pazarlama </a:t>
            </a:r>
            <a:r>
              <a:rPr lang="tr-TR" b="1" dirty="0" err="1"/>
              <a:t>staratejilerindendir</a:t>
            </a:r>
            <a:r>
              <a:rPr lang="tr-TR" b="1" dirty="0"/>
              <a:t>. Ancak reklamın boyutu işletmenin gücü ile doğru orantılıdır. Güçlü işletmelerin, adını duyurmak, ürettiği mal ya da hizmetin tüketimini artırmak amacıyla hayal güçlerini yüksek oranda kullanacaklar ve diğer işletmelerle arlarında haksız bir rekabet olacaktır. Şüphesiz bu faaliyetler bedeli işletmeye artı bir maliyet getirecektir. Oysa eczacılık işletmelerinde özellikle ilacın kar oranı bellidir ve bazı eczaneler dışında reklamın getireceği maliyeti ürünlerine yansıtacak ürün yelpazeleri olmayabilir. Bu nedenle eczaneler arasında haksız rekabete neden olacak reklam faaliyetlerinden kaçınmak gerekmektedir. </a:t>
            </a:r>
            <a:endParaRPr lang="tr-TR" dirty="0"/>
          </a:p>
          <a:p>
            <a:pPr algn="just"/>
            <a:r>
              <a:rPr lang="tr-TR" b="1" dirty="0"/>
              <a:t>Eczanelerin, eczacının reklamı yapılamayacağı için eczanelerde olması gereken levhalarda da reklamı çağrıştıracak ibareler kullanılmamalıdır. Ayrıca levhaların da uygun yerlerde konulması konusunda da titizlik gösterilmelidir.  Örneğin yanındaki ya da kendinden sonraki eczanelere hastaların erişimi engellenmemelidir.</a:t>
            </a:r>
            <a:endParaRPr lang="tr-TR" dirty="0"/>
          </a:p>
          <a:p>
            <a:endParaRPr lang="tr-TR" dirty="0"/>
          </a:p>
        </p:txBody>
      </p:sp>
    </p:spTree>
    <p:extLst>
      <p:ext uri="{BB962C8B-B14F-4D97-AF65-F5344CB8AC3E}">
        <p14:creationId xmlns:p14="http://schemas.microsoft.com/office/powerpoint/2010/main" val="293659422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2716</Words>
  <Application>Microsoft Office PowerPoint</Application>
  <PresentationFormat>Geniş ekran</PresentationFormat>
  <Paragraphs>68</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Arial</vt:lpstr>
      <vt:lpstr>Calibri</vt:lpstr>
      <vt:lpstr>Calibri Light</vt:lpstr>
      <vt:lpstr>Times New Roman</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gülbin özçelikay</cp:lastModifiedBy>
  <cp:revision>1</cp:revision>
  <dcterms:created xsi:type="dcterms:W3CDTF">2021-11-22T12:54:43Z</dcterms:created>
  <dcterms:modified xsi:type="dcterms:W3CDTF">2021-11-22T12:54:53Z</dcterms:modified>
</cp:coreProperties>
</file>