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57" r:id="rId3"/>
    <p:sldId id="309" r:id="rId4"/>
    <p:sldId id="310" r:id="rId5"/>
    <p:sldId id="311" r:id="rId6"/>
    <p:sldId id="299" r:id="rId7"/>
    <p:sldId id="308" r:id="rId8"/>
    <p:sldId id="312" r:id="rId9"/>
    <p:sldId id="313"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77" d="100"/>
          <a:sy n="77" d="100"/>
        </p:scale>
        <p:origin x="9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75808D-51F8-4C27-B669-5B4B5E60A299}" type="datetimeFigureOut">
              <a:rPr lang="tr-TR" smtClean="0"/>
              <a:t>3.2.2018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1532F5-56BF-453D-99EA-3341CFE26976}" type="slidenum">
              <a:rPr lang="tr-TR" smtClean="0"/>
              <a:t>‹#›</a:t>
            </a:fld>
            <a:endParaRPr lang="tr-TR"/>
          </a:p>
        </p:txBody>
      </p:sp>
    </p:spTree>
    <p:extLst>
      <p:ext uri="{BB962C8B-B14F-4D97-AF65-F5344CB8AC3E}">
        <p14:creationId xmlns:p14="http://schemas.microsoft.com/office/powerpoint/2010/main" val="3836983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4241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8409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867075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FB060A-6166-43C0-A6DF-FCE50BEACD39}"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860495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FB9ECD-D4DC-4D39-9841-DADE3FBCC179}"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25437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8759957-3871-4D55-B629-2074F251C9FD}"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88339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04B9BB7-3DFA-4121-B862-A876150D8AE7}" type="datetime1">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22586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069B520-75F8-49D9-AEAC-CD6C15CB2A49}" type="datetime1">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7098276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F7F2FC-D79A-4A06-A3E2-F30D578C6D50}" type="datetime1">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847490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3F626E-65CA-469A-AB92-5CDAC8DB326A}" type="datetime1">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727348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B55268-0AD7-48D8-8A1B-591DACFBB3A1}" type="datetime1">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484662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576861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20D65B6-C9C7-4E4A-A82B-2FC8F679D3EB}" type="datetime1">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5918758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6FC568-F98F-4352-8994-C7A0513B743B}"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7835917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50B2F2-039C-4DC3-99DB-64C3B6894C55}"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4393292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067177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23284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094023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349936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78775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64530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357217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50AF3-0015-4797-A5B4-6D5368122CD6}" type="datetimeFigureOut">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165944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1EC92B-805C-4C6B-88EF-0B543B722149}" type="datetime1">
              <a:rPr lang="tr-TR" smtClean="0">
                <a:solidFill>
                  <a:prstClr val="black">
                    <a:tint val="75000"/>
                  </a:prstClr>
                </a:solidFill>
              </a:rPr>
              <a:pPr/>
              <a:t>3.2.2018</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54750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424609" y="1808922"/>
            <a:ext cx="9144000" cy="2943433"/>
          </a:xfrm>
        </p:spPr>
        <p:txBody>
          <a:bodyPr>
            <a:normAutofit fontScale="90000"/>
          </a:bodyPr>
          <a:lstStyle/>
          <a:p>
            <a:r>
              <a:rPr lang="tr-TR" b="1" dirty="0"/>
              <a:t>SHB-114 SOSYAL HİZMETTE EŞİTLİK VE </a:t>
            </a:r>
            <a:r>
              <a:rPr lang="tr-TR" b="1" dirty="0" smtClean="0"/>
              <a:t>ÇEŞİTLİLİK</a:t>
            </a:r>
            <a:br>
              <a:rPr lang="tr-TR" b="1" dirty="0" smtClean="0"/>
            </a:br>
            <a:r>
              <a:rPr lang="tr-TR" b="1" dirty="0" smtClean="0"/>
              <a:t>IRKÇILIK VE SOSYAL HİZMET</a:t>
            </a:r>
            <a:r>
              <a:rPr lang="tr-TR" dirty="0" smtClean="0"/>
              <a:t/>
            </a:r>
            <a:br>
              <a:rPr lang="tr-TR" dirty="0" smtClean="0"/>
            </a:br>
            <a:r>
              <a:rPr lang="tr-TR" dirty="0" smtClean="0"/>
              <a:t>DOÇ.DR.FİLİZ YILDIRIM</a:t>
            </a:r>
            <a:endParaRPr lang="tr-TR" sz="2000" dirty="0"/>
          </a:p>
        </p:txBody>
      </p:sp>
    </p:spTree>
    <p:extLst>
      <p:ext uri="{BB962C8B-B14F-4D97-AF65-F5344CB8AC3E}">
        <p14:creationId xmlns:p14="http://schemas.microsoft.com/office/powerpoint/2010/main" val="5233371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2117035" y="1107626"/>
            <a:ext cx="8150087" cy="4537800"/>
          </a:xfrm>
        </p:spPr>
        <p:txBody>
          <a:bodyPr>
            <a:normAutofit/>
          </a:bodyPr>
          <a:lstStyle/>
          <a:p>
            <a:pPr marL="0" indent="0" algn="just">
              <a:lnSpc>
                <a:spcPct val="150000"/>
              </a:lnSpc>
              <a:buNone/>
            </a:pPr>
            <a:r>
              <a:rPr lang="tr-TR" b="1" dirty="0" smtClean="0"/>
              <a:t>Irksal ve Etnik </a:t>
            </a:r>
            <a:r>
              <a:rPr lang="tr-TR" b="1" dirty="0" err="1" smtClean="0"/>
              <a:t>Kalıpyargılar</a:t>
            </a:r>
            <a:endParaRPr lang="tr-TR" b="1" dirty="0" smtClean="0"/>
          </a:p>
          <a:p>
            <a:pPr marL="0" indent="0" algn="just">
              <a:lnSpc>
                <a:spcPct val="150000"/>
              </a:lnSpc>
              <a:buNone/>
            </a:pPr>
            <a:r>
              <a:rPr lang="tr-TR" dirty="0" smtClean="0"/>
              <a:t>Bir ırksal ya da etnik gruba, sabit ve genellikle doğru olmayan ya da hoş görülmeyen görüşlerin atfedilmesini içerir (</a:t>
            </a:r>
            <a:r>
              <a:rPr lang="tr-TR" dirty="0" err="1" smtClean="0"/>
              <a:t>Zastrow</a:t>
            </a:r>
            <a:r>
              <a:rPr lang="tr-TR" dirty="0" smtClean="0"/>
              <a:t>, 2013).</a:t>
            </a:r>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2</a:t>
            </a:fld>
            <a:endParaRPr lang="tr-TR">
              <a:solidFill>
                <a:prstClr val="black">
                  <a:tint val="75000"/>
                </a:prstClr>
              </a:solidFill>
            </a:endParaRPr>
          </a:p>
        </p:txBody>
      </p:sp>
    </p:spTree>
    <p:extLst>
      <p:ext uri="{BB962C8B-B14F-4D97-AF65-F5344CB8AC3E}">
        <p14:creationId xmlns:p14="http://schemas.microsoft.com/office/powerpoint/2010/main" val="2366993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987826" y="700122"/>
            <a:ext cx="8150087" cy="4537800"/>
          </a:xfrm>
        </p:spPr>
        <p:txBody>
          <a:bodyPr>
            <a:normAutofit/>
          </a:bodyPr>
          <a:lstStyle/>
          <a:p>
            <a:pPr marL="0" indent="0" algn="just">
              <a:lnSpc>
                <a:spcPct val="150000"/>
              </a:lnSpc>
              <a:buNone/>
            </a:pPr>
            <a:r>
              <a:rPr lang="tr-TR" b="1" dirty="0" smtClean="0"/>
              <a:t>Irksal ve Etnik Ayrımcılık</a:t>
            </a:r>
          </a:p>
          <a:p>
            <a:pPr marL="0" indent="0" algn="just">
              <a:lnSpc>
                <a:spcPct val="150000"/>
              </a:lnSpc>
              <a:buNone/>
            </a:pPr>
            <a:r>
              <a:rPr lang="tr-TR" b="1" dirty="0" smtClean="0"/>
              <a:t>Kurumsal ırkçılık: </a:t>
            </a:r>
            <a:r>
              <a:rPr lang="tr-TR" dirty="0" smtClean="0"/>
              <a:t>Yasal, politik, ekonomik ve eğitim sistemleri gibi toplumun temel makro sistemlerine hakim olan bir ırk grubuna yönelik ayrımcı eylemler ve politikaları ifade eder (</a:t>
            </a:r>
            <a:r>
              <a:rPr lang="tr-TR" dirty="0" err="1" smtClean="0"/>
              <a:t>Zastrow</a:t>
            </a:r>
            <a:r>
              <a:rPr lang="tr-TR" dirty="0" smtClean="0"/>
              <a:t>, 2013).</a:t>
            </a:r>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3</a:t>
            </a:fld>
            <a:endParaRPr lang="tr-TR">
              <a:solidFill>
                <a:prstClr val="black">
                  <a:tint val="75000"/>
                </a:prstClr>
              </a:solidFill>
            </a:endParaRPr>
          </a:p>
        </p:txBody>
      </p:sp>
    </p:spTree>
    <p:extLst>
      <p:ext uri="{BB962C8B-B14F-4D97-AF65-F5344CB8AC3E}">
        <p14:creationId xmlns:p14="http://schemas.microsoft.com/office/powerpoint/2010/main" val="163663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987826" y="700122"/>
            <a:ext cx="8150087" cy="4537800"/>
          </a:xfrm>
        </p:spPr>
        <p:txBody>
          <a:bodyPr>
            <a:normAutofit/>
          </a:bodyPr>
          <a:lstStyle/>
          <a:p>
            <a:pPr marL="0" indent="0" algn="just">
              <a:lnSpc>
                <a:spcPct val="150000"/>
              </a:lnSpc>
              <a:buNone/>
            </a:pPr>
            <a:r>
              <a:rPr lang="tr-TR" b="1" dirty="0" smtClean="0"/>
              <a:t>Kurumsal ayrımcılık: </a:t>
            </a:r>
            <a:r>
              <a:rPr lang="tr-TR" dirty="0" smtClean="0"/>
              <a:t>Resmi politikalar, açık davranışlar ya da örtük ama güç sahiplerince onaylanan davranışlar temelindeki kurumsal önyargılara dayalı müdahaleleri ifade eder (</a:t>
            </a:r>
            <a:r>
              <a:rPr lang="tr-TR" dirty="0" err="1" smtClean="0"/>
              <a:t>Zastrow</a:t>
            </a:r>
            <a:r>
              <a:rPr lang="tr-TR" dirty="0" smtClean="0"/>
              <a:t>, 2013).</a:t>
            </a:r>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4</a:t>
            </a:fld>
            <a:endParaRPr lang="tr-TR">
              <a:solidFill>
                <a:prstClr val="black">
                  <a:tint val="75000"/>
                </a:prstClr>
              </a:solidFill>
            </a:endParaRPr>
          </a:p>
        </p:txBody>
      </p:sp>
    </p:spTree>
    <p:extLst>
      <p:ext uri="{BB962C8B-B14F-4D97-AF65-F5344CB8AC3E}">
        <p14:creationId xmlns:p14="http://schemas.microsoft.com/office/powerpoint/2010/main" val="26429262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1222513" y="457199"/>
            <a:ext cx="9044609" cy="6072809"/>
          </a:xfrm>
        </p:spPr>
        <p:txBody>
          <a:bodyPr>
            <a:normAutofit fontScale="77500" lnSpcReduction="20000"/>
          </a:bodyPr>
          <a:lstStyle/>
          <a:p>
            <a:pPr marL="0" indent="0" algn="just">
              <a:lnSpc>
                <a:spcPct val="150000"/>
              </a:lnSpc>
              <a:buNone/>
            </a:pPr>
            <a:r>
              <a:rPr lang="tr-TR" b="1" dirty="0" smtClean="0"/>
              <a:t>Ayrımcılık ve Baskının Etkileri ve Sonuçları</a:t>
            </a:r>
          </a:p>
          <a:p>
            <a:pPr marL="0" indent="0" algn="just">
              <a:lnSpc>
                <a:spcPct val="150000"/>
              </a:lnSpc>
              <a:buNone/>
            </a:pPr>
            <a:r>
              <a:rPr lang="tr-TR" b="1" dirty="0" smtClean="0"/>
              <a:t>Sosyal ve Ekonomik Adaleti Sağlamak İçin Stratejiler</a:t>
            </a:r>
          </a:p>
          <a:p>
            <a:pPr algn="just">
              <a:lnSpc>
                <a:spcPct val="150000"/>
              </a:lnSpc>
            </a:pPr>
            <a:r>
              <a:rPr lang="tr-TR" dirty="0" smtClean="0"/>
              <a:t>Kitlesel medyaya itiraz</a:t>
            </a:r>
          </a:p>
          <a:p>
            <a:pPr algn="just">
              <a:lnSpc>
                <a:spcPct val="150000"/>
              </a:lnSpc>
            </a:pPr>
            <a:r>
              <a:rPr lang="tr-TR" dirty="0" smtClean="0"/>
              <a:t>Irklar arasında daha fazla etkileşim</a:t>
            </a:r>
          </a:p>
          <a:p>
            <a:pPr algn="just">
              <a:lnSpc>
                <a:spcPct val="150000"/>
              </a:lnSpc>
            </a:pPr>
            <a:r>
              <a:rPr lang="tr-TR" dirty="0" smtClean="0"/>
              <a:t>Yurttaşlık haklarıyla ilgili düzenlemeler</a:t>
            </a:r>
          </a:p>
          <a:p>
            <a:pPr algn="just">
              <a:lnSpc>
                <a:spcPct val="150000"/>
              </a:lnSpc>
            </a:pPr>
            <a:r>
              <a:rPr lang="tr-TR" dirty="0" smtClean="0"/>
              <a:t>Aktivizm</a:t>
            </a:r>
          </a:p>
          <a:p>
            <a:pPr algn="just">
              <a:lnSpc>
                <a:spcPct val="150000"/>
              </a:lnSpc>
            </a:pPr>
            <a:r>
              <a:rPr lang="tr-TR" dirty="0" smtClean="0"/>
              <a:t>Okul otobüsçülüğü sistemi</a:t>
            </a:r>
          </a:p>
          <a:p>
            <a:pPr algn="just">
              <a:lnSpc>
                <a:spcPct val="150000"/>
              </a:lnSpc>
            </a:pPr>
            <a:r>
              <a:rPr lang="tr-TR" dirty="0" smtClean="0"/>
              <a:t>Pozitif ayrımcılık programları</a:t>
            </a:r>
          </a:p>
          <a:p>
            <a:pPr algn="just">
              <a:lnSpc>
                <a:spcPct val="150000"/>
              </a:lnSpc>
            </a:pPr>
            <a:r>
              <a:rPr lang="tr-TR" dirty="0" smtClean="0"/>
              <a:t>Azınlıkların iş dünyası</a:t>
            </a:r>
          </a:p>
          <a:p>
            <a:pPr algn="just">
              <a:lnSpc>
                <a:spcPct val="150000"/>
              </a:lnSpc>
            </a:pPr>
            <a:r>
              <a:rPr lang="tr-TR" dirty="0" smtClean="0"/>
              <a:t>Kötü durumda olan mahallelerin durumunu geliştirmek</a:t>
            </a:r>
            <a:r>
              <a:rPr lang="tr-TR" b="1" dirty="0"/>
              <a:t> </a:t>
            </a:r>
            <a:r>
              <a:rPr lang="tr-TR" dirty="0" smtClean="0"/>
              <a:t>(</a:t>
            </a:r>
            <a:r>
              <a:rPr lang="tr-TR" dirty="0" err="1" smtClean="0"/>
              <a:t>Zastrow</a:t>
            </a:r>
            <a:r>
              <a:rPr lang="tr-TR" dirty="0"/>
              <a:t>, 2013). </a:t>
            </a:r>
          </a:p>
          <a:p>
            <a:pPr marL="0" indent="0" algn="just">
              <a:lnSpc>
                <a:spcPct val="150000"/>
              </a:lnSpc>
              <a:buNone/>
            </a:pPr>
            <a:endParaRPr lang="tr-TR" dirty="0"/>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5</a:t>
            </a:fld>
            <a:endParaRPr lang="tr-TR">
              <a:solidFill>
                <a:prstClr val="black">
                  <a:tint val="75000"/>
                </a:prstClr>
              </a:solidFill>
            </a:endParaRPr>
          </a:p>
        </p:txBody>
      </p:sp>
    </p:spTree>
    <p:extLst>
      <p:ext uri="{BB962C8B-B14F-4D97-AF65-F5344CB8AC3E}">
        <p14:creationId xmlns:p14="http://schemas.microsoft.com/office/powerpoint/2010/main" val="900646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2117035" y="1107626"/>
            <a:ext cx="8150087" cy="4537800"/>
          </a:xfrm>
        </p:spPr>
        <p:txBody>
          <a:bodyPr>
            <a:normAutofit fontScale="92500"/>
          </a:bodyPr>
          <a:lstStyle/>
          <a:p>
            <a:pPr marL="0" indent="0" algn="just">
              <a:lnSpc>
                <a:spcPct val="150000"/>
              </a:lnSpc>
              <a:buNone/>
            </a:pPr>
            <a:r>
              <a:rPr lang="tr-TR" b="1" dirty="0" smtClean="0"/>
              <a:t>Etnik Duyarlılığa Sahip Sosyal Hizmet Uygulaması</a:t>
            </a:r>
          </a:p>
          <a:p>
            <a:pPr marL="0" indent="0" algn="just">
              <a:lnSpc>
                <a:spcPct val="150000"/>
              </a:lnSpc>
              <a:buNone/>
            </a:pPr>
            <a:r>
              <a:rPr lang="tr-TR" b="1" dirty="0"/>
              <a:t>Güçler </a:t>
            </a:r>
            <a:r>
              <a:rPr lang="tr-TR" b="1" dirty="0" smtClean="0"/>
              <a:t>perspektifi: </a:t>
            </a:r>
            <a:r>
              <a:rPr lang="tr-TR" dirty="0" smtClean="0"/>
              <a:t>Bireylerin sahip oldukları yeteneklerini ve güçlü yönlerini tanımlamalarını, kullanmalarını sağlar. </a:t>
            </a:r>
            <a:endParaRPr lang="tr-TR" dirty="0"/>
          </a:p>
          <a:p>
            <a:pPr marL="0" indent="0" algn="just">
              <a:lnSpc>
                <a:spcPct val="150000"/>
              </a:lnSpc>
              <a:buNone/>
            </a:pPr>
            <a:r>
              <a:rPr lang="tr-TR" b="1" dirty="0" smtClean="0"/>
              <a:t>Güçlendirme: </a:t>
            </a:r>
            <a:r>
              <a:rPr lang="tr-TR" dirty="0" smtClean="0"/>
              <a:t>Etnik gruplara ve onların üyelerine temel yaşamsal kararları almaları ve bu kararları uygulamaları için destek olarak baskı ve yoksulluğu tersine çevirir (</a:t>
            </a:r>
            <a:r>
              <a:rPr lang="tr-TR" dirty="0" err="1" smtClean="0"/>
              <a:t>Zastrow</a:t>
            </a:r>
            <a:r>
              <a:rPr lang="tr-TR" dirty="0"/>
              <a:t>, 2013). </a:t>
            </a:r>
          </a:p>
          <a:p>
            <a:pPr marL="0" indent="0" algn="just">
              <a:lnSpc>
                <a:spcPct val="150000"/>
              </a:lnSpc>
              <a:buNone/>
            </a:pPr>
            <a:endParaRPr lang="tr-TR" dirty="0"/>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6</a:t>
            </a:fld>
            <a:endParaRPr lang="tr-TR">
              <a:solidFill>
                <a:prstClr val="black">
                  <a:tint val="75000"/>
                </a:prstClr>
              </a:solidFill>
            </a:endParaRPr>
          </a:p>
        </p:txBody>
      </p:sp>
    </p:spTree>
    <p:extLst>
      <p:ext uri="{BB962C8B-B14F-4D97-AF65-F5344CB8AC3E}">
        <p14:creationId xmlns:p14="http://schemas.microsoft.com/office/powerpoint/2010/main" val="6073408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2117035" y="1107626"/>
            <a:ext cx="8150087" cy="4537800"/>
          </a:xfrm>
        </p:spPr>
        <p:txBody>
          <a:bodyPr>
            <a:normAutofit/>
          </a:bodyPr>
          <a:lstStyle/>
          <a:p>
            <a:pPr marL="0" indent="0" algn="just">
              <a:lnSpc>
                <a:spcPct val="150000"/>
              </a:lnSpc>
              <a:buNone/>
            </a:pPr>
            <a:r>
              <a:rPr lang="tr-TR" b="1" dirty="0"/>
              <a:t>Kültüre duyarlı uygulama: </a:t>
            </a:r>
            <a:r>
              <a:rPr lang="tr-TR" dirty="0" smtClean="0"/>
              <a:t>Sosyal hizmet uzmanı ırkçı ve etnik ayrımcılığı yok etmek için kültürel yetkinliğe sahip olmalıdır. Bu bağlamda etik ilke ve değerleri gözetmeli, öz farkındalığı olmalı, hizmet sunumunda kültürlerarası bilgiyi ve becerileri önemsemelidir </a:t>
            </a:r>
            <a:r>
              <a:rPr lang="tr-TR" dirty="0" smtClean="0"/>
              <a:t>(</a:t>
            </a:r>
            <a:r>
              <a:rPr lang="tr-TR" dirty="0" err="1" smtClean="0"/>
              <a:t>Zastrow</a:t>
            </a:r>
            <a:r>
              <a:rPr lang="tr-TR" dirty="0"/>
              <a:t>, 2013). </a:t>
            </a:r>
          </a:p>
          <a:p>
            <a:pPr marL="0" indent="0" algn="just">
              <a:lnSpc>
                <a:spcPct val="150000"/>
              </a:lnSpc>
              <a:buNone/>
            </a:pPr>
            <a:endParaRPr lang="tr-TR" dirty="0"/>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7</a:t>
            </a:fld>
            <a:endParaRPr lang="tr-TR">
              <a:solidFill>
                <a:prstClr val="black">
                  <a:tint val="75000"/>
                </a:prstClr>
              </a:solidFill>
            </a:endParaRPr>
          </a:p>
        </p:txBody>
      </p:sp>
    </p:spTree>
    <p:extLst>
      <p:ext uri="{BB962C8B-B14F-4D97-AF65-F5344CB8AC3E}">
        <p14:creationId xmlns:p14="http://schemas.microsoft.com/office/powerpoint/2010/main" val="795126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2117035" y="1107626"/>
            <a:ext cx="8150087" cy="4537800"/>
          </a:xfrm>
        </p:spPr>
        <p:txBody>
          <a:bodyPr>
            <a:normAutofit/>
          </a:bodyPr>
          <a:lstStyle/>
          <a:p>
            <a:pPr marL="0" indent="0" algn="just">
              <a:lnSpc>
                <a:spcPct val="150000"/>
              </a:lnSpc>
              <a:buNone/>
            </a:pPr>
            <a:r>
              <a:rPr lang="tr-TR" b="1" dirty="0"/>
              <a:t>Kültüre duyarlı uygulama: </a:t>
            </a:r>
            <a:r>
              <a:rPr lang="tr-TR" dirty="0" smtClean="0"/>
              <a:t>Ayrıca sosyal hizmet uzmanı</a:t>
            </a:r>
            <a:r>
              <a:rPr lang="tr-TR" b="1" dirty="0" smtClean="0"/>
              <a:t> </a:t>
            </a:r>
            <a:r>
              <a:rPr lang="tr-TR" dirty="0" smtClean="0"/>
              <a:t>müracaatçıları </a:t>
            </a:r>
            <a:r>
              <a:rPr lang="tr-TR" dirty="0"/>
              <a:t>güçlendirmeli, savunuculuk </a:t>
            </a:r>
            <a:r>
              <a:rPr lang="tr-TR" dirty="0" smtClean="0"/>
              <a:t>rolünün </a:t>
            </a:r>
            <a:r>
              <a:rPr lang="tr-TR" dirty="0"/>
              <a:t>bilincinde olmalı, mesleki yetkinliklerini artırmalı, </a:t>
            </a:r>
            <a:r>
              <a:rPr lang="tr-TR" dirty="0" smtClean="0"/>
              <a:t>farklı dili konuşan müracaatçıları anlamak için gerektiğinde tercüman ve diğer meslek uzmanlarının </a:t>
            </a:r>
            <a:r>
              <a:rPr lang="tr-TR" smtClean="0"/>
              <a:t>desteğinden yararlanmalıdır </a:t>
            </a:r>
            <a:r>
              <a:rPr lang="tr-TR" dirty="0" smtClean="0"/>
              <a:t>(</a:t>
            </a:r>
            <a:r>
              <a:rPr lang="tr-TR" dirty="0" err="1" smtClean="0"/>
              <a:t>Zastrow</a:t>
            </a:r>
            <a:r>
              <a:rPr lang="tr-TR" dirty="0"/>
              <a:t>, 2013). </a:t>
            </a:r>
          </a:p>
          <a:p>
            <a:pPr marL="0" indent="0" algn="just">
              <a:lnSpc>
                <a:spcPct val="150000"/>
              </a:lnSpc>
              <a:buNone/>
            </a:pPr>
            <a:endParaRPr lang="tr-TR" dirty="0"/>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8</a:t>
            </a:fld>
            <a:endParaRPr lang="tr-TR">
              <a:solidFill>
                <a:prstClr val="black">
                  <a:tint val="75000"/>
                </a:prstClr>
              </a:solidFill>
            </a:endParaRPr>
          </a:p>
        </p:txBody>
      </p:sp>
    </p:spTree>
    <p:extLst>
      <p:ext uri="{BB962C8B-B14F-4D97-AF65-F5344CB8AC3E}">
        <p14:creationId xmlns:p14="http://schemas.microsoft.com/office/powerpoint/2010/main" val="21226804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1570382" y="1123122"/>
            <a:ext cx="8547652" cy="1569660"/>
          </a:xfrm>
          <a:prstGeom prst="rect">
            <a:avLst/>
          </a:prstGeom>
          <a:noFill/>
        </p:spPr>
        <p:txBody>
          <a:bodyPr wrap="square" rtlCol="0">
            <a:spAutoFit/>
          </a:bodyPr>
          <a:lstStyle/>
          <a:p>
            <a:r>
              <a:rPr lang="tr-TR" sz="2400" b="1" dirty="0" smtClean="0"/>
              <a:t>YARARLANILAN KAYNAKLAR</a:t>
            </a:r>
          </a:p>
          <a:p>
            <a:endParaRPr lang="tr-TR" sz="2400" dirty="0" smtClean="0"/>
          </a:p>
          <a:p>
            <a:pPr algn="just"/>
            <a:endParaRPr lang="tr-TR" sz="2400" dirty="0" smtClean="0"/>
          </a:p>
          <a:p>
            <a:pPr algn="just"/>
            <a:r>
              <a:rPr lang="tr-TR" sz="2400" dirty="0" err="1" smtClean="0"/>
              <a:t>Zastrow</a:t>
            </a:r>
            <a:r>
              <a:rPr lang="tr-TR" sz="2400" dirty="0"/>
              <a:t>, (2013). Sosyal Hizmete Giriş. Ankara: </a:t>
            </a:r>
            <a:r>
              <a:rPr lang="tr-TR" sz="2400" dirty="0" err="1"/>
              <a:t>Nika</a:t>
            </a:r>
            <a:r>
              <a:rPr lang="tr-TR" sz="2400" dirty="0"/>
              <a:t> Yayınevi.</a:t>
            </a:r>
          </a:p>
        </p:txBody>
      </p:sp>
    </p:spTree>
    <p:extLst>
      <p:ext uri="{BB962C8B-B14F-4D97-AF65-F5344CB8AC3E}">
        <p14:creationId xmlns:p14="http://schemas.microsoft.com/office/powerpoint/2010/main" val="2800334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391</TotalTime>
  <Words>299</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9</vt:i4>
      </vt:variant>
    </vt:vector>
  </HeadingPairs>
  <TitlesOfParts>
    <vt:vector size="14" baseType="lpstr">
      <vt:lpstr>Arial</vt:lpstr>
      <vt:lpstr>Calibri</vt:lpstr>
      <vt:lpstr>Calibri Light</vt:lpstr>
      <vt:lpstr>1_Office Teması</vt:lpstr>
      <vt:lpstr>2_Office Teması</vt:lpstr>
      <vt:lpstr>SHB-114 SOSYAL HİZMETTE EŞİTLİK VE ÇEŞİTLİLİK IRKÇILIK VE SOSYAL HİZMET DOÇ.DR.FİLİZ YILDIRIM</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SHB-419 DAYANIŞMA MODELLERİ KUŞAK KAVRAMI VE KUŞAK SINIFLAMALARI DOÇ.DR.FİLİZ YILDIRIM</dc:title>
  <dc:creator>C</dc:creator>
  <cp:lastModifiedBy>C</cp:lastModifiedBy>
  <cp:revision>80</cp:revision>
  <dcterms:created xsi:type="dcterms:W3CDTF">2017-10-22T16:18:04Z</dcterms:created>
  <dcterms:modified xsi:type="dcterms:W3CDTF">2018-02-03T13:15:57Z</dcterms:modified>
</cp:coreProperties>
</file>