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493C"/>
    <a:srgbClr val="1D1D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-924" y="-4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6517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205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239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5537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0120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72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7149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7131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4474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7082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0262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2356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2501669" y="1223390"/>
            <a:ext cx="7308604" cy="995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867" b="1" u="sng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EĞİTİM BİLİMİNE GİRİŞ</a:t>
            </a:r>
            <a:endParaRPr lang="tr-TR" sz="5867" b="1" u="sng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875333" y="3044957"/>
            <a:ext cx="82939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BİR MESLEK OLARAK ÖĞRETMENLİK</a:t>
            </a:r>
            <a:endParaRPr lang="tr-TR" sz="4800" b="1" u="sng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064241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124288" y="2191513"/>
            <a:ext cx="11905323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000" dirty="0" smtClean="0"/>
              <a:t>Bir </a:t>
            </a:r>
            <a:r>
              <a:rPr lang="tr-TR" sz="2000" dirty="0"/>
              <a:t>öğretmenin öğretmenlik mesleğini etkili bir şekilde yerine </a:t>
            </a:r>
            <a:r>
              <a:rPr lang="tr-TR" sz="2000" dirty="0" smtClean="0"/>
              <a:t>getirebilmesi için </a:t>
            </a:r>
            <a:r>
              <a:rPr lang="tr-TR" sz="2000" dirty="0"/>
              <a:t>bazı kişisel özelliklere de sahip olması gerekmektedir. Etkili </a:t>
            </a:r>
            <a:r>
              <a:rPr lang="tr-TR" sz="2000" dirty="0" smtClean="0"/>
              <a:t>öğretmenler, öğretme </a:t>
            </a:r>
            <a:r>
              <a:rPr lang="tr-TR" sz="2000" dirty="0"/>
              <a:t>konusunda üstün yeteneklere sahip olan bireyler </a:t>
            </a:r>
            <a:r>
              <a:rPr lang="tr-TR" sz="2000" dirty="0" smtClean="0"/>
              <a:t>olarak kabul edilirler.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Bu </a:t>
            </a:r>
            <a:r>
              <a:rPr lang="tr-TR" sz="2000" dirty="0"/>
              <a:t>yönüyle öğretmenlik mesleğini, </a:t>
            </a:r>
            <a:r>
              <a:rPr lang="tr-TR" sz="2000" i="1" dirty="0"/>
              <a:t>ö</a:t>
            </a:r>
            <a:r>
              <a:rPr lang="tr-TR" sz="2000" dirty="0"/>
              <a:t>ğ</a:t>
            </a:r>
            <a:r>
              <a:rPr lang="tr-TR" sz="2000" i="1" dirty="0"/>
              <a:t>retmenlik sanatı </a:t>
            </a:r>
            <a:r>
              <a:rPr lang="tr-TR" sz="2000" dirty="0" smtClean="0"/>
              <a:t>olarak tanımlayanlar </a:t>
            </a:r>
            <a:r>
              <a:rPr lang="tr-TR" sz="2000" dirty="0"/>
              <a:t>da bulunmaktadır. Madem bu şekilde bir tanımlama </a:t>
            </a:r>
            <a:r>
              <a:rPr lang="tr-TR" sz="2000" dirty="0" smtClean="0"/>
              <a:t>yapılmakta o </a:t>
            </a:r>
            <a:r>
              <a:rPr lang="tr-TR" sz="2000" dirty="0"/>
              <a:t>zaman bu mesleği etkili yapan bireylerin normal bir bireyden </a:t>
            </a:r>
            <a:r>
              <a:rPr lang="tr-TR" sz="2000" dirty="0" smtClean="0"/>
              <a:t>farklı kişisel </a:t>
            </a:r>
            <a:r>
              <a:rPr lang="tr-TR" sz="2000" dirty="0"/>
              <a:t>niteliklere sahip olması </a:t>
            </a:r>
            <a:r>
              <a:rPr lang="tr-TR" sz="2000" dirty="0" smtClean="0"/>
              <a:t>gerekir.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Etkili </a:t>
            </a:r>
            <a:r>
              <a:rPr lang="tr-TR" sz="2000" dirty="0"/>
              <a:t>bir öğretmenin kişisel </a:t>
            </a:r>
            <a:r>
              <a:rPr lang="tr-TR" sz="2000" dirty="0" smtClean="0"/>
              <a:t>nitelikler farklı </a:t>
            </a:r>
            <a:r>
              <a:rPr lang="tr-TR" sz="2000" dirty="0"/>
              <a:t>kaynaklarda farklı şekillerde tasvir edilmektedir.</a:t>
            </a:r>
            <a:endParaRPr lang="tr-TR" sz="2000" b="1" i="1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ÖĞRETMENDE BULUNMASI GEREKEN </a:t>
            </a:r>
            <a:r>
              <a:rPr lang="tr-TR" sz="32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KİŞİSEL NİTELİKLER</a:t>
            </a:r>
            <a:endParaRPr lang="tr-TR" sz="3200" b="1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88687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124288" y="1629538"/>
            <a:ext cx="12067712" cy="452431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400" dirty="0" err="1" smtClean="0"/>
              <a:t>Gallen</a:t>
            </a:r>
            <a:r>
              <a:rPr lang="tr-TR" sz="2400" dirty="0" smtClean="0"/>
              <a:t> </a:t>
            </a:r>
            <a:r>
              <a:rPr lang="tr-TR" sz="2400" dirty="0"/>
              <a:t>arzulanan öğretmen niteliklerini</a:t>
            </a:r>
            <a:r>
              <a:rPr lang="tr-TR" sz="2400" dirty="0" smtClean="0"/>
              <a:t>;</a:t>
            </a:r>
          </a:p>
          <a:p>
            <a:endParaRPr lang="tr-TR" sz="2400" dirty="0"/>
          </a:p>
          <a:p>
            <a:r>
              <a:rPr lang="tr-TR" sz="2400" i="1" dirty="0" smtClean="0"/>
              <a:t>(a)esneklik</a:t>
            </a:r>
            <a:r>
              <a:rPr lang="tr-TR" sz="2400" i="1" dirty="0"/>
              <a:t>, (b)organizasyon becerisi, (c) sınıfta ba</a:t>
            </a:r>
            <a:r>
              <a:rPr lang="tr-TR" sz="2400" dirty="0"/>
              <a:t>ş</a:t>
            </a:r>
            <a:r>
              <a:rPr lang="tr-TR" sz="2400" i="1" dirty="0"/>
              <a:t>arılı olma iste</a:t>
            </a:r>
            <a:r>
              <a:rPr lang="tr-TR" sz="2400" dirty="0"/>
              <a:t>ğ</a:t>
            </a:r>
            <a:r>
              <a:rPr lang="tr-TR" sz="2400" i="1" dirty="0"/>
              <a:t>i, (d) </a:t>
            </a:r>
            <a:r>
              <a:rPr lang="tr-TR" sz="2400" i="1" dirty="0" smtClean="0"/>
              <a:t>açık ileti</a:t>
            </a:r>
            <a:r>
              <a:rPr lang="tr-TR" sz="2400" dirty="0" smtClean="0"/>
              <a:t>ş</a:t>
            </a:r>
            <a:r>
              <a:rPr lang="tr-TR" sz="2400" i="1" dirty="0" smtClean="0"/>
              <a:t>im </a:t>
            </a:r>
            <a:r>
              <a:rPr lang="tr-TR" sz="2400" i="1" dirty="0"/>
              <a:t>yetene</a:t>
            </a:r>
            <a:r>
              <a:rPr lang="tr-TR" sz="2400" dirty="0"/>
              <a:t>ğ</a:t>
            </a:r>
            <a:r>
              <a:rPr lang="tr-TR" sz="2400" i="1" dirty="0"/>
              <a:t>i, (e) memnuniyet veren ortam yaratma, (f) ba</a:t>
            </a:r>
            <a:r>
              <a:rPr lang="tr-TR" sz="2400" dirty="0"/>
              <a:t>ş</a:t>
            </a:r>
            <a:r>
              <a:rPr lang="tr-TR" sz="2400" i="1" dirty="0"/>
              <a:t>arılı bir sınıf </a:t>
            </a:r>
            <a:r>
              <a:rPr lang="tr-TR" sz="2400" i="1" dirty="0" smtClean="0"/>
              <a:t>yönetimi sa</a:t>
            </a:r>
            <a:r>
              <a:rPr lang="tr-TR" sz="2400" dirty="0" smtClean="0"/>
              <a:t>ğ</a:t>
            </a:r>
            <a:r>
              <a:rPr lang="tr-TR" sz="2400" i="1" dirty="0" smtClean="0"/>
              <a:t>lama</a:t>
            </a:r>
            <a:r>
              <a:rPr lang="tr-TR" sz="2400" i="1" dirty="0"/>
              <a:t>, (g) farklıla</a:t>
            </a:r>
            <a:r>
              <a:rPr lang="tr-TR" sz="2400" dirty="0"/>
              <a:t>ş</a:t>
            </a:r>
            <a:r>
              <a:rPr lang="tr-TR" sz="2400" i="1" dirty="0"/>
              <a:t>tırılmı</a:t>
            </a:r>
            <a:r>
              <a:rPr lang="tr-TR" sz="2400" dirty="0"/>
              <a:t>ş </a:t>
            </a:r>
            <a:r>
              <a:rPr lang="tr-TR" sz="2400" i="1" dirty="0"/>
              <a:t>ö</a:t>
            </a:r>
            <a:r>
              <a:rPr lang="tr-TR" sz="2400" dirty="0"/>
              <a:t>ğ</a:t>
            </a:r>
            <a:r>
              <a:rPr lang="tr-TR" sz="2400" i="1" dirty="0"/>
              <a:t>retim yetene</a:t>
            </a:r>
            <a:r>
              <a:rPr lang="tr-TR" sz="2400" dirty="0"/>
              <a:t>ğ</a:t>
            </a:r>
            <a:r>
              <a:rPr lang="tr-TR" sz="2400" i="1" dirty="0"/>
              <a:t>i, (h) arzulu ve istekli olma, (</a:t>
            </a:r>
            <a:r>
              <a:rPr lang="tr-TR" sz="2400" i="1" dirty="0" smtClean="0"/>
              <a:t>ı) yüksek </a:t>
            </a:r>
            <a:r>
              <a:rPr lang="tr-TR" sz="2400" i="1" dirty="0"/>
              <a:t>beklentilere sahip olma, (i) bireylerle iyi ileti</a:t>
            </a:r>
            <a:r>
              <a:rPr lang="tr-TR" sz="2400" dirty="0"/>
              <a:t>ş</a:t>
            </a:r>
            <a:r>
              <a:rPr lang="tr-TR" sz="2400" i="1" dirty="0"/>
              <a:t>im kurma, (j) olumlu </a:t>
            </a:r>
            <a:r>
              <a:rPr lang="tr-TR" sz="2400" i="1" dirty="0" smtClean="0"/>
              <a:t>tutuma sahip </a:t>
            </a:r>
            <a:r>
              <a:rPr lang="tr-TR" sz="2400" i="1" dirty="0"/>
              <a:t>olma... vb. olarak sıralamaktadır</a:t>
            </a:r>
            <a:r>
              <a:rPr lang="tr-TR" sz="2400" i="1" dirty="0" smtClean="0"/>
              <a:t>.</a:t>
            </a:r>
          </a:p>
          <a:p>
            <a:pPr marL="457200" indent="-457200">
              <a:buAutoNum type="alphaLcParenBoth"/>
            </a:pPr>
            <a:endParaRPr lang="tr-TR" sz="2400" b="1" i="1" dirty="0"/>
          </a:p>
          <a:p>
            <a:r>
              <a:rPr lang="tr-TR" sz="2400" dirty="0"/>
              <a:t>Benzer şekilde </a:t>
            </a:r>
            <a:r>
              <a:rPr lang="tr-TR" sz="2400" dirty="0" smtClean="0"/>
              <a:t>Erden </a:t>
            </a:r>
            <a:r>
              <a:rPr lang="tr-TR" sz="2400" dirty="0"/>
              <a:t>ise etkili bir öğretmenin kişilik özelliklerini</a:t>
            </a:r>
            <a:r>
              <a:rPr lang="tr-TR" sz="2400" dirty="0" smtClean="0"/>
              <a:t>;</a:t>
            </a:r>
          </a:p>
          <a:p>
            <a:endParaRPr lang="tr-TR" sz="2400" i="1" dirty="0" smtClean="0"/>
          </a:p>
          <a:p>
            <a:r>
              <a:rPr lang="tr-TR" sz="2400" i="1" dirty="0" smtClean="0"/>
              <a:t>(a</a:t>
            </a:r>
            <a:r>
              <a:rPr lang="tr-TR" sz="2400" i="1" dirty="0"/>
              <a:t>) ho</a:t>
            </a:r>
            <a:r>
              <a:rPr lang="tr-TR" sz="2400" dirty="0"/>
              <a:t>ş</a:t>
            </a:r>
            <a:r>
              <a:rPr lang="tr-TR" sz="2400" i="1" dirty="0"/>
              <a:t>görülü ve sabırlı olma, (b) açık fikirli, esnek ve uyarlayıcı olma, (c) </a:t>
            </a:r>
            <a:r>
              <a:rPr lang="tr-TR" sz="2400" i="1" dirty="0" smtClean="0"/>
              <a:t>sevecen, anlayı</a:t>
            </a:r>
            <a:r>
              <a:rPr lang="tr-TR" sz="2400" dirty="0" smtClean="0"/>
              <a:t>ş</a:t>
            </a:r>
            <a:r>
              <a:rPr lang="tr-TR" sz="2400" i="1" dirty="0" smtClean="0"/>
              <a:t>lı </a:t>
            </a:r>
            <a:r>
              <a:rPr lang="tr-TR" sz="2400" i="1" dirty="0"/>
              <a:t>ve </a:t>
            </a:r>
            <a:r>
              <a:rPr lang="tr-TR" sz="2400" i="1" dirty="0" err="1"/>
              <a:t>espirili</a:t>
            </a:r>
            <a:r>
              <a:rPr lang="tr-TR" sz="2400" i="1" dirty="0"/>
              <a:t> olma, (d) </a:t>
            </a:r>
            <a:r>
              <a:rPr lang="tr-TR" sz="2400" i="1" dirty="0" smtClean="0"/>
              <a:t>yüksek </a:t>
            </a:r>
            <a:r>
              <a:rPr lang="tr-TR" sz="2400" i="1" dirty="0"/>
              <a:t>ba</a:t>
            </a:r>
            <a:r>
              <a:rPr lang="tr-TR" sz="2400" dirty="0"/>
              <a:t>ş</a:t>
            </a:r>
            <a:r>
              <a:rPr lang="tr-TR" sz="2400" i="1" dirty="0"/>
              <a:t>arı beklentisi, (e) cesaretlendirici </a:t>
            </a:r>
            <a:r>
              <a:rPr lang="tr-TR" sz="2400" i="1" dirty="0" smtClean="0"/>
              <a:t>ve destekleyici </a:t>
            </a:r>
            <a:r>
              <a:rPr lang="tr-TR" sz="2400" i="1" dirty="0"/>
              <a:t>olma </a:t>
            </a:r>
            <a:r>
              <a:rPr lang="tr-TR" sz="2400" dirty="0"/>
              <a:t>ş</a:t>
            </a:r>
            <a:r>
              <a:rPr lang="tr-TR" sz="2400" i="1" dirty="0"/>
              <a:t>eklinde ifade etmi</a:t>
            </a:r>
            <a:r>
              <a:rPr lang="tr-TR" sz="2400" dirty="0"/>
              <a:t>ş</a:t>
            </a:r>
            <a:r>
              <a:rPr lang="tr-TR" sz="2400" i="1" dirty="0"/>
              <a:t>tir.</a:t>
            </a:r>
            <a:endParaRPr lang="tr-TR" sz="2400" b="1" i="1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ÖĞRETMENDE BULUNMASI GEREKEN </a:t>
            </a:r>
            <a:r>
              <a:rPr lang="tr-TR" sz="32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KİŞİSEL NİTELİKLER</a:t>
            </a:r>
            <a:endParaRPr lang="tr-TR" sz="3200" b="1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88254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57613" y="2924938"/>
            <a:ext cx="12067712" cy="156966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400" dirty="0" smtClean="0"/>
              <a:t>Cumhuriyetin </a:t>
            </a:r>
            <a:r>
              <a:rPr lang="tr-TR" sz="2400" dirty="0"/>
              <a:t>başlangıcından günümüze Türkiye’nin hem eğitim </a:t>
            </a:r>
            <a:r>
              <a:rPr lang="tr-TR" sz="2400" dirty="0" smtClean="0"/>
              <a:t>hem de </a:t>
            </a:r>
            <a:r>
              <a:rPr lang="tr-TR" sz="2400" dirty="0"/>
              <a:t>öğretmen yetiştirme politikalarına yön veren iki temel girişimden </a:t>
            </a:r>
            <a:r>
              <a:rPr lang="tr-TR" sz="2400" dirty="0" smtClean="0"/>
              <a:t>söz etmek </a:t>
            </a:r>
            <a:r>
              <a:rPr lang="tr-TR" sz="2400" dirty="0"/>
              <a:t>mümkündür. </a:t>
            </a:r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Bunlar</a:t>
            </a:r>
            <a:r>
              <a:rPr lang="tr-TR" sz="2400" dirty="0"/>
              <a:t>; Millî Eğitim Şûraları ve Kalkınma Planlarıdır.</a:t>
            </a:r>
            <a:endParaRPr lang="tr-TR" sz="2400" b="1" i="1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TÜRKİYE’DE ÖĞRETMEN </a:t>
            </a:r>
            <a:r>
              <a:rPr lang="tr-TR" sz="32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YETİŞTİRME POLİTİKALARI</a:t>
            </a:r>
            <a:endParaRPr lang="tr-TR" sz="3200" b="1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4287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glitter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MESLEK VE KARİYER</a:t>
            </a:r>
            <a:endParaRPr lang="tr-TR" sz="3200" b="1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43339" y="1337008"/>
            <a:ext cx="11905323" cy="501675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000" b="1" dirty="0"/>
              <a:t>Meslek </a:t>
            </a:r>
            <a:r>
              <a:rPr lang="tr-TR" sz="2000" dirty="0"/>
              <a:t>kavramı, TDK hazırladığı sözlükte “</a:t>
            </a:r>
            <a:r>
              <a:rPr lang="tr-TR" sz="2000" i="1" dirty="0"/>
              <a:t>Belli bir e</a:t>
            </a:r>
            <a:r>
              <a:rPr lang="tr-TR" sz="2000" dirty="0"/>
              <a:t>ğ</a:t>
            </a:r>
            <a:r>
              <a:rPr lang="tr-TR" sz="2000" i="1" dirty="0"/>
              <a:t>itim ile </a:t>
            </a:r>
            <a:r>
              <a:rPr lang="tr-TR" sz="2000" i="1" dirty="0" smtClean="0"/>
              <a:t>kazanılan sistemli </a:t>
            </a:r>
            <a:r>
              <a:rPr lang="tr-TR" sz="2000" i="1" dirty="0"/>
              <a:t>bilgi ve becerilere dayalı, insanlara yararlı mal üretmek, hizmet vermek </a:t>
            </a:r>
            <a:r>
              <a:rPr lang="tr-TR" sz="2000" i="1" dirty="0" smtClean="0"/>
              <a:t>ve kar</a:t>
            </a:r>
            <a:r>
              <a:rPr lang="tr-TR" sz="2000" dirty="0" smtClean="0"/>
              <a:t>ş</a:t>
            </a:r>
            <a:r>
              <a:rPr lang="tr-TR" sz="2000" i="1" dirty="0" smtClean="0"/>
              <a:t>ılı</a:t>
            </a:r>
            <a:r>
              <a:rPr lang="tr-TR" sz="2000" dirty="0" smtClean="0"/>
              <a:t>ğ</a:t>
            </a:r>
            <a:r>
              <a:rPr lang="tr-TR" sz="2000" i="1" dirty="0" smtClean="0"/>
              <a:t>ında </a:t>
            </a:r>
            <a:r>
              <a:rPr lang="tr-TR" sz="2000" i="1" dirty="0"/>
              <a:t>para kazanmak için yapılan, kuralları belirlenmi</a:t>
            </a:r>
            <a:r>
              <a:rPr lang="tr-TR" sz="2000" dirty="0"/>
              <a:t>ş </a:t>
            </a:r>
            <a:r>
              <a:rPr lang="tr-TR" sz="2000" i="1" dirty="0"/>
              <a:t>i</a:t>
            </a:r>
            <a:r>
              <a:rPr lang="tr-TR" sz="2000" dirty="0"/>
              <a:t>ş” olarak tanımlanmaktadır</a:t>
            </a:r>
            <a:r>
              <a:rPr lang="tr-TR" sz="2000" dirty="0" smtClean="0"/>
              <a:t>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/>
              <a:t>Genel olarak meslek; toplumdaki sosyal, ekonomik ve </a:t>
            </a:r>
            <a:r>
              <a:rPr lang="tr-TR" sz="2000" dirty="0" smtClean="0"/>
              <a:t>teknolojik yapının </a:t>
            </a:r>
            <a:r>
              <a:rPr lang="tr-TR" sz="2000" dirty="0"/>
              <a:t>gerektirdiği bir iş bölümü sonucu ortaya çıkan, bireyin ilgi </a:t>
            </a:r>
            <a:r>
              <a:rPr lang="tr-TR" sz="2000" dirty="0" smtClean="0"/>
              <a:t>ve yeteneği </a:t>
            </a:r>
            <a:r>
              <a:rPr lang="tr-TR" sz="2000" dirty="0"/>
              <a:t>ile toplumsal etkinliklere katılma gereksinimi ve toplumun </a:t>
            </a:r>
            <a:r>
              <a:rPr lang="tr-TR" sz="2000" dirty="0" smtClean="0"/>
              <a:t>bireyden sosyal </a:t>
            </a:r>
            <a:r>
              <a:rPr lang="tr-TR" sz="2000" dirty="0"/>
              <a:t>ve ekonomik yaşamda sorumluluk yüklenmesi talebi sonucu </a:t>
            </a:r>
            <a:r>
              <a:rPr lang="tr-TR" sz="2000" dirty="0" smtClean="0"/>
              <a:t>ortaya çıkmış </a:t>
            </a:r>
            <a:r>
              <a:rPr lang="tr-TR" sz="2000" dirty="0"/>
              <a:t>olan hayati bir etkinlik arzusu olarak </a:t>
            </a:r>
            <a:r>
              <a:rPr lang="tr-TR" sz="2000" dirty="0" smtClean="0"/>
              <a:t>tanımlanabilir.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b="1" dirty="0"/>
              <a:t>Kariyer </a:t>
            </a:r>
            <a:r>
              <a:rPr lang="tr-TR" sz="2000" dirty="0" smtClean="0"/>
              <a:t>kavramı, TDK </a:t>
            </a:r>
            <a:r>
              <a:rPr lang="tr-TR" sz="2000" dirty="0"/>
              <a:t>hazırladığı sözlükte “</a:t>
            </a:r>
            <a:r>
              <a:rPr lang="tr-TR" sz="2000" i="1" dirty="0"/>
              <a:t>Bir meslekte zaman ve çalı</a:t>
            </a:r>
            <a:r>
              <a:rPr lang="tr-TR" sz="2000" dirty="0"/>
              <a:t>ş</a:t>
            </a:r>
            <a:r>
              <a:rPr lang="tr-TR" sz="2000" i="1" dirty="0"/>
              <a:t>mayla elde edilen </a:t>
            </a:r>
            <a:r>
              <a:rPr lang="tr-TR" sz="2000" i="1" dirty="0" smtClean="0"/>
              <a:t>a</a:t>
            </a:r>
            <a:r>
              <a:rPr lang="tr-TR" sz="2000" dirty="0" smtClean="0"/>
              <a:t>ş</a:t>
            </a:r>
            <a:r>
              <a:rPr lang="tr-TR" sz="2000" i="1" dirty="0" smtClean="0"/>
              <a:t>ama, ba</a:t>
            </a:r>
            <a:r>
              <a:rPr lang="tr-TR" sz="2000" dirty="0" smtClean="0"/>
              <a:t>ş</a:t>
            </a:r>
            <a:r>
              <a:rPr lang="tr-TR" sz="2000" i="1" dirty="0" smtClean="0"/>
              <a:t>arı </a:t>
            </a:r>
            <a:r>
              <a:rPr lang="tr-TR" sz="2000" i="1" dirty="0"/>
              <a:t>ve </a:t>
            </a:r>
            <a:r>
              <a:rPr lang="tr-TR" sz="2000" i="1" dirty="0" smtClean="0"/>
              <a:t>uzmanlık</a:t>
            </a:r>
            <a:r>
              <a:rPr lang="tr-TR" sz="2000" dirty="0"/>
              <a:t>” olarak tanımlanmıştır. Kariyer kavramının bir başka </a:t>
            </a:r>
            <a:r>
              <a:rPr lang="tr-TR" sz="2000" dirty="0" smtClean="0"/>
              <a:t>tanımı ise</a:t>
            </a:r>
            <a:r>
              <a:rPr lang="tr-TR" sz="2000" dirty="0"/>
              <a:t>; meslek icra edilirken, ortaya konulmuş hedefler </a:t>
            </a:r>
            <a:r>
              <a:rPr lang="tr-TR" sz="2000" dirty="0" smtClean="0"/>
              <a:t>doğrultusunda, bireyin </a:t>
            </a:r>
            <a:r>
              <a:rPr lang="tr-TR" sz="2000" dirty="0"/>
              <a:t>bir taraftan iş deneyimi kazanırken diğer taraftan da gerekli </a:t>
            </a:r>
            <a:r>
              <a:rPr lang="tr-TR" sz="2000" dirty="0" smtClean="0"/>
              <a:t>eğitimleri alarak </a:t>
            </a:r>
            <a:r>
              <a:rPr lang="tr-TR" sz="2000" dirty="0"/>
              <a:t>mesleki ve bireysel açıdan kendini geliştirdiği bir süreç </a:t>
            </a:r>
            <a:r>
              <a:rPr lang="tr-TR" sz="2000" dirty="0" smtClean="0"/>
              <a:t>şeklindedir.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Tanımdan </a:t>
            </a:r>
            <a:r>
              <a:rPr lang="tr-TR" sz="2000" dirty="0"/>
              <a:t>da anlaşıldığı üzere kariyer kavramının, </a:t>
            </a:r>
            <a:r>
              <a:rPr lang="tr-TR" sz="2000" dirty="0" smtClean="0"/>
              <a:t>meslek kavramını </a:t>
            </a:r>
            <a:r>
              <a:rPr lang="tr-TR" sz="2000" dirty="0"/>
              <a:t>da içine alan kapsamlı bir süreç olduğu görülebilir.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20634763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ÖĞRETMENLİK MESLEĞİNİN TEMEL ÖZELLİKLERİ</a:t>
            </a:r>
            <a:endParaRPr lang="tr-TR" sz="3200" b="1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43339" y="1413208"/>
            <a:ext cx="11905323" cy="47089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b="1" dirty="0" smtClean="0"/>
              <a:t>Öğretmenlik </a:t>
            </a:r>
            <a:r>
              <a:rPr lang="tr-TR" sz="2000" b="1" dirty="0"/>
              <a:t>mesleğinin kendine özgü özellikleri </a:t>
            </a:r>
            <a:r>
              <a:rPr lang="tr-TR" sz="2000" b="1" dirty="0" smtClean="0"/>
              <a:t>bulunmaktadır.</a:t>
            </a:r>
          </a:p>
          <a:p>
            <a:endParaRPr lang="tr-TR" sz="2000" dirty="0"/>
          </a:p>
          <a:p>
            <a:pPr marL="342900" indent="-342900">
              <a:buFont typeface="Wingdings" pitchFamily="2" charset="2"/>
              <a:buChar char="Ø"/>
            </a:pPr>
            <a:r>
              <a:rPr lang="tr-TR" sz="2000" i="1" dirty="0"/>
              <a:t>Ö</a:t>
            </a:r>
            <a:r>
              <a:rPr lang="tr-TR" sz="2000" dirty="0"/>
              <a:t>ğ</a:t>
            </a:r>
            <a:r>
              <a:rPr lang="tr-TR" sz="2000" i="1" dirty="0"/>
              <a:t>retmenlik mesle</a:t>
            </a:r>
            <a:r>
              <a:rPr lang="tr-TR" sz="2000" dirty="0"/>
              <a:t>ğ</a:t>
            </a:r>
            <a:r>
              <a:rPr lang="tr-TR" sz="2000" i="1" dirty="0"/>
              <a:t>i ülkemizde ve tüm ülkelerde en yaygın görülen </a:t>
            </a:r>
            <a:r>
              <a:rPr lang="tr-TR" sz="2000" i="1" dirty="0" smtClean="0"/>
              <a:t>mesleklerden biridir.</a:t>
            </a:r>
          </a:p>
          <a:p>
            <a:pPr marL="342900" indent="-342900">
              <a:buFont typeface="Wingdings" pitchFamily="2" charset="2"/>
              <a:buChar char="Ø"/>
            </a:pPr>
            <a:endParaRPr lang="tr-TR" sz="2000" i="1" dirty="0"/>
          </a:p>
          <a:p>
            <a:pPr marL="342900" indent="-342900">
              <a:buFont typeface="Wingdings" pitchFamily="2" charset="2"/>
              <a:buChar char="Ø"/>
            </a:pPr>
            <a:r>
              <a:rPr lang="tr-TR" sz="2000" i="1" dirty="0"/>
              <a:t>Ö</a:t>
            </a:r>
            <a:r>
              <a:rPr lang="tr-TR" sz="2000" dirty="0"/>
              <a:t>ğ</a:t>
            </a:r>
            <a:r>
              <a:rPr lang="tr-TR" sz="2000" i="1" dirty="0"/>
              <a:t>retmenlik mesle</a:t>
            </a:r>
            <a:r>
              <a:rPr lang="tr-TR" sz="2000" dirty="0"/>
              <a:t>ğ</a:t>
            </a:r>
            <a:r>
              <a:rPr lang="tr-TR" sz="2000" i="1" dirty="0"/>
              <a:t>ini genellikle kadınlar tercih </a:t>
            </a:r>
            <a:r>
              <a:rPr lang="tr-TR" sz="2000" i="1" dirty="0" smtClean="0"/>
              <a:t>etmektedirler.</a:t>
            </a:r>
          </a:p>
          <a:p>
            <a:pPr marL="342900" indent="-342900">
              <a:buFont typeface="Wingdings" pitchFamily="2" charset="2"/>
              <a:buChar char="Ø"/>
            </a:pPr>
            <a:endParaRPr lang="tr-TR" sz="2000" i="1" dirty="0"/>
          </a:p>
          <a:p>
            <a:pPr marL="342900" indent="-342900">
              <a:buFont typeface="Wingdings" pitchFamily="2" charset="2"/>
              <a:buChar char="Ø"/>
            </a:pPr>
            <a:r>
              <a:rPr lang="tr-TR" sz="2000" i="1" dirty="0"/>
              <a:t>Ö</a:t>
            </a:r>
            <a:r>
              <a:rPr lang="tr-TR" sz="2000" dirty="0"/>
              <a:t>ğ</a:t>
            </a:r>
            <a:r>
              <a:rPr lang="tr-TR" sz="2000" i="1" dirty="0"/>
              <a:t>retmenlik mesle</a:t>
            </a:r>
            <a:r>
              <a:rPr lang="tr-TR" sz="2000" dirty="0"/>
              <a:t>ğ</a:t>
            </a:r>
            <a:r>
              <a:rPr lang="tr-TR" sz="2000" i="1" dirty="0"/>
              <a:t>ini daha çok toplumun alt sınıflarından gelen </a:t>
            </a:r>
            <a:r>
              <a:rPr lang="tr-TR" sz="2000" i="1" dirty="0" smtClean="0"/>
              <a:t>bireyler seçmektedir.</a:t>
            </a:r>
          </a:p>
          <a:p>
            <a:pPr marL="342900" indent="-342900">
              <a:buFont typeface="Wingdings" pitchFamily="2" charset="2"/>
              <a:buChar char="Ø"/>
            </a:pPr>
            <a:endParaRPr lang="tr-TR" sz="2000" i="1" dirty="0"/>
          </a:p>
          <a:p>
            <a:pPr marL="342900" indent="-342900">
              <a:buFont typeface="Wingdings" pitchFamily="2" charset="2"/>
              <a:buChar char="Ø"/>
            </a:pPr>
            <a:r>
              <a:rPr lang="tr-TR" sz="2000" i="1" dirty="0"/>
              <a:t>Ö</a:t>
            </a:r>
            <a:r>
              <a:rPr lang="tr-TR" sz="2000" dirty="0"/>
              <a:t>ğ</a:t>
            </a:r>
            <a:r>
              <a:rPr lang="tr-TR" sz="2000" i="1" dirty="0"/>
              <a:t>retmenlik sevgi ve özveri </a:t>
            </a:r>
            <a:r>
              <a:rPr lang="tr-TR" sz="2000" i="1" dirty="0" smtClean="0"/>
              <a:t>mesle</a:t>
            </a:r>
            <a:r>
              <a:rPr lang="tr-TR" sz="2000" dirty="0" smtClean="0"/>
              <a:t>ğ</a:t>
            </a:r>
            <a:r>
              <a:rPr lang="tr-TR" sz="2000" i="1" dirty="0" smtClean="0"/>
              <a:t>idir.</a:t>
            </a:r>
          </a:p>
          <a:p>
            <a:pPr marL="342900" indent="-342900">
              <a:buFont typeface="Wingdings" pitchFamily="2" charset="2"/>
              <a:buChar char="Ø"/>
            </a:pPr>
            <a:endParaRPr lang="tr-TR" sz="2000" i="1" dirty="0"/>
          </a:p>
          <a:p>
            <a:pPr marL="342900" indent="-342900">
              <a:buFont typeface="Wingdings" pitchFamily="2" charset="2"/>
              <a:buChar char="Ø"/>
            </a:pPr>
            <a:r>
              <a:rPr lang="tr-TR" sz="2000" i="1" dirty="0"/>
              <a:t>Ö</a:t>
            </a:r>
            <a:r>
              <a:rPr lang="tr-TR" sz="2000" dirty="0"/>
              <a:t>ğ</a:t>
            </a:r>
            <a:r>
              <a:rPr lang="tr-TR" sz="2000" i="1" dirty="0"/>
              <a:t>retmenlik mesle</a:t>
            </a:r>
            <a:r>
              <a:rPr lang="tr-TR" sz="2000" dirty="0"/>
              <a:t>ğ</a:t>
            </a:r>
            <a:r>
              <a:rPr lang="tr-TR" sz="2000" i="1" dirty="0"/>
              <a:t>inin statüsü çok yüksek </a:t>
            </a:r>
            <a:r>
              <a:rPr lang="tr-TR" sz="2000" i="1" dirty="0" smtClean="0"/>
              <a:t>de</a:t>
            </a:r>
            <a:r>
              <a:rPr lang="tr-TR" sz="2000" dirty="0" smtClean="0"/>
              <a:t>ğ</a:t>
            </a:r>
            <a:r>
              <a:rPr lang="tr-TR" sz="2000" i="1" dirty="0" smtClean="0"/>
              <a:t>ildir.</a:t>
            </a:r>
          </a:p>
          <a:p>
            <a:pPr marL="342900" indent="-342900">
              <a:buFont typeface="Wingdings" pitchFamily="2" charset="2"/>
              <a:buChar char="Ø"/>
            </a:pPr>
            <a:endParaRPr lang="tr-TR" sz="2000" i="1" dirty="0"/>
          </a:p>
          <a:p>
            <a:pPr marL="342900" indent="-342900">
              <a:buFont typeface="Wingdings" pitchFamily="2" charset="2"/>
              <a:buChar char="Ø"/>
            </a:pPr>
            <a:r>
              <a:rPr lang="tr-TR" sz="2000" i="1" dirty="0"/>
              <a:t>Ö</a:t>
            </a:r>
            <a:r>
              <a:rPr lang="tr-TR" sz="2000" dirty="0"/>
              <a:t>ğ</a:t>
            </a:r>
            <a:r>
              <a:rPr lang="tr-TR" sz="2000" i="1" dirty="0"/>
              <a:t>retmenlerin ço</a:t>
            </a:r>
            <a:r>
              <a:rPr lang="tr-TR" sz="2000" dirty="0"/>
              <a:t>ğ</a:t>
            </a:r>
            <a:r>
              <a:rPr lang="tr-TR" sz="2000" i="1" dirty="0"/>
              <a:t>unlu</a:t>
            </a:r>
            <a:r>
              <a:rPr lang="tr-TR" sz="2000" dirty="0"/>
              <a:t>ğ</a:t>
            </a:r>
            <a:r>
              <a:rPr lang="tr-TR" sz="2000" i="1" dirty="0"/>
              <a:t>u devlet </a:t>
            </a:r>
            <a:r>
              <a:rPr lang="tr-TR" sz="2000" i="1" dirty="0" smtClean="0"/>
              <a:t>memurudur.</a:t>
            </a:r>
          </a:p>
          <a:p>
            <a:pPr marL="342900" indent="-342900">
              <a:buFont typeface="Wingdings" pitchFamily="2" charset="2"/>
              <a:buChar char="Ø"/>
            </a:pPr>
            <a:endParaRPr lang="tr-TR" sz="2000" i="1" dirty="0"/>
          </a:p>
          <a:p>
            <a:pPr marL="342900" indent="-342900">
              <a:buFont typeface="Wingdings" pitchFamily="2" charset="2"/>
              <a:buChar char="Ø"/>
            </a:pPr>
            <a:r>
              <a:rPr lang="tr-TR" sz="2000" i="1" dirty="0"/>
              <a:t>Ö</a:t>
            </a:r>
            <a:r>
              <a:rPr lang="tr-TR" sz="2000" dirty="0"/>
              <a:t>ğ</a:t>
            </a:r>
            <a:r>
              <a:rPr lang="tr-TR" sz="2000" i="1" dirty="0"/>
              <a:t>retmenler içinde ya</a:t>
            </a:r>
            <a:r>
              <a:rPr lang="tr-TR" sz="2000" dirty="0"/>
              <a:t>ş</a:t>
            </a:r>
            <a:r>
              <a:rPr lang="tr-TR" sz="2000" i="1" dirty="0"/>
              <a:t>adı</a:t>
            </a:r>
            <a:r>
              <a:rPr lang="tr-TR" sz="2000" dirty="0"/>
              <a:t>ğ</a:t>
            </a:r>
            <a:r>
              <a:rPr lang="tr-TR" sz="2000" i="1" dirty="0"/>
              <a:t>ı topluma kar</a:t>
            </a:r>
            <a:r>
              <a:rPr lang="tr-TR" sz="2000" dirty="0"/>
              <a:t>ş</a:t>
            </a:r>
            <a:r>
              <a:rPr lang="tr-TR" sz="2000" i="1" dirty="0"/>
              <a:t>ı önemli sorumlulukları </a:t>
            </a:r>
            <a:r>
              <a:rPr lang="tr-TR" sz="2000" i="1" dirty="0" smtClean="0"/>
              <a:t>vardır.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307147752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ÖĞRETMENİN GÖREV, ROL, SORUMLULUK VE YETERLİKLERİ</a:t>
            </a:r>
            <a:endParaRPr lang="tr-TR" sz="3200" b="1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43339" y="2375233"/>
            <a:ext cx="11905323" cy="255454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000" b="1" dirty="0"/>
              <a:t>Görev</a:t>
            </a:r>
            <a:r>
              <a:rPr lang="tr-TR" sz="2000" dirty="0"/>
              <a:t>, bir işin gerçekleştirilmesi için bir kişiye iş yükü kapsamında </a:t>
            </a:r>
            <a:r>
              <a:rPr lang="tr-TR" sz="2000" dirty="0" smtClean="0"/>
              <a:t>verilen iş </a:t>
            </a:r>
            <a:r>
              <a:rPr lang="tr-TR" sz="2000" dirty="0"/>
              <a:t>ve eylemler olarak </a:t>
            </a:r>
            <a:r>
              <a:rPr lang="tr-TR" sz="2000" dirty="0" smtClean="0"/>
              <a:t>tanımlanabilir.</a:t>
            </a:r>
          </a:p>
          <a:p>
            <a:pPr algn="just"/>
            <a:endParaRPr lang="tr-TR" sz="2000" b="1" dirty="0"/>
          </a:p>
          <a:p>
            <a:pPr algn="just"/>
            <a:r>
              <a:rPr lang="tr-TR" sz="2000" b="1" dirty="0" smtClean="0"/>
              <a:t>Rol</a:t>
            </a:r>
            <a:r>
              <a:rPr lang="tr-TR" sz="2000" dirty="0"/>
              <a:t>, toplumda belirli bir statüde ve konumda bulunan bir </a:t>
            </a:r>
            <a:r>
              <a:rPr lang="tr-TR" sz="2000" dirty="0" smtClean="0"/>
              <a:t>bireyden göstermesi </a:t>
            </a:r>
            <a:r>
              <a:rPr lang="tr-TR" sz="2000" dirty="0"/>
              <a:t>beklenen davranışlar seti olarak </a:t>
            </a:r>
            <a:r>
              <a:rPr lang="tr-TR" sz="2000" dirty="0" smtClean="0"/>
              <a:t>tanımlanabilir.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b="1" dirty="0"/>
              <a:t>Sorumluluk, </a:t>
            </a:r>
            <a:r>
              <a:rPr lang="tr-TR" sz="2000" dirty="0"/>
              <a:t>en genel anlamıyla, bireylerin görevlerini yerine </a:t>
            </a:r>
            <a:r>
              <a:rPr lang="tr-TR" sz="2000" dirty="0" smtClean="0"/>
              <a:t>getirmesi olarak </a:t>
            </a:r>
            <a:r>
              <a:rPr lang="tr-TR" sz="2000" dirty="0"/>
              <a:t>tanımlanabilir</a:t>
            </a:r>
            <a:r>
              <a:rPr lang="tr-TR" sz="2000" dirty="0" smtClean="0"/>
              <a:t>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b="1" dirty="0"/>
              <a:t>Yeterlik</a:t>
            </a:r>
            <a:r>
              <a:rPr lang="tr-TR" sz="2000" dirty="0"/>
              <a:t>, bir görevi yerine getirmek için gerekli görülen özellikler (</a:t>
            </a:r>
            <a:r>
              <a:rPr lang="tr-TR" sz="2000" dirty="0" smtClean="0"/>
              <a:t>bilgi, beceri </a:t>
            </a:r>
            <a:r>
              <a:rPr lang="tr-TR" sz="2000" dirty="0"/>
              <a:t>ve yetenek) olarak tanımlanabilir.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1477162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ÖĞRETMENİN GÖREVLERİ</a:t>
            </a:r>
            <a:endParaRPr lang="tr-TR" sz="3200" b="1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43339" y="1448563"/>
            <a:ext cx="11905323" cy="47089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AutoNum type="arabicPeriod"/>
            </a:pPr>
            <a:r>
              <a:rPr lang="tr-TR" sz="2000" dirty="0" smtClean="0"/>
              <a:t>Öğretmenler </a:t>
            </a:r>
            <a:r>
              <a:rPr lang="tr-TR" sz="2000" dirty="0"/>
              <a:t>kendilerine verilen dersleri okuturlar, bunlarla </a:t>
            </a:r>
            <a:r>
              <a:rPr lang="tr-TR" sz="2000" dirty="0" smtClean="0"/>
              <a:t>ilgili bütün </a:t>
            </a:r>
            <a:r>
              <a:rPr lang="tr-TR" sz="2000" dirty="0"/>
              <a:t>uygulamaları ve deneyleri </a:t>
            </a:r>
            <a:r>
              <a:rPr lang="tr-TR" sz="2000" dirty="0" smtClean="0"/>
              <a:t>yaparlar.</a:t>
            </a:r>
          </a:p>
          <a:p>
            <a:pPr marL="457200" indent="-457200" algn="just">
              <a:buAutoNum type="arabicPeriod"/>
            </a:pPr>
            <a:endParaRPr lang="tr-TR" sz="2000" dirty="0"/>
          </a:p>
          <a:p>
            <a:pPr marL="457200" indent="-457200" algn="just">
              <a:buAutoNum type="arabicPeriod"/>
            </a:pPr>
            <a:r>
              <a:rPr lang="tr-TR" sz="2000" dirty="0" smtClean="0"/>
              <a:t>Öğretmenler </a:t>
            </a:r>
            <a:r>
              <a:rPr lang="tr-TR" sz="2000" dirty="0"/>
              <a:t>öğretim işleri ile ilgili olarak;</a:t>
            </a:r>
          </a:p>
          <a:p>
            <a:pPr marL="914400" lvl="1" indent="-457200" algn="just">
              <a:buAutoNum type="alphaLcPeriod"/>
            </a:pPr>
            <a:r>
              <a:rPr lang="tr-TR" sz="2000" dirty="0" smtClean="0"/>
              <a:t>Her </a:t>
            </a:r>
            <a:r>
              <a:rPr lang="tr-TR" sz="2000" dirty="0"/>
              <a:t>ders yılı başında öğretim programlarının, ders </a:t>
            </a:r>
            <a:r>
              <a:rPr lang="tr-TR" sz="2000" dirty="0" smtClean="0"/>
              <a:t>uygulamalarının ve </a:t>
            </a:r>
            <a:r>
              <a:rPr lang="tr-TR" sz="2000" dirty="0"/>
              <a:t>deneylerinin aylara dağıtılmasının gösteren bir </a:t>
            </a:r>
            <a:r>
              <a:rPr lang="tr-TR" sz="2000" dirty="0" smtClean="0"/>
              <a:t>yıllık plan hazırlarlar,</a:t>
            </a:r>
          </a:p>
          <a:p>
            <a:pPr marL="914400" lvl="1" indent="-457200" algn="just">
              <a:buAutoNum type="alphaLcPeriod"/>
            </a:pPr>
            <a:r>
              <a:rPr lang="tr-TR" sz="2000" dirty="0" smtClean="0"/>
              <a:t>Derslere </a:t>
            </a:r>
            <a:r>
              <a:rPr lang="tr-TR" sz="2000" dirty="0"/>
              <a:t>hazırlıklı girmek ve okulda bulunan ders </a:t>
            </a:r>
            <a:r>
              <a:rPr lang="tr-TR" sz="2000" dirty="0" smtClean="0"/>
              <a:t>araçlarından ve </a:t>
            </a:r>
            <a:r>
              <a:rPr lang="tr-TR" sz="2000" dirty="0"/>
              <a:t>mevcut kaynak kitaplardan öğrencilerin </a:t>
            </a:r>
            <a:r>
              <a:rPr lang="tr-TR" sz="2000" dirty="0" smtClean="0"/>
              <a:t>yararlanmalarını sağlarlar,</a:t>
            </a:r>
          </a:p>
          <a:p>
            <a:pPr marL="914400" lvl="1" indent="-457200" algn="just">
              <a:buAutoNum type="alphaLcPeriod"/>
            </a:pPr>
            <a:r>
              <a:rPr lang="tr-TR" sz="2000" dirty="0" smtClean="0"/>
              <a:t>Öğrencilerin </a:t>
            </a:r>
            <a:r>
              <a:rPr lang="tr-TR" sz="2000" dirty="0"/>
              <a:t>kişisel çalışmalara yönlenmesini </a:t>
            </a:r>
            <a:r>
              <a:rPr lang="tr-TR" sz="2000" dirty="0" smtClean="0"/>
              <a:t>sağlarlar,</a:t>
            </a:r>
            <a:endParaRPr lang="tr-TR" sz="2000" dirty="0"/>
          </a:p>
          <a:p>
            <a:pPr marL="914400" lvl="1" indent="-457200" algn="just">
              <a:buAutoNum type="alphaLcPeriod"/>
            </a:pPr>
            <a:r>
              <a:rPr lang="tr-TR" sz="2000" dirty="0" smtClean="0"/>
              <a:t>Zümre </a:t>
            </a:r>
            <a:r>
              <a:rPr lang="tr-TR" sz="2000" dirty="0"/>
              <a:t>ve branş öğretmenleriyle iş birliği </a:t>
            </a:r>
            <a:r>
              <a:rPr lang="tr-TR" sz="2000" dirty="0" smtClean="0"/>
              <a:t>yaparlar,</a:t>
            </a:r>
            <a:endParaRPr lang="tr-TR" sz="2000" dirty="0"/>
          </a:p>
          <a:p>
            <a:pPr marL="914400" lvl="1" indent="-457200" algn="just">
              <a:buAutoNum type="alphaLcPeriod"/>
            </a:pPr>
            <a:r>
              <a:rPr lang="tr-TR" sz="2000" dirty="0" smtClean="0"/>
              <a:t>Derslerde </a:t>
            </a:r>
            <a:r>
              <a:rPr lang="tr-TR" sz="2000" dirty="0"/>
              <a:t>öğrencilere ödev ve bu ödevlere ilişkin dönütler </a:t>
            </a:r>
            <a:r>
              <a:rPr lang="tr-TR" sz="2000" dirty="0" smtClean="0"/>
              <a:t>verirler,</a:t>
            </a:r>
            <a:endParaRPr lang="tr-TR" sz="2000" dirty="0"/>
          </a:p>
          <a:p>
            <a:pPr marL="914400" lvl="1" indent="-457200" algn="just">
              <a:buAutoNum type="alphaLcPeriod"/>
            </a:pPr>
            <a:r>
              <a:rPr lang="tr-TR" sz="2000" dirty="0" smtClean="0"/>
              <a:t>Sınıf </a:t>
            </a:r>
            <a:r>
              <a:rPr lang="tr-TR" sz="2000" dirty="0"/>
              <a:t>geçme yönetmeliğine uygun düzenlemeler yaparlar ve </a:t>
            </a:r>
            <a:r>
              <a:rPr lang="tr-TR" sz="2000" dirty="0" smtClean="0"/>
              <a:t>görevlendirildikleri sınavlarda </a:t>
            </a:r>
            <a:r>
              <a:rPr lang="tr-TR" sz="2000" dirty="0"/>
              <a:t>hazır </a:t>
            </a:r>
            <a:r>
              <a:rPr lang="tr-TR" sz="2000" dirty="0" smtClean="0"/>
              <a:t>bulunurlar,</a:t>
            </a:r>
          </a:p>
          <a:p>
            <a:pPr marL="914400" lvl="1" indent="-457200" algn="just">
              <a:buAutoNum type="alphaLcPeriod"/>
            </a:pPr>
            <a:r>
              <a:rPr lang="tr-TR" sz="2000" dirty="0" smtClean="0"/>
              <a:t>Verdikleri </a:t>
            </a:r>
            <a:r>
              <a:rPr lang="tr-TR" sz="2000" dirty="0"/>
              <a:t>dersleri, yaptıkları ödevleri, deneyleri ve </a:t>
            </a:r>
            <a:r>
              <a:rPr lang="tr-TR" sz="2000" dirty="0" smtClean="0"/>
              <a:t>yoklama konularını </a:t>
            </a:r>
            <a:r>
              <a:rPr lang="tr-TR" sz="2000" dirty="0"/>
              <a:t>her dersin başında sınıf defterine </a:t>
            </a:r>
            <a:r>
              <a:rPr lang="tr-TR" sz="2000" dirty="0" smtClean="0"/>
              <a:t>işlerler, </a:t>
            </a:r>
          </a:p>
          <a:p>
            <a:pPr marL="914400" lvl="1" indent="-457200" algn="just">
              <a:buAutoNum type="alphaLcPeriod"/>
            </a:pPr>
            <a:r>
              <a:rPr lang="tr-TR" sz="2000" dirty="0" smtClean="0"/>
              <a:t>Derste </a:t>
            </a:r>
            <a:r>
              <a:rPr lang="tr-TR" sz="2000" dirty="0"/>
              <a:t>yoklama yaparlar ve sonuçları yoklama fişine işlerler</a:t>
            </a:r>
            <a:r>
              <a:rPr lang="tr-TR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7758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ÖĞRETMENİN GÖREVLERİ</a:t>
            </a:r>
            <a:endParaRPr lang="tr-TR" sz="3200" b="1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43339" y="1715263"/>
            <a:ext cx="11905323" cy="378565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000" dirty="0"/>
              <a:t>3. Öğretmenler eğitim işleri ile ilgili </a:t>
            </a:r>
            <a:r>
              <a:rPr lang="tr-TR" sz="2000" dirty="0" smtClean="0"/>
              <a:t>olarak;</a:t>
            </a:r>
            <a:endParaRPr lang="tr-TR" sz="2000" dirty="0"/>
          </a:p>
          <a:p>
            <a:pPr lvl="1" algn="just"/>
            <a:r>
              <a:rPr lang="sv-SE" sz="2000" dirty="0" smtClean="0"/>
              <a:t>a</a:t>
            </a:r>
            <a:r>
              <a:rPr lang="sv-SE" sz="2000" dirty="0"/>
              <a:t>. Haftada en az bir gün okul nöbeti tutarlar,</a:t>
            </a:r>
          </a:p>
          <a:p>
            <a:pPr lvl="1" algn="just"/>
            <a:r>
              <a:rPr lang="da-DK" sz="2000" dirty="0"/>
              <a:t>b. Okul yönetimince kendilerine verilen öğrenci kurullarını </a:t>
            </a:r>
            <a:r>
              <a:rPr lang="da-DK" sz="2000" dirty="0" smtClean="0"/>
              <a:t>yönetirler</a:t>
            </a:r>
            <a:r>
              <a:rPr lang="tr-TR" sz="2000" dirty="0" smtClean="0"/>
              <a:t> ve </a:t>
            </a:r>
            <a:r>
              <a:rPr lang="tr-TR" sz="2000" dirty="0"/>
              <a:t>her türlü eğitim çalışmalarına katılırlar,</a:t>
            </a:r>
          </a:p>
          <a:p>
            <a:pPr lvl="1" algn="just"/>
            <a:r>
              <a:rPr lang="tr-TR" sz="2000" dirty="0"/>
              <a:t>c. Öğretmen kurulu kararıyla kendilerine verilen sınıfta </a:t>
            </a:r>
            <a:r>
              <a:rPr lang="tr-TR" sz="2000" dirty="0" smtClean="0"/>
              <a:t>gereken rehberlik </a:t>
            </a:r>
            <a:r>
              <a:rPr lang="tr-TR" sz="2000" dirty="0"/>
              <a:t>faaliyetlerinde bulunurlar</a:t>
            </a:r>
            <a:r>
              <a:rPr lang="tr-TR" sz="2000" dirty="0" smtClean="0"/>
              <a:t>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/>
              <a:t>4. Öğretmenlerin yönetim işleri ile ilgili olarak;</a:t>
            </a:r>
          </a:p>
          <a:p>
            <a:pPr lvl="1" algn="just"/>
            <a:r>
              <a:rPr lang="tr-TR" sz="2000" dirty="0"/>
              <a:t>a. Okulun disiplin ve onur kurulu ile eğitim yönetim </a:t>
            </a:r>
            <a:r>
              <a:rPr lang="tr-TR" sz="2000" dirty="0" smtClean="0"/>
              <a:t>kurullarında kendisine </a:t>
            </a:r>
            <a:r>
              <a:rPr lang="tr-TR" sz="2000" dirty="0"/>
              <a:t>düşen görevleri yerine getirirler,</a:t>
            </a:r>
          </a:p>
          <a:p>
            <a:pPr lvl="1" algn="just"/>
            <a:r>
              <a:rPr lang="tr-TR" sz="2000" dirty="0"/>
              <a:t>b. Öğretmenler kurulu toplantısına katılırlar,</a:t>
            </a:r>
          </a:p>
          <a:p>
            <a:pPr lvl="1" algn="just"/>
            <a:r>
              <a:rPr lang="tr-TR" sz="2000" dirty="0"/>
              <a:t>c. Okul müdürü tarafından uygun görülen diğer yönetim </a:t>
            </a:r>
            <a:r>
              <a:rPr lang="tr-TR" sz="2000" dirty="0" smtClean="0"/>
              <a:t>işlerine yardımcı </a:t>
            </a:r>
            <a:r>
              <a:rPr lang="tr-TR" sz="2000" dirty="0"/>
              <a:t>olurlar</a:t>
            </a:r>
            <a:r>
              <a:rPr lang="tr-TR" sz="2000" dirty="0" smtClean="0"/>
              <a:t>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/>
              <a:t>5. Öğretmenler, her ay MEB tarafından yayımlanan Tebliğler </a:t>
            </a:r>
            <a:r>
              <a:rPr lang="tr-TR" sz="2000" dirty="0" smtClean="0"/>
              <a:t>Dergisi’ni okumakla </a:t>
            </a:r>
            <a:r>
              <a:rPr lang="tr-TR" sz="2000" dirty="0"/>
              <a:t>ve imzalamakla yükümlüdürler.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4120401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ÖĞRETMENİN ROLLERİ</a:t>
            </a:r>
            <a:endParaRPr lang="tr-TR" sz="3200" b="1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43339" y="1924813"/>
            <a:ext cx="11905323" cy="378565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400" dirty="0"/>
              <a:t>Öğretmenin okuldaki rolleri şunlardır</a:t>
            </a:r>
            <a:r>
              <a:rPr lang="tr-TR" sz="2400" dirty="0" smtClean="0"/>
              <a:t>;</a:t>
            </a:r>
          </a:p>
          <a:p>
            <a:pPr algn="just"/>
            <a:endParaRPr lang="tr-TR" sz="2400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400" b="1" i="1" dirty="0"/>
              <a:t>Liderlik/Ba</a:t>
            </a:r>
            <a:r>
              <a:rPr lang="tr-TR" sz="2400" b="1" dirty="0"/>
              <a:t>ş</a:t>
            </a:r>
            <a:r>
              <a:rPr lang="tr-TR" sz="2400" b="1" i="1" dirty="0"/>
              <a:t>kanlık </a:t>
            </a:r>
            <a:r>
              <a:rPr lang="tr-TR" sz="2400" b="1" i="1" dirty="0" smtClean="0"/>
              <a:t>Rolü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400" b="1" i="1" dirty="0"/>
              <a:t>Danı</a:t>
            </a:r>
            <a:r>
              <a:rPr lang="tr-TR" sz="2400" b="1" dirty="0"/>
              <a:t>ş</a:t>
            </a:r>
            <a:r>
              <a:rPr lang="tr-TR" sz="2400" b="1" i="1" dirty="0"/>
              <a:t>manlık </a:t>
            </a:r>
            <a:r>
              <a:rPr lang="tr-TR" sz="2400" b="1" i="1" dirty="0" smtClean="0"/>
              <a:t>Rolü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400" b="1" i="1" dirty="0"/>
              <a:t>Rehberlik </a:t>
            </a:r>
            <a:r>
              <a:rPr lang="tr-TR" sz="2400" b="1" i="1" dirty="0" smtClean="0"/>
              <a:t>Rolü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400" b="1" i="1" dirty="0"/>
              <a:t>E</a:t>
            </a:r>
            <a:r>
              <a:rPr lang="tr-TR" sz="2400" b="1" dirty="0"/>
              <a:t>ğ</a:t>
            </a:r>
            <a:r>
              <a:rPr lang="tr-TR" sz="2400" b="1" i="1" dirty="0"/>
              <a:t>iticilik </a:t>
            </a:r>
            <a:r>
              <a:rPr lang="tr-TR" sz="2400" b="1" i="1" dirty="0" smtClean="0"/>
              <a:t>Rolü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400" b="1" i="1" dirty="0"/>
              <a:t>Yargıçlık </a:t>
            </a:r>
            <a:r>
              <a:rPr lang="tr-TR" sz="2400" b="1" i="1" dirty="0" smtClean="0"/>
              <a:t>Rolü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400" b="1" i="1" dirty="0"/>
              <a:t>Bilgi </a:t>
            </a:r>
            <a:r>
              <a:rPr lang="tr-TR" sz="2400" b="1" i="1" dirty="0" err="1"/>
              <a:t>Yayıcılık</a:t>
            </a:r>
            <a:r>
              <a:rPr lang="tr-TR" sz="2400" b="1" i="1" dirty="0"/>
              <a:t> </a:t>
            </a:r>
            <a:r>
              <a:rPr lang="tr-TR" sz="2400" b="1" i="1" dirty="0" smtClean="0"/>
              <a:t>Rolü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400" b="1" i="1" dirty="0" err="1"/>
              <a:t>Nasihatçilik</a:t>
            </a:r>
            <a:r>
              <a:rPr lang="tr-TR" sz="2400" b="1" i="1" dirty="0"/>
              <a:t> </a:t>
            </a:r>
            <a:r>
              <a:rPr lang="tr-TR" sz="2400" b="1" i="1" dirty="0" smtClean="0"/>
              <a:t>Rolü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400" b="1" i="1" dirty="0"/>
              <a:t>Uzla</a:t>
            </a:r>
            <a:r>
              <a:rPr lang="tr-TR" sz="2400" b="1" dirty="0"/>
              <a:t>ş</a:t>
            </a:r>
            <a:r>
              <a:rPr lang="tr-TR" sz="2400" b="1" i="1" dirty="0"/>
              <a:t>tırıcılık </a:t>
            </a:r>
            <a:r>
              <a:rPr lang="tr-TR" sz="2400" b="1" i="1" dirty="0" smtClean="0"/>
              <a:t>Rolü</a:t>
            </a:r>
          </a:p>
        </p:txBody>
      </p:sp>
    </p:spTree>
    <p:extLst>
      <p:ext uri="{BB962C8B-B14F-4D97-AF65-F5344CB8AC3E}">
        <p14:creationId xmlns:p14="http://schemas.microsoft.com/office/powerpoint/2010/main" val="1850249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ÖĞRETMENİN ROLLERİ</a:t>
            </a:r>
            <a:endParaRPr lang="tr-TR" sz="3200" b="1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43339" y="2048638"/>
            <a:ext cx="11905323" cy="304698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400" dirty="0"/>
              <a:t>Öğretmenin çevresel rolleri </a:t>
            </a:r>
            <a:r>
              <a:rPr lang="tr-TR" sz="2400" dirty="0" smtClean="0"/>
              <a:t>şunlardır;</a:t>
            </a:r>
          </a:p>
          <a:p>
            <a:pPr algn="just"/>
            <a:endParaRPr lang="tr-TR" sz="2400" b="1" i="1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400" b="1" i="1" dirty="0"/>
              <a:t>Çevre Kalkınmasına Katılma </a:t>
            </a:r>
            <a:r>
              <a:rPr lang="tr-TR" sz="2400" b="1" i="1" dirty="0" smtClean="0"/>
              <a:t>Rolü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400" b="1" i="1" dirty="0"/>
              <a:t>Çevre Liderlik </a:t>
            </a:r>
            <a:r>
              <a:rPr lang="tr-TR" sz="2400" b="1" i="1" dirty="0" smtClean="0"/>
              <a:t>Rolü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400" b="1" i="1" dirty="0"/>
              <a:t>Toplumsal Yabancılık </a:t>
            </a:r>
            <a:r>
              <a:rPr lang="tr-TR" sz="2400" b="1" i="1" dirty="0" smtClean="0"/>
              <a:t>Rolü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400" b="1" i="1" dirty="0"/>
              <a:t>Ahlak Savunucu </a:t>
            </a:r>
            <a:r>
              <a:rPr lang="tr-TR" sz="2400" b="1" i="1" dirty="0" smtClean="0"/>
              <a:t>Rolü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400" b="1" i="1" dirty="0"/>
              <a:t>Kültürlülük </a:t>
            </a:r>
            <a:r>
              <a:rPr lang="tr-TR" sz="2400" b="1" i="1" dirty="0" smtClean="0"/>
              <a:t>Rolü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400" b="1" i="1" dirty="0"/>
              <a:t>Çocuk E</a:t>
            </a:r>
            <a:r>
              <a:rPr lang="tr-TR" sz="2400" b="1" dirty="0"/>
              <a:t>ğ</a:t>
            </a:r>
            <a:r>
              <a:rPr lang="tr-TR" sz="2400" b="1" i="1" dirty="0"/>
              <a:t>itimi Rolü</a:t>
            </a:r>
            <a:endParaRPr lang="tr-TR" sz="24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372506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ÖĞRETMENİN SORUMLULUKLARI</a:t>
            </a:r>
            <a:endParaRPr lang="tr-TR" sz="3200" b="1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24288" y="1400938"/>
            <a:ext cx="11905323" cy="47089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000" dirty="0" smtClean="0"/>
              <a:t>Öğretmenler</a:t>
            </a:r>
            <a:r>
              <a:rPr lang="tr-TR" sz="2000" dirty="0"/>
              <a:t>, yasalarla kayıt altına alınmış sorumlulukları yerine </a:t>
            </a:r>
            <a:r>
              <a:rPr lang="tr-TR" sz="2000" dirty="0" smtClean="0"/>
              <a:t>getirmenin yanı </a:t>
            </a:r>
            <a:r>
              <a:rPr lang="tr-TR" sz="2000" dirty="0"/>
              <a:t>sıra toplumsal bazı sorumlulukları da yerine getirmek </a:t>
            </a:r>
            <a:r>
              <a:rPr lang="tr-TR" sz="2000" dirty="0" smtClean="0"/>
              <a:t>zorundadır. 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Öğretmenlerin </a:t>
            </a:r>
            <a:r>
              <a:rPr lang="tr-TR" sz="2000" dirty="0"/>
              <a:t>yasal ve toplumsal s</a:t>
            </a:r>
            <a:r>
              <a:rPr lang="tr-TR" sz="2000" dirty="0" smtClean="0"/>
              <a:t>orumlulukları </a:t>
            </a:r>
            <a:r>
              <a:rPr lang="tr-TR" sz="2000" dirty="0"/>
              <a:t>aşağıda </a:t>
            </a:r>
            <a:r>
              <a:rPr lang="tr-TR" sz="2000" dirty="0" smtClean="0"/>
              <a:t>verilen maddeler </a:t>
            </a:r>
            <a:r>
              <a:rPr lang="tr-TR" sz="2000" dirty="0"/>
              <a:t>altında </a:t>
            </a:r>
            <a:r>
              <a:rPr lang="tr-TR" sz="2000" dirty="0" smtClean="0"/>
              <a:t>özetlenebilir. </a:t>
            </a:r>
            <a:r>
              <a:rPr lang="tr-TR" sz="2000" dirty="0"/>
              <a:t>Bunlar</a:t>
            </a:r>
            <a:r>
              <a:rPr lang="tr-TR" sz="2000" dirty="0" smtClean="0"/>
              <a:t>;</a:t>
            </a:r>
          </a:p>
          <a:p>
            <a:pPr algn="just"/>
            <a:endParaRPr lang="tr-TR" sz="2000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000" dirty="0" smtClean="0"/>
              <a:t>Mesleki </a:t>
            </a:r>
            <a:r>
              <a:rPr lang="tr-TR" sz="2000" dirty="0"/>
              <a:t>gelişim sorumluluğu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000" dirty="0" smtClean="0"/>
              <a:t>Öğrenciyi </a:t>
            </a:r>
            <a:r>
              <a:rPr lang="tr-TR" sz="2000" dirty="0"/>
              <a:t>tanıma sorumluluğu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000" dirty="0" smtClean="0"/>
              <a:t>Karar </a:t>
            </a:r>
            <a:r>
              <a:rPr lang="tr-TR" sz="2000" dirty="0"/>
              <a:t>verme sorumluluğu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000" dirty="0" smtClean="0"/>
              <a:t>Plan </a:t>
            </a:r>
            <a:r>
              <a:rPr lang="tr-TR" sz="2000" dirty="0"/>
              <a:t>yapma </a:t>
            </a:r>
            <a:r>
              <a:rPr lang="tr-TR" sz="2000" dirty="0" smtClean="0"/>
              <a:t>sorumluluğu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sz="2000" dirty="0" smtClean="0"/>
              <a:t>Öğretim </a:t>
            </a:r>
            <a:r>
              <a:rPr lang="tr-TR" sz="2000" dirty="0"/>
              <a:t>sorumluluğu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sz="2000" dirty="0" smtClean="0"/>
              <a:t>Strateji-yöntem </a:t>
            </a:r>
            <a:r>
              <a:rPr lang="tr-TR" sz="2000" dirty="0"/>
              <a:t>ve teknik seçme sorumluluğu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sz="2000" dirty="0" smtClean="0"/>
              <a:t>Materyal </a:t>
            </a:r>
            <a:r>
              <a:rPr lang="tr-TR" sz="2000" dirty="0"/>
              <a:t>geliştirme ve kullanma sorumluluğu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sz="2000" dirty="0" smtClean="0"/>
              <a:t>Sınıf </a:t>
            </a:r>
            <a:r>
              <a:rPr lang="tr-TR" sz="2000" dirty="0"/>
              <a:t>yönetimi sorumluluğu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sz="2000" dirty="0" smtClean="0"/>
              <a:t>Okul-aile </a:t>
            </a:r>
            <a:r>
              <a:rPr lang="tr-TR" sz="2000" dirty="0"/>
              <a:t>ve toplum ilişkilerini geliştirme sorumluluğu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tr-TR" sz="2000" dirty="0" smtClean="0"/>
              <a:t>İzleme</a:t>
            </a:r>
            <a:r>
              <a:rPr lang="tr-TR" sz="2000" dirty="0"/>
              <a:t>, ölçme ve değerlendirme sorumluluğu</a:t>
            </a:r>
            <a:endParaRPr lang="tr-TR" sz="20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1715084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BÖLÜM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BÖLÜM1</Template>
  <TotalTime>25</TotalTime>
  <Words>944</Words>
  <Application>Microsoft Office PowerPoint</Application>
  <PresentationFormat>Özel</PresentationFormat>
  <Paragraphs>111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BÖLÜM1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MOTUN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Öğretmenlik</cp:lastModifiedBy>
  <cp:revision>5</cp:revision>
  <dcterms:created xsi:type="dcterms:W3CDTF">2017-08-08T10:40:52Z</dcterms:created>
  <dcterms:modified xsi:type="dcterms:W3CDTF">2017-11-28T12:56:08Z</dcterms:modified>
</cp:coreProperties>
</file>