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82"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267"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F7350A-BF9A-4334-8C8B-9DCD20C6563C}"/>
              </a:ext>
            </a:extLst>
          </p:cNvPr>
          <p:cNvSpPr>
            <a:spLocks noGrp="1"/>
          </p:cNvSpPr>
          <p:nvPr>
            <p:ph type="ctrTitle"/>
          </p:nvPr>
        </p:nvSpPr>
        <p:spPr>
          <a:xfrm>
            <a:off x="251520" y="188640"/>
            <a:ext cx="8640960" cy="6480720"/>
          </a:xfrm>
        </p:spPr>
        <p:txBody>
          <a:bodyPr>
            <a:normAutofit fontScale="90000"/>
          </a:bodyPr>
          <a:lstStyle/>
          <a:p>
            <a:r>
              <a:rPr lang="tr-TR" dirty="0"/>
              <a:t>KONU 5</a:t>
            </a:r>
            <a:br>
              <a:rPr lang="tr-TR" dirty="0"/>
            </a:br>
            <a:r>
              <a:rPr lang="tr-TR" dirty="0"/>
              <a:t>Halkla İlişkiler Modellerine Dayanaklık Eden Kuramlar: Eleştirel Kuramların Halkla İlişkiler Modelleri ve Çalışmaları Üzerindeki Etkisi –</a:t>
            </a:r>
            <a:br>
              <a:rPr lang="tr-TR" dirty="0"/>
            </a:br>
            <a:br>
              <a:rPr lang="tr-TR" dirty="0"/>
            </a:br>
            <a:r>
              <a:rPr lang="tr-TR" dirty="0"/>
              <a:t>Halkla İlişkilerin Akademik Temeli, Farklı Teorisyenler Üzerinden Halkla İlişkileri Tartışmak: WEBER, BOURDIEU, GIDDENS</a:t>
            </a:r>
          </a:p>
        </p:txBody>
      </p:sp>
    </p:spTree>
    <p:extLst>
      <p:ext uri="{BB962C8B-B14F-4D97-AF65-F5344CB8AC3E}">
        <p14:creationId xmlns:p14="http://schemas.microsoft.com/office/powerpoint/2010/main" val="3747588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63A5B3-00A8-45E0-B030-346893DF05AF}"/>
              </a:ext>
            </a:extLst>
          </p:cNvPr>
          <p:cNvSpPr>
            <a:spLocks noGrp="1"/>
          </p:cNvSpPr>
          <p:nvPr>
            <p:ph idx="1"/>
          </p:nvPr>
        </p:nvSpPr>
        <p:spPr>
          <a:xfrm>
            <a:off x="323528" y="404664"/>
            <a:ext cx="8640960" cy="6264696"/>
          </a:xfrm>
        </p:spPr>
        <p:txBody>
          <a:bodyPr/>
          <a:lstStyle/>
          <a:p>
            <a:pPr marL="0" indent="0">
              <a:buNone/>
            </a:pPr>
            <a:endParaRPr lang="tr-TR" dirty="0"/>
          </a:p>
          <a:p>
            <a:pPr marL="0" indent="0">
              <a:buNone/>
            </a:pPr>
            <a:r>
              <a:rPr lang="tr-TR" dirty="0"/>
              <a:t>Sermaye biçimleri:</a:t>
            </a:r>
          </a:p>
          <a:p>
            <a:pPr marL="0" indent="0">
              <a:buNone/>
            </a:pPr>
            <a:r>
              <a:rPr lang="tr-TR" dirty="0"/>
              <a:t>ekonomik sermaye (para, mülkiyet), </a:t>
            </a:r>
          </a:p>
          <a:p>
            <a:pPr marL="0" indent="0">
              <a:buNone/>
            </a:pPr>
            <a:r>
              <a:rPr lang="tr-TR" dirty="0"/>
              <a:t>kültürel sermaye (bilgi, yetenekler, eğitim durumu) sosyal sermaye (toplumsal bağlantılar, bir grup üyeliği, itimat) </a:t>
            </a:r>
          </a:p>
          <a:p>
            <a:pPr marL="0" indent="0">
              <a:buNone/>
            </a:pPr>
            <a:r>
              <a:rPr lang="tr-TR" dirty="0"/>
              <a:t>sembolik sermaye (onur, prestij) </a:t>
            </a:r>
            <a:r>
              <a:rPr lang="tr-TR" dirty="0">
                <a:sym typeface="Wingdings" panose="05000000000000000000" pitchFamily="2" charset="2"/>
              </a:rPr>
              <a:t></a:t>
            </a:r>
            <a:r>
              <a:rPr lang="tr-TR" dirty="0"/>
              <a:t>sermayenin</a:t>
            </a:r>
          </a:p>
          <a:p>
            <a:pPr marL="0" indent="0">
              <a:buNone/>
            </a:pPr>
            <a:r>
              <a:rPr lang="tr-TR" dirty="0"/>
              <a:t>tüm bu biçimlerinin onur, prestij olarak algılanması (Becerikli, 2008: 91)</a:t>
            </a:r>
          </a:p>
        </p:txBody>
      </p:sp>
    </p:spTree>
    <p:extLst>
      <p:ext uri="{BB962C8B-B14F-4D97-AF65-F5344CB8AC3E}">
        <p14:creationId xmlns:p14="http://schemas.microsoft.com/office/powerpoint/2010/main" val="1981027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63A5B3-00A8-45E0-B030-346893DF05AF}"/>
              </a:ext>
            </a:extLst>
          </p:cNvPr>
          <p:cNvSpPr>
            <a:spLocks noGrp="1"/>
          </p:cNvSpPr>
          <p:nvPr>
            <p:ph idx="1"/>
          </p:nvPr>
        </p:nvSpPr>
        <p:spPr>
          <a:xfrm>
            <a:off x="323528" y="404664"/>
            <a:ext cx="8640960" cy="6264696"/>
          </a:xfrm>
        </p:spPr>
        <p:txBody>
          <a:bodyPr>
            <a:normAutofit fontScale="92500" lnSpcReduction="10000"/>
          </a:bodyPr>
          <a:lstStyle/>
          <a:p>
            <a:pPr marL="0" indent="0">
              <a:buNone/>
            </a:pPr>
            <a:r>
              <a:rPr lang="tr-TR" dirty="0"/>
              <a:t>«Birkaç değerli çalışma hariç (</a:t>
            </a:r>
            <a:r>
              <a:rPr lang="tr-TR" dirty="0" err="1"/>
              <a:t>Edwards</a:t>
            </a:r>
            <a:r>
              <a:rPr lang="tr-TR" dirty="0"/>
              <a:t>, 2006; Harris, 2005; </a:t>
            </a:r>
            <a:r>
              <a:rPr lang="tr-TR" dirty="0" err="1"/>
              <a:t>Ihlen</a:t>
            </a:r>
            <a:r>
              <a:rPr lang="tr-TR" dirty="0"/>
              <a:t>, 2005) </a:t>
            </a:r>
            <a:r>
              <a:rPr lang="tr-TR" dirty="0" err="1"/>
              <a:t>Bourdieu’nun</a:t>
            </a:r>
            <a:r>
              <a:rPr lang="tr-TR" dirty="0"/>
              <a:t> çalışmaları halkla </a:t>
            </a:r>
            <a:r>
              <a:rPr lang="tr-TR" dirty="0" err="1"/>
              <a:t>iliskiler</a:t>
            </a:r>
            <a:r>
              <a:rPr lang="tr-TR" dirty="0"/>
              <a:t> literatüründe büyük ölçüde göz ardı edilmiştir. Aktörlerin konumları birbiriyle ilişkili olarak görülür ve sermayenin türlerinin ve miktarının, sermayenin bu biçimlerinin spesifik değerlerinin artısının ve sermayeyi elde etmenin, elde tutmanın ve dönüştürmek için sürekli girişimlerde bulunmanın bir işlevi olarak açıklanır. Sermayenin dağılımı aynı zamanda </a:t>
            </a:r>
            <a:r>
              <a:rPr lang="tr-TR" dirty="0" err="1"/>
              <a:t>retoriksel</a:t>
            </a:r>
            <a:r>
              <a:rPr lang="tr-TR" dirty="0"/>
              <a:t> stratejilerde belirtilen güç ilişkilerinin ifadesidir. Halkla ilişkiler uygulaması çeşitli alanlardaki örgütsel  aktörlere örgütlerin çıkarlarını  sürdürmelerinde  yardımcı olan bir uygulama olarak kabul edildiğinde,  bu resimdeki yeri daha net ortaya çıkmaktadır.» (Becerikli, 2008: 91-92)</a:t>
            </a:r>
          </a:p>
        </p:txBody>
      </p:sp>
    </p:spTree>
    <p:extLst>
      <p:ext uri="{BB962C8B-B14F-4D97-AF65-F5344CB8AC3E}">
        <p14:creationId xmlns:p14="http://schemas.microsoft.com/office/powerpoint/2010/main" val="3677598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63A5B3-00A8-45E0-B030-346893DF05AF}"/>
              </a:ext>
            </a:extLst>
          </p:cNvPr>
          <p:cNvSpPr>
            <a:spLocks noGrp="1"/>
          </p:cNvSpPr>
          <p:nvPr>
            <p:ph idx="1"/>
          </p:nvPr>
        </p:nvSpPr>
        <p:spPr>
          <a:xfrm>
            <a:off x="323528" y="404664"/>
            <a:ext cx="8640960" cy="6264696"/>
          </a:xfrm>
        </p:spPr>
        <p:txBody>
          <a:bodyPr>
            <a:normAutofit fontScale="92500" lnSpcReduction="10000"/>
          </a:bodyPr>
          <a:lstStyle/>
          <a:p>
            <a:pPr marL="0" indent="0">
              <a:buNone/>
            </a:pPr>
            <a:r>
              <a:rPr lang="tr-TR" dirty="0"/>
              <a:t>Kurumsallaşma (kurumsallaşma çabaları, istikrar, uzmanlaşma, rutinleşme)</a:t>
            </a:r>
          </a:p>
          <a:p>
            <a:pPr marL="0" indent="0">
              <a:buNone/>
            </a:pPr>
            <a:r>
              <a:rPr lang="tr-TR" dirty="0"/>
              <a:t>Ekonomik sermaye (örgütün kaynakları ve ne kadarını halkla ilişkiler için harcadığı)</a:t>
            </a:r>
          </a:p>
          <a:p>
            <a:pPr marL="0" indent="0">
              <a:buNone/>
            </a:pPr>
            <a:r>
              <a:rPr lang="tr-TR" dirty="0"/>
              <a:t>Bilgi sermayesi (siyasi süreç, lobicilik, medya yapısı)</a:t>
            </a:r>
          </a:p>
          <a:p>
            <a:pPr marL="0" indent="0">
              <a:buNone/>
            </a:pPr>
            <a:r>
              <a:rPr lang="tr-TR" dirty="0"/>
              <a:t>Toplumsal sermaye (ilişkiler ağı ve değiş-tokuş)</a:t>
            </a:r>
          </a:p>
          <a:p>
            <a:pPr marL="0" indent="0">
              <a:buNone/>
            </a:pPr>
            <a:r>
              <a:rPr lang="tr-TR" dirty="0"/>
              <a:t>Sembolik sermaye (imaj, itibar, sorumluluk)</a:t>
            </a:r>
          </a:p>
          <a:p>
            <a:pPr marL="514350" indent="-514350">
              <a:buAutoNum type="arabicPeriod"/>
            </a:pPr>
            <a:r>
              <a:rPr lang="tr-TR" dirty="0"/>
              <a:t>Örgütün </a:t>
            </a:r>
            <a:r>
              <a:rPr lang="tr-TR" dirty="0" err="1"/>
              <a:t>kurumsallasması</a:t>
            </a:r>
            <a:r>
              <a:rPr lang="tr-TR" dirty="0"/>
              <a:t> ne düzeydedir?</a:t>
            </a:r>
          </a:p>
          <a:p>
            <a:pPr marL="514350" indent="-514350">
              <a:buAutoNum type="arabicPeriod"/>
            </a:pPr>
            <a:r>
              <a:rPr lang="tr-TR" dirty="0"/>
              <a:t>Bir örgüt ne tür bir ekonomik sermayeye sahiptir?</a:t>
            </a:r>
          </a:p>
          <a:p>
            <a:pPr marL="514350" indent="-514350">
              <a:buAutoNum type="arabicPeriod"/>
            </a:pPr>
            <a:r>
              <a:rPr lang="tr-TR" dirty="0"/>
              <a:t>Örgüt ne tür bir bilgi sermayesine sahiptir.</a:t>
            </a:r>
          </a:p>
          <a:p>
            <a:pPr marL="514350" indent="-514350">
              <a:buAutoNum type="arabicPeriod"/>
            </a:pPr>
            <a:r>
              <a:rPr lang="tr-TR" dirty="0"/>
              <a:t>Örgüt ne tür bir toplumsal sermayeye sahiptir?</a:t>
            </a:r>
          </a:p>
          <a:p>
            <a:pPr marL="514350" indent="-514350">
              <a:buAutoNum type="arabicPeriod"/>
            </a:pPr>
            <a:r>
              <a:rPr lang="tr-TR" dirty="0"/>
              <a:t>Bir örgüt ne tür bir sembolik sermayeye sahiptir.? (Becerikli, 2008: 92-95) </a:t>
            </a:r>
          </a:p>
        </p:txBody>
      </p:sp>
    </p:spTree>
    <p:extLst>
      <p:ext uri="{BB962C8B-B14F-4D97-AF65-F5344CB8AC3E}">
        <p14:creationId xmlns:p14="http://schemas.microsoft.com/office/powerpoint/2010/main" val="957276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63A5B3-00A8-45E0-B030-346893DF05AF}"/>
              </a:ext>
            </a:extLst>
          </p:cNvPr>
          <p:cNvSpPr>
            <a:spLocks noGrp="1"/>
          </p:cNvSpPr>
          <p:nvPr>
            <p:ph idx="1"/>
          </p:nvPr>
        </p:nvSpPr>
        <p:spPr>
          <a:xfrm>
            <a:off x="323528" y="404664"/>
            <a:ext cx="8640960" cy="6264696"/>
          </a:xfrm>
        </p:spPr>
        <p:txBody>
          <a:bodyPr>
            <a:normAutofit fontScale="92500" lnSpcReduction="20000"/>
          </a:bodyPr>
          <a:lstStyle/>
          <a:p>
            <a:pPr marL="0" indent="0">
              <a:buNone/>
            </a:pPr>
            <a:r>
              <a:rPr lang="tr-TR" dirty="0"/>
              <a:t>GIDDENS</a:t>
            </a:r>
          </a:p>
          <a:p>
            <a:pPr marL="0" indent="0">
              <a:buNone/>
            </a:pPr>
            <a:r>
              <a:rPr lang="tr-TR" dirty="0"/>
              <a:t>«</a:t>
            </a:r>
            <a:r>
              <a:rPr lang="tr-TR" dirty="0" err="1"/>
              <a:t>Giddens'a</a:t>
            </a:r>
            <a:r>
              <a:rPr lang="tr-TR" dirty="0"/>
              <a:t> göre yapı, eylem veya aktörün varlığı dışında bir varlığa sahip değildir. Bir yapı ancak eyleyen bir varlık olarak bir aktörün eylemini pratiğe dökmesi ile vücut bulur. Buna karşı </a:t>
            </a:r>
            <a:r>
              <a:rPr lang="tr-TR" dirty="0" err="1"/>
              <a:t>Giddens</a:t>
            </a:r>
            <a:r>
              <a:rPr lang="tr-TR" dirty="0"/>
              <a:t> yapı kavramının tümden terkedilmesine de karşıdır çünkü yapı ve eylem sürekli olarak birbirini üreten bağımlı bir ilişkiler zinciridir. </a:t>
            </a:r>
            <a:r>
              <a:rPr lang="tr-TR" dirty="0" err="1"/>
              <a:t>Giddens</a:t>
            </a:r>
            <a:r>
              <a:rPr lang="tr-TR" dirty="0"/>
              <a:t> bunu </a:t>
            </a:r>
            <a:r>
              <a:rPr lang="tr-TR" dirty="0" err="1"/>
              <a:t>Saussure'den</a:t>
            </a:r>
            <a:r>
              <a:rPr lang="tr-TR" dirty="0"/>
              <a:t> esinlendiği konuşma ile dil arasındaki ilişkiyi örnek vererek açıklamaktadır. Ona  göre konuşma bir eylem, dil ise yapıdır. 'Konuşma', onu gerçekleştirecek bir '</a:t>
            </a:r>
            <a:r>
              <a:rPr lang="tr-TR" dirty="0" err="1"/>
              <a:t>özne'nin</a:t>
            </a:r>
            <a:r>
              <a:rPr lang="tr-TR" dirty="0"/>
              <a:t> varlığını zorunlu kılar. Buna karşılık dil ise bir özneye sahip değildir.  Konuşmacılar tarafından kullanılıncaya kadar dilin bir varlığı da yoktur. Aynen bu şekilde, sosyal hayattaki yapılar sadece sosyal eylemde ortaya çıkar.» </a:t>
            </a:r>
            <a:r>
              <a:rPr lang="tr-TR"/>
              <a:t>(Becerikli, 2008: 96-97)</a:t>
            </a:r>
            <a:endParaRPr lang="tr-TR" dirty="0"/>
          </a:p>
        </p:txBody>
      </p:sp>
    </p:spTree>
    <p:extLst>
      <p:ext uri="{BB962C8B-B14F-4D97-AF65-F5344CB8AC3E}">
        <p14:creationId xmlns:p14="http://schemas.microsoft.com/office/powerpoint/2010/main" val="2573523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63A5B3-00A8-45E0-B030-346893DF05AF}"/>
              </a:ext>
            </a:extLst>
          </p:cNvPr>
          <p:cNvSpPr>
            <a:spLocks noGrp="1"/>
          </p:cNvSpPr>
          <p:nvPr>
            <p:ph idx="1"/>
          </p:nvPr>
        </p:nvSpPr>
        <p:spPr>
          <a:xfrm>
            <a:off x="323528" y="404664"/>
            <a:ext cx="8640960" cy="6264696"/>
          </a:xfrm>
        </p:spPr>
        <p:txBody>
          <a:bodyPr>
            <a:normAutofit/>
          </a:bodyPr>
          <a:lstStyle/>
          <a:p>
            <a:pPr marL="0" indent="0">
              <a:buNone/>
            </a:pPr>
            <a:r>
              <a:rPr lang="tr-TR" dirty="0"/>
              <a:t>«</a:t>
            </a:r>
            <a:r>
              <a:rPr lang="tr-TR" dirty="0" err="1"/>
              <a:t>Giddens'a</a:t>
            </a:r>
            <a:r>
              <a:rPr lang="tr-TR" dirty="0"/>
              <a:t> göre sosyal teori, bireyin ve toplumun oluşmasını sağlayan sosyal pratikleri incelemelidir. Sosyal pratikler de kuralların zaman boyunca ve farklı fiziki mekanlarda dönüşümüyle ortaya  çıkmaktadır. Bu anlamda zaten yapılaşma kuramı zaman ve mekân boyutlarında gerçekleştirilmesi ve yeniden gerçekleştirilmesi anlamını taşımaktadır. Yapılaşma kuramının amacı sosyal hayatın maharetli bir biçimde, bilgili aktörler tarafından yeniden üretilmesini açıklamaktadır.» (Becerikli, 2008: 99)</a:t>
            </a:r>
          </a:p>
        </p:txBody>
      </p:sp>
    </p:spTree>
    <p:extLst>
      <p:ext uri="{BB962C8B-B14F-4D97-AF65-F5344CB8AC3E}">
        <p14:creationId xmlns:p14="http://schemas.microsoft.com/office/powerpoint/2010/main" val="39431407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63A5B3-00A8-45E0-B030-346893DF05AF}"/>
              </a:ext>
            </a:extLst>
          </p:cNvPr>
          <p:cNvSpPr>
            <a:spLocks noGrp="1"/>
          </p:cNvSpPr>
          <p:nvPr>
            <p:ph idx="1"/>
          </p:nvPr>
        </p:nvSpPr>
        <p:spPr>
          <a:xfrm>
            <a:off x="323528" y="332656"/>
            <a:ext cx="8640960" cy="6408712"/>
          </a:xfrm>
        </p:spPr>
        <p:txBody>
          <a:bodyPr>
            <a:normAutofit fontScale="77500" lnSpcReduction="20000"/>
          </a:bodyPr>
          <a:lstStyle/>
          <a:p>
            <a:pPr marL="0" indent="0">
              <a:buNone/>
            </a:pPr>
            <a:r>
              <a:rPr lang="tr-TR" dirty="0" err="1"/>
              <a:t>Cozier</a:t>
            </a:r>
            <a:r>
              <a:rPr lang="tr-TR" dirty="0"/>
              <a:t> ve </a:t>
            </a:r>
            <a:r>
              <a:rPr lang="tr-TR" dirty="0" err="1"/>
              <a:t>Witmer’ın</a:t>
            </a:r>
            <a:r>
              <a:rPr lang="tr-TR" dirty="0"/>
              <a:t> (2003) yapılanma halkla ilişkiler perspektifi;</a:t>
            </a:r>
          </a:p>
          <a:p>
            <a:pPr marL="0" indent="0">
              <a:buNone/>
            </a:pPr>
            <a:r>
              <a:rPr lang="tr-TR" dirty="0"/>
              <a:t>«1. Halkla ilişkilerin özü dinamik, ideolojik, zaman ve mekana bağlı bir iletişim sürecidir. Modern iletişim modelinin tersine burada, anlam inşa eden ritüellere dayalı bir iletişime odaklanan </a:t>
            </a:r>
            <a:r>
              <a:rPr lang="tr-TR" dirty="0" err="1"/>
              <a:t>iletisimin</a:t>
            </a:r>
            <a:r>
              <a:rPr lang="tr-TR" dirty="0"/>
              <a:t> ritüel modeline bağlantı söz konusudur. Paylaşılan anlamlara ve anlam oluşturmaya yönelik bu odaklanışta, örgütün üyeleri toplumsal gerçekliği karşılıklı olarak inşa ederler. Metodolojik açıdan bu önermeler daha etnografik ve niteliksel araştırmalar için temel teşkil ederler. Uygulama anlamında da öykü anlatımı ve ritüeller yoluyla </a:t>
            </a:r>
            <a:r>
              <a:rPr lang="tr-TR" dirty="0" err="1"/>
              <a:t>informel</a:t>
            </a:r>
            <a:r>
              <a:rPr lang="tr-TR" dirty="0"/>
              <a:t> iletişim sistemine yönelik artan bir desteğin, iletişim temelli bir yaklaşımın ifadesidir.</a:t>
            </a:r>
          </a:p>
          <a:p>
            <a:pPr marL="0" indent="0">
              <a:buNone/>
            </a:pPr>
            <a:r>
              <a:rPr lang="tr-TR" dirty="0"/>
              <a:t>Halkla ilişkiler, halkla ilişkiler uzmanları tarafından gerçekleştirilen bir alt sistem değildir, örgütün tüm üyeleri tarafından gerçekleştirilir. Uygulama anlamında bu, halkla ilişkileri izole edilmiş bir üst yönetim fonksiyonu olmaktan çıkarır ve örgütün tüm kademelerini bütünleştirir ve halkla ilişkileri alandaki bir destek fonksiyonu olarak değerlendirmekten daha fazlasını sunar.» (Becerikli, 2008: 101)</a:t>
            </a:r>
          </a:p>
        </p:txBody>
      </p:sp>
    </p:spTree>
    <p:extLst>
      <p:ext uri="{BB962C8B-B14F-4D97-AF65-F5344CB8AC3E}">
        <p14:creationId xmlns:p14="http://schemas.microsoft.com/office/powerpoint/2010/main" val="3553086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63A5B3-00A8-45E0-B030-346893DF05AF}"/>
              </a:ext>
            </a:extLst>
          </p:cNvPr>
          <p:cNvSpPr>
            <a:spLocks noGrp="1"/>
          </p:cNvSpPr>
          <p:nvPr>
            <p:ph idx="1"/>
          </p:nvPr>
        </p:nvSpPr>
        <p:spPr>
          <a:xfrm>
            <a:off x="107504" y="116632"/>
            <a:ext cx="8928992" cy="6741368"/>
          </a:xfrm>
        </p:spPr>
        <p:txBody>
          <a:bodyPr>
            <a:normAutofit fontScale="85000" lnSpcReduction="10000"/>
          </a:bodyPr>
          <a:lstStyle/>
          <a:p>
            <a:pPr marL="0" indent="0">
              <a:buNone/>
            </a:pPr>
            <a:r>
              <a:rPr lang="tr-TR" dirty="0"/>
              <a:t>2. Halkla ilişkilerin oldukça farklı sonuçlar doğurabilecek ideolojik bir iletişim gücü olarak analiz edilmeye ihtiyacı vardır. Siyasal yasamda yapılanma teorisi halkla ilişkileri, </a:t>
            </a:r>
            <a:r>
              <a:rPr lang="tr-TR" dirty="0" err="1"/>
              <a:t>özgürleşim</a:t>
            </a:r>
            <a:r>
              <a:rPr lang="tr-TR" dirty="0"/>
              <a:t> ve dönüşüm gibi toplumsal yapıların yeniden üretilmesine yol açan önemli bir uygulama ve meslek olarak değerlendirir. Halkla  ilişkiler ve yapılanma teorisini bir arada değerlendirdiğimizde halkla ilişkilerin örgütler ve toplum arasında inşa edilen sınırları geçişi sağladığını ve bir iletişim gücü olduğunu söyleyebiliriz. Ancak bu bilgi pek çok halkla ilişkiler araştırmacısı ve uzmanı için yeni bir şey sayılmaz. Ancak diğer yandan, yapılanma teorisi halkla ilişkilerin teorik gelişiminde inşa etmenin ve iletişimsel  dönüşümün bir parçası olarak değerli sayılabilir. Örgüt ve toplum,  içsel ve dışsal iletişim, halkla ilişkiler uzmanları ve örgüt üyeleri gibi ikiliklere dayalı modern varsayımları sorgulaması nedeniyle </a:t>
            </a:r>
            <a:r>
              <a:rPr lang="tr-TR" dirty="0" err="1"/>
              <a:t>yorumsamacı</a:t>
            </a:r>
            <a:r>
              <a:rPr lang="tr-TR" dirty="0"/>
              <a:t> ve eleştirel bir bilginin var olmasına destek sağlayabilir» (</a:t>
            </a:r>
            <a:r>
              <a:rPr lang="tr-TR" dirty="0" err="1"/>
              <a:t>Fakhkeimer’den</a:t>
            </a:r>
            <a:r>
              <a:rPr lang="tr-TR" dirty="0"/>
              <a:t> </a:t>
            </a:r>
            <a:r>
              <a:rPr lang="tr-TR" dirty="0" err="1"/>
              <a:t>akt</a:t>
            </a:r>
            <a:r>
              <a:rPr lang="tr-TR" dirty="0"/>
              <a:t>. Becerikli, 2008: 101-102).</a:t>
            </a:r>
          </a:p>
        </p:txBody>
      </p:sp>
    </p:spTree>
    <p:extLst>
      <p:ext uri="{BB962C8B-B14F-4D97-AF65-F5344CB8AC3E}">
        <p14:creationId xmlns:p14="http://schemas.microsoft.com/office/powerpoint/2010/main" val="4002994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63A5B3-00A8-45E0-B030-346893DF05AF}"/>
              </a:ext>
            </a:extLst>
          </p:cNvPr>
          <p:cNvSpPr>
            <a:spLocks noGrp="1"/>
          </p:cNvSpPr>
          <p:nvPr>
            <p:ph idx="1"/>
          </p:nvPr>
        </p:nvSpPr>
        <p:spPr>
          <a:xfrm>
            <a:off x="179512" y="188640"/>
            <a:ext cx="8784976" cy="6552728"/>
          </a:xfrm>
        </p:spPr>
        <p:txBody>
          <a:bodyPr>
            <a:normAutofit fontScale="92500" lnSpcReduction="20000"/>
          </a:bodyPr>
          <a:lstStyle/>
          <a:p>
            <a:pPr marL="0" indent="0">
              <a:buNone/>
            </a:pPr>
            <a:r>
              <a:rPr lang="tr-TR" b="1" dirty="0"/>
              <a:t>Geç modernlik</a:t>
            </a:r>
          </a:p>
          <a:p>
            <a:pPr marL="0" indent="0">
              <a:buNone/>
            </a:pPr>
            <a:r>
              <a:rPr lang="tr-TR" dirty="0"/>
              <a:t>-</a:t>
            </a:r>
            <a:r>
              <a:rPr lang="tr-TR" dirty="0" err="1"/>
              <a:t>postmodernlik</a:t>
            </a:r>
            <a:r>
              <a:rPr lang="tr-TR" dirty="0"/>
              <a:t> değil</a:t>
            </a:r>
          </a:p>
          <a:p>
            <a:pPr marL="0" indent="0">
              <a:buNone/>
            </a:pPr>
            <a:r>
              <a:rPr lang="tr-TR" dirty="0"/>
              <a:t>-modernliğin etkilerinin radikalleştiği dönem</a:t>
            </a:r>
          </a:p>
          <a:p>
            <a:pPr marL="0" indent="0">
              <a:buNone/>
            </a:pPr>
            <a:r>
              <a:rPr lang="tr-TR" dirty="0"/>
              <a:t>«</a:t>
            </a:r>
            <a:r>
              <a:rPr lang="tr-TR" dirty="0" err="1"/>
              <a:t>Falkheimer</a:t>
            </a:r>
            <a:r>
              <a:rPr lang="tr-TR" dirty="0"/>
              <a:t> halkla ilişkiler perspektifi açısından geç modernlik teorisi halkla ilişkileri sürekli değişen toplumdaki bir güç olarak yorumlamayı dener. Hatta halkla ilişkileri farklı kurum ve örgütlerin bu gelişimle bas etmek ve bu gelişimi yönetmek için denediği belli baslı stratejilerden biri olarak yorumlamak mümkündür. Geç modernliğin temel sorunları aslında halkla ilişkilerin de temel sorunlarıdır; risk, belirsizlik, güven ve bütüncül bir yansıtma. Yansıtma halkla ilişkilerin rolünün yalnızca kamulara mesaj aktarmak isi olarak değil, aynı zamanda ‘</a:t>
            </a:r>
            <a:r>
              <a:rPr lang="tr-TR" dirty="0" err="1"/>
              <a:t>yorumsamacı</a:t>
            </a:r>
            <a:r>
              <a:rPr lang="tr-TR" dirty="0"/>
              <a:t>’ (</a:t>
            </a:r>
            <a:r>
              <a:rPr lang="tr-TR" dirty="0" err="1"/>
              <a:t>interpretative</a:t>
            </a:r>
            <a:r>
              <a:rPr lang="tr-TR" dirty="0"/>
              <a:t>) ya da  </a:t>
            </a:r>
            <a:r>
              <a:rPr lang="tr-TR" dirty="0" err="1"/>
              <a:t>dönüstürücü</a:t>
            </a:r>
            <a:r>
              <a:rPr lang="tr-TR" dirty="0"/>
              <a:t>’ (</a:t>
            </a:r>
            <a:r>
              <a:rPr lang="tr-TR" dirty="0" err="1"/>
              <a:t>reflexive</a:t>
            </a:r>
            <a:r>
              <a:rPr lang="tr-TR" dirty="0"/>
              <a:t>) olarak tartışılabileceğini öneren bir kavramdır.» (</a:t>
            </a:r>
            <a:r>
              <a:rPr lang="tr-TR" dirty="0" err="1"/>
              <a:t>akt</a:t>
            </a:r>
            <a:r>
              <a:rPr lang="tr-TR" dirty="0"/>
              <a:t>. Becerikli, 2008: 103)</a:t>
            </a:r>
          </a:p>
        </p:txBody>
      </p:sp>
    </p:spTree>
    <p:extLst>
      <p:ext uri="{BB962C8B-B14F-4D97-AF65-F5344CB8AC3E}">
        <p14:creationId xmlns:p14="http://schemas.microsoft.com/office/powerpoint/2010/main" val="31487498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E9BF58-72AC-417D-9ACC-475FF384FE1A}"/>
              </a:ext>
            </a:extLst>
          </p:cNvPr>
          <p:cNvSpPr>
            <a:spLocks noGrp="1"/>
          </p:cNvSpPr>
          <p:nvPr>
            <p:ph idx="1"/>
          </p:nvPr>
        </p:nvSpPr>
        <p:spPr/>
        <p:txBody>
          <a:bodyPr/>
          <a:lstStyle/>
          <a:p>
            <a:pPr marL="0" indent="0">
              <a:buNone/>
            </a:pPr>
            <a:r>
              <a:rPr lang="tr-TR" b="1" dirty="0"/>
              <a:t>KAYNAKÇA</a:t>
            </a:r>
          </a:p>
          <a:p>
            <a:pPr marL="0" indent="0">
              <a:buNone/>
            </a:pPr>
            <a:r>
              <a:rPr lang="tr-TR" dirty="0"/>
              <a:t>Becerikli, Sema (2008). </a:t>
            </a:r>
            <a:r>
              <a:rPr lang="tr-TR" b="1" dirty="0"/>
              <a:t>...ve Halkla İlişkiler: Şeytanın Avukatlığından Arabuluculuğa; Bir Disiplinin Eleştirel Analizi</a:t>
            </a:r>
            <a:r>
              <a:rPr lang="tr-TR" dirty="0"/>
              <a:t>, Karınca Yayınları, Ankara,</a:t>
            </a:r>
          </a:p>
        </p:txBody>
      </p:sp>
    </p:spTree>
    <p:extLst>
      <p:ext uri="{BB962C8B-B14F-4D97-AF65-F5344CB8AC3E}">
        <p14:creationId xmlns:p14="http://schemas.microsoft.com/office/powerpoint/2010/main" val="3303091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6E1D334-10C9-4E55-932E-EEE312DD6E41}"/>
              </a:ext>
            </a:extLst>
          </p:cNvPr>
          <p:cNvSpPr>
            <a:spLocks noGrp="1"/>
          </p:cNvSpPr>
          <p:nvPr>
            <p:ph idx="1"/>
          </p:nvPr>
        </p:nvSpPr>
        <p:spPr>
          <a:xfrm>
            <a:off x="179512" y="188640"/>
            <a:ext cx="8712968" cy="6408712"/>
          </a:xfrm>
        </p:spPr>
        <p:txBody>
          <a:bodyPr>
            <a:normAutofit/>
          </a:bodyPr>
          <a:lstStyle/>
          <a:p>
            <a:pPr marL="0" indent="0">
              <a:buNone/>
            </a:pPr>
            <a:r>
              <a:rPr lang="tr-TR" dirty="0"/>
              <a:t>WEBER</a:t>
            </a:r>
          </a:p>
          <a:p>
            <a:pPr marL="0" indent="0">
              <a:buNone/>
            </a:pPr>
            <a:r>
              <a:rPr lang="tr-TR" dirty="0"/>
              <a:t>-Alman sosyolog, (1864-1920)</a:t>
            </a:r>
          </a:p>
          <a:p>
            <a:pPr marL="0" indent="0">
              <a:buNone/>
            </a:pPr>
            <a:r>
              <a:rPr lang="tr-TR" dirty="0"/>
              <a:t>-Çalışmaları siyaset bilimi, felsefe, tarih, sosyoloji alanlarındaki tartışmalarda yer alır.</a:t>
            </a:r>
          </a:p>
          <a:p>
            <a:pPr marL="0" indent="0">
              <a:buNone/>
            </a:pPr>
            <a:r>
              <a:rPr lang="tr-TR" dirty="0"/>
              <a:t>-Halkla ilişkiler alanında pek fazla tanınmamakta ve çok az sayıda kaynak gösterilmektedir. </a:t>
            </a:r>
          </a:p>
          <a:p>
            <a:pPr marL="0" indent="0">
              <a:buNone/>
            </a:pPr>
            <a:r>
              <a:rPr lang="tr-TR" dirty="0"/>
              <a:t>-Meşruiyet kavramı önemlidir. </a:t>
            </a:r>
          </a:p>
        </p:txBody>
      </p:sp>
    </p:spTree>
    <p:extLst>
      <p:ext uri="{BB962C8B-B14F-4D97-AF65-F5344CB8AC3E}">
        <p14:creationId xmlns:p14="http://schemas.microsoft.com/office/powerpoint/2010/main" val="2214851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63A5B3-00A8-45E0-B030-346893DF05AF}"/>
              </a:ext>
            </a:extLst>
          </p:cNvPr>
          <p:cNvSpPr>
            <a:spLocks noGrp="1"/>
          </p:cNvSpPr>
          <p:nvPr>
            <p:ph idx="1"/>
          </p:nvPr>
        </p:nvSpPr>
        <p:spPr>
          <a:xfrm>
            <a:off x="107504" y="116632"/>
            <a:ext cx="8856984" cy="6552728"/>
          </a:xfrm>
        </p:spPr>
        <p:txBody>
          <a:bodyPr>
            <a:normAutofit fontScale="92500" lnSpcReduction="20000"/>
          </a:bodyPr>
          <a:lstStyle/>
          <a:p>
            <a:pPr marL="0" indent="0">
              <a:buNone/>
            </a:pPr>
            <a:r>
              <a:rPr lang="tr-TR" dirty="0"/>
              <a:t>«</a:t>
            </a:r>
            <a:r>
              <a:rPr lang="tr-TR" dirty="0" err="1"/>
              <a:t>Weber’in</a:t>
            </a:r>
            <a:r>
              <a:rPr lang="tr-TR" dirty="0"/>
              <a:t> meşruiyet kavramı halkla ilişkilerin amacını anlamaya dönük bir kavramdır. </a:t>
            </a:r>
            <a:r>
              <a:rPr lang="tr-TR" dirty="0" err="1"/>
              <a:t>Weber</a:t>
            </a:r>
            <a:r>
              <a:rPr lang="tr-TR" dirty="0"/>
              <a:t> üzerinden bir incelemeyle halkla ilişkiler, örgütsel meşruiyeti tesis ve muhafaza etmenin örgütlerin varlığını sürdürebilmesi için  yeterli dışsal desteği edinme ve sürdürmenin bir aracıdır. ,kincisi, </a:t>
            </a:r>
            <a:r>
              <a:rPr lang="tr-TR" dirty="0" err="1"/>
              <a:t>Weber’in</a:t>
            </a:r>
            <a:r>
              <a:rPr lang="tr-TR" dirty="0"/>
              <a:t> örgütsel meşruiyet kavramı inançların gerekçelendirilmesi ve ‘ekilmesini’ işaret eder ki bu da pek çok halkla ilişkiler faaliyetiyle paralellik içerir. </a:t>
            </a:r>
            <a:r>
              <a:rPr lang="tr-TR" dirty="0" err="1"/>
              <a:t>Weber</a:t>
            </a:r>
            <a:r>
              <a:rPr lang="tr-TR" dirty="0"/>
              <a:t> için herhangi bir örgüt kendisiyle ilgili özel bir mit için destek  kazanmalı ve kendi var olma hakkı kapsamında inanç ekmelidir. Üçüncüsü, </a:t>
            </a:r>
            <a:r>
              <a:rPr lang="tr-TR" dirty="0" err="1"/>
              <a:t>Weber’in</a:t>
            </a:r>
            <a:r>
              <a:rPr lang="tr-TR" dirty="0"/>
              <a:t> önerdiği meşruiyet, otorite ilkesi örgütsel varoluşun teorik temeline ilişkin anlayışımızı geliştirebilir. </a:t>
            </a:r>
            <a:r>
              <a:rPr lang="tr-TR" dirty="0" err="1"/>
              <a:t>Weber’in</a:t>
            </a:r>
            <a:r>
              <a:rPr lang="tr-TR" dirty="0"/>
              <a:t> üç ilkesi; yasal-ussal, geleneksel ve karizmatik otorite halkla ilişkiler faaliyetlerini anlamamıza yardımcı olmaktadır» (Becerikli, 2008: 85)</a:t>
            </a:r>
          </a:p>
          <a:p>
            <a:pPr marL="0" indent="0">
              <a:buNone/>
            </a:pPr>
            <a:endParaRPr lang="tr-TR" dirty="0"/>
          </a:p>
        </p:txBody>
      </p:sp>
    </p:spTree>
    <p:extLst>
      <p:ext uri="{BB962C8B-B14F-4D97-AF65-F5344CB8AC3E}">
        <p14:creationId xmlns:p14="http://schemas.microsoft.com/office/powerpoint/2010/main" val="2521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63A5B3-00A8-45E0-B030-346893DF05AF}"/>
              </a:ext>
            </a:extLst>
          </p:cNvPr>
          <p:cNvSpPr>
            <a:spLocks noGrp="1"/>
          </p:cNvSpPr>
          <p:nvPr>
            <p:ph idx="1"/>
          </p:nvPr>
        </p:nvSpPr>
        <p:spPr>
          <a:xfrm>
            <a:off x="323528" y="404664"/>
            <a:ext cx="8640960" cy="6264696"/>
          </a:xfrm>
        </p:spPr>
        <p:txBody>
          <a:bodyPr>
            <a:normAutofit fontScale="92500"/>
          </a:bodyPr>
          <a:lstStyle/>
          <a:p>
            <a:pPr marL="0" indent="0">
              <a:buNone/>
            </a:pPr>
            <a:r>
              <a:rPr lang="tr-TR" dirty="0"/>
              <a:t>Halkla ilişkiler alanında dışsal desteğin kazanılması yani kamunun onayı her zaman var olmuştur. Buna rağmen çok az çalışmada meşruiyet kavramıyla bağlantı kurulmuştur. </a:t>
            </a:r>
          </a:p>
          <a:p>
            <a:pPr marL="0" indent="0">
              <a:buNone/>
            </a:pPr>
            <a:r>
              <a:rPr lang="tr-TR" dirty="0"/>
              <a:t>«</a:t>
            </a:r>
            <a:r>
              <a:rPr lang="tr-TR" dirty="0" err="1"/>
              <a:t>Weber’in</a:t>
            </a:r>
            <a:r>
              <a:rPr lang="tr-TR" dirty="0"/>
              <a:t> söylediklerini biraz daha ileri götürürsek, meşruiyetin elde edilmesi ve sürdürülmesi yalnızca  halkla ilişkilerin örgütün paydaşlarının gönüllü desteğini elde etmesi amacıyla kullanılmasından ziyade, örgütün meşruiyeti sorgulandığında bunu korumaya dönük de işlev görmelidir. </a:t>
            </a:r>
            <a:r>
              <a:rPr lang="tr-TR" dirty="0" err="1"/>
              <a:t>Weber’in</a:t>
            </a:r>
            <a:r>
              <a:rPr lang="tr-TR" dirty="0"/>
              <a:t> perspektifinden hareket edersek, halkla ilişkilerin amacı örgütsel meşruiyeti sağlamak ve muhafaza etmektir.» (Becerikli, 2008: 86)</a:t>
            </a:r>
          </a:p>
        </p:txBody>
      </p:sp>
    </p:spTree>
    <p:extLst>
      <p:ext uri="{BB962C8B-B14F-4D97-AF65-F5344CB8AC3E}">
        <p14:creationId xmlns:p14="http://schemas.microsoft.com/office/powerpoint/2010/main" val="1250280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63A5B3-00A8-45E0-B030-346893DF05AF}"/>
              </a:ext>
            </a:extLst>
          </p:cNvPr>
          <p:cNvSpPr>
            <a:spLocks noGrp="1"/>
          </p:cNvSpPr>
          <p:nvPr>
            <p:ph idx="1"/>
          </p:nvPr>
        </p:nvSpPr>
        <p:spPr>
          <a:xfrm>
            <a:off x="323528" y="404664"/>
            <a:ext cx="8640960" cy="6264696"/>
          </a:xfrm>
        </p:spPr>
        <p:txBody>
          <a:bodyPr/>
          <a:lstStyle/>
          <a:p>
            <a:pPr marL="0" indent="0">
              <a:buNone/>
            </a:pPr>
            <a:r>
              <a:rPr lang="tr-TR" dirty="0"/>
              <a:t>Kamuyla iyi ilişkilerin kurulmasında rol oynayan halkla ilişkiler meşruiyeti edinme ve sürdürme sürecinde de rolü vardır. (Becerikli, 2008: 86)</a:t>
            </a:r>
          </a:p>
          <a:p>
            <a:pPr marL="0" indent="0">
              <a:buNone/>
            </a:pPr>
            <a:r>
              <a:rPr lang="tr-TR" dirty="0"/>
              <a:t>Kriz iletişimi ya da imaj onarımı sürecinde halkla ilişkiler örgütün haklılığını ispat etmek durumundadır. İnançların ve mitlerin sağlamlaştırılması ve ekilmesi yönündeki stratejiler halkla ilişkilerin en önemli unsurlarındandır. (Becerikli, 2008: 87)</a:t>
            </a:r>
          </a:p>
        </p:txBody>
      </p:sp>
    </p:spTree>
    <p:extLst>
      <p:ext uri="{BB962C8B-B14F-4D97-AF65-F5344CB8AC3E}">
        <p14:creationId xmlns:p14="http://schemas.microsoft.com/office/powerpoint/2010/main" val="2317224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63A5B3-00A8-45E0-B030-346893DF05AF}"/>
              </a:ext>
            </a:extLst>
          </p:cNvPr>
          <p:cNvSpPr>
            <a:spLocks noGrp="1"/>
          </p:cNvSpPr>
          <p:nvPr>
            <p:ph idx="1"/>
          </p:nvPr>
        </p:nvSpPr>
        <p:spPr>
          <a:xfrm>
            <a:off x="323528" y="260648"/>
            <a:ext cx="8640960" cy="6408712"/>
          </a:xfrm>
        </p:spPr>
        <p:txBody>
          <a:bodyPr>
            <a:normAutofit fontScale="85000" lnSpcReduction="20000"/>
          </a:bodyPr>
          <a:lstStyle/>
          <a:p>
            <a:pPr marL="0" indent="0">
              <a:buNone/>
            </a:pPr>
            <a:r>
              <a:rPr lang="tr-TR" dirty="0"/>
              <a:t>«Tüketiciler rasyonel bir mantıktan ziyade duygusal bir tatmini tercih etmekte ve tüketim kararlarını alırken ve uygularken algı ve duygularına  dayanmaktadırlar. Duygusal bir başvuru düzlemi inşa etmek, örgütlerin devamı ve başarısı için hayati önem arz etmektedir. Çünkü bireyler sevdikleri, güvendikleri, kendilerini içinde  tanımladıkları bir örgütü destekleyeceklerdir. Bu durumda karizma, örgüt ve insanlar arasındaki ilişkilerin sürdürülmesinde önemli bir unsur olarak ortaya çıkmaktadır. </a:t>
            </a:r>
            <a:r>
              <a:rPr lang="tr-TR" dirty="0" err="1"/>
              <a:t>Weber</a:t>
            </a:r>
            <a:r>
              <a:rPr lang="tr-TR" dirty="0"/>
              <a:t> karizma kavramını öncelikle bireylerle daha sonra rollerle ve amaçlarla ilgili bir karakteristik olarak tanımlamıştır. Bu kavram ‘kurumların karizmatik meşruiyeti’ olarak geçmektedir. Karizma “toplumsal kurumların faziletinin spesifik ifadesine dönük inançları” yani örgütün algılanan ayrıcalıklı niteliklerini ifade eder. </a:t>
            </a:r>
            <a:r>
              <a:rPr lang="tr-TR" dirty="0" err="1"/>
              <a:t>Weber’in</a:t>
            </a:r>
            <a:r>
              <a:rPr lang="tr-TR" dirty="0"/>
              <a:t> “toplumsal kurumların faziletine yönelik inanç” olarak tarif ettiği gözlemi örgütsel kimlik/ kişilik, sihirli </a:t>
            </a:r>
            <a:r>
              <a:rPr lang="tr-TR" dirty="0" err="1"/>
              <a:t>aura</a:t>
            </a:r>
            <a:r>
              <a:rPr lang="tr-TR" dirty="0"/>
              <a:t> yaratımı ya da Midas’ın dokunuşu gibi faktörlere bağlı bazı örgütsel başarıların varlığına yönelik modern görüşe uygunluk gösterir.» (Becerikli, 2008: 87-88)</a:t>
            </a:r>
          </a:p>
        </p:txBody>
      </p:sp>
    </p:spTree>
    <p:extLst>
      <p:ext uri="{BB962C8B-B14F-4D97-AF65-F5344CB8AC3E}">
        <p14:creationId xmlns:p14="http://schemas.microsoft.com/office/powerpoint/2010/main" val="2684262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63A5B3-00A8-45E0-B030-346893DF05AF}"/>
              </a:ext>
            </a:extLst>
          </p:cNvPr>
          <p:cNvSpPr>
            <a:spLocks noGrp="1"/>
          </p:cNvSpPr>
          <p:nvPr>
            <p:ph idx="1"/>
          </p:nvPr>
        </p:nvSpPr>
        <p:spPr>
          <a:xfrm>
            <a:off x="323528" y="404664"/>
            <a:ext cx="8640960" cy="6264696"/>
          </a:xfrm>
        </p:spPr>
        <p:txBody>
          <a:bodyPr/>
          <a:lstStyle/>
          <a:p>
            <a:pPr marL="0" indent="0">
              <a:buNone/>
            </a:pPr>
            <a:r>
              <a:rPr lang="tr-TR" dirty="0"/>
              <a:t>Örgütler de bürokrasinin rasyonel makineleri gibi algılanmak yerine kimlikleriyle algılanmayı tercih ederler. Örgütün kimliği, imajı, kültürü vb. ile örgüt bireye benzer biçimde algılanmaktadır. Böylece kurum ya da marka sadakati, bağlılığından söz etmek mümkündür. </a:t>
            </a:r>
          </a:p>
          <a:p>
            <a:pPr marL="0" indent="0">
              <a:buNone/>
            </a:pPr>
            <a:r>
              <a:rPr lang="tr-TR" dirty="0" err="1"/>
              <a:t>Örn</a:t>
            </a:r>
            <a:r>
              <a:rPr lang="tr-TR" dirty="0"/>
              <a:t>. </a:t>
            </a:r>
            <a:r>
              <a:rPr lang="tr-TR" dirty="0" err="1"/>
              <a:t>Harley</a:t>
            </a:r>
            <a:r>
              <a:rPr lang="tr-TR" dirty="0"/>
              <a:t> </a:t>
            </a:r>
            <a:r>
              <a:rPr lang="tr-TR" dirty="0" err="1"/>
              <a:t>Davidson</a:t>
            </a:r>
            <a:r>
              <a:rPr lang="tr-TR" dirty="0"/>
              <a:t> sürücülerinin omuzlarına marka dövmesi yaptırması</a:t>
            </a:r>
          </a:p>
          <a:p>
            <a:pPr marL="0" indent="0">
              <a:buNone/>
            </a:pPr>
            <a:r>
              <a:rPr lang="tr-TR" dirty="0"/>
              <a:t>-- Apple </a:t>
            </a:r>
            <a:r>
              <a:rPr lang="tr-TR" dirty="0" err="1"/>
              <a:t>Evangelistleri</a:t>
            </a:r>
            <a:r>
              <a:rPr lang="tr-TR" dirty="0"/>
              <a:t> (Fanatikleri)</a:t>
            </a:r>
          </a:p>
          <a:p>
            <a:pPr marL="0" indent="0">
              <a:buNone/>
            </a:pPr>
            <a:endParaRPr lang="tr-TR" dirty="0"/>
          </a:p>
        </p:txBody>
      </p:sp>
    </p:spTree>
    <p:extLst>
      <p:ext uri="{BB962C8B-B14F-4D97-AF65-F5344CB8AC3E}">
        <p14:creationId xmlns:p14="http://schemas.microsoft.com/office/powerpoint/2010/main" val="352850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63A5B3-00A8-45E0-B030-346893DF05AF}"/>
              </a:ext>
            </a:extLst>
          </p:cNvPr>
          <p:cNvSpPr>
            <a:spLocks noGrp="1"/>
          </p:cNvSpPr>
          <p:nvPr>
            <p:ph idx="1"/>
          </p:nvPr>
        </p:nvSpPr>
        <p:spPr>
          <a:xfrm>
            <a:off x="323528" y="404664"/>
            <a:ext cx="8640960" cy="6264696"/>
          </a:xfrm>
        </p:spPr>
        <p:txBody>
          <a:bodyPr/>
          <a:lstStyle/>
          <a:p>
            <a:pPr marL="0" indent="0">
              <a:buNone/>
            </a:pPr>
            <a:r>
              <a:rPr lang="tr-TR" b="1" dirty="0"/>
              <a:t>BOURDIEU</a:t>
            </a:r>
          </a:p>
          <a:p>
            <a:pPr marL="0" indent="0">
              <a:buNone/>
            </a:pPr>
            <a:r>
              <a:rPr lang="tr-TR" dirty="0"/>
              <a:t>Temel kavramları: habitus, alan (</a:t>
            </a:r>
            <a:r>
              <a:rPr lang="tr-TR" dirty="0" err="1"/>
              <a:t>field</a:t>
            </a:r>
            <a:r>
              <a:rPr lang="tr-TR" dirty="0"/>
              <a:t>/nesnel yapı), sermaye  (kapital)</a:t>
            </a:r>
          </a:p>
          <a:p>
            <a:pPr marL="0" indent="0">
              <a:buNone/>
            </a:pPr>
            <a:endParaRPr lang="tr-TR" dirty="0"/>
          </a:p>
          <a:p>
            <a:pPr marL="0" indent="0">
              <a:buNone/>
            </a:pPr>
            <a:r>
              <a:rPr lang="tr-TR" dirty="0"/>
              <a:t>Birey ve yapı arasındaki ilişkiyi </a:t>
            </a:r>
            <a:r>
              <a:rPr lang="tr-TR" dirty="0" err="1"/>
              <a:t>sorunsallaştıran</a:t>
            </a:r>
            <a:r>
              <a:rPr lang="tr-TR" dirty="0"/>
              <a:t> Bourdieu, idrak eden yapılar olarak </a:t>
            </a:r>
            <a:r>
              <a:rPr lang="tr-TR" i="1" dirty="0"/>
              <a:t>habitus</a:t>
            </a:r>
            <a:r>
              <a:rPr lang="tr-TR" dirty="0"/>
              <a:t> kavramını kullanır. Yapılandıran ve yapılandırılan bir yapı olarak habitus, bir yandan bireyin düşünce ve algılarını oluşturarak eylemlerine karar vermesinde etkili olur. Diğer yandan da toplumsal yapının bir ürünü olarak nesneldir ve toplumsal yapının etkisini taşır. (Becerikli, 2008: 89-90)</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365077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B63A5B3-00A8-45E0-B030-346893DF05AF}"/>
              </a:ext>
            </a:extLst>
          </p:cNvPr>
          <p:cNvSpPr>
            <a:spLocks noGrp="1"/>
          </p:cNvSpPr>
          <p:nvPr>
            <p:ph idx="1"/>
          </p:nvPr>
        </p:nvSpPr>
        <p:spPr>
          <a:xfrm>
            <a:off x="323528" y="404664"/>
            <a:ext cx="8640960" cy="6264696"/>
          </a:xfrm>
        </p:spPr>
        <p:txBody>
          <a:bodyPr/>
          <a:lstStyle/>
          <a:p>
            <a:pPr marL="0" indent="0">
              <a:buNone/>
            </a:pPr>
            <a:r>
              <a:rPr lang="tr-TR" dirty="0"/>
              <a:t>Alan ise nesnel bir yapıdır ve habitus üretir. Çoklu alanlardan söz eden </a:t>
            </a:r>
            <a:r>
              <a:rPr lang="tr-TR" dirty="0" err="1"/>
              <a:t>Bourdieu’ye</a:t>
            </a:r>
            <a:r>
              <a:rPr lang="tr-TR" dirty="0"/>
              <a:t> göre bireyler sahip oldukları kaynaklara göre (sahip oldukları sermayelere) alanlarda mücadele ederler. </a:t>
            </a:r>
          </a:p>
          <a:p>
            <a:pPr marL="0" indent="0">
              <a:buNone/>
            </a:pPr>
            <a:r>
              <a:rPr lang="tr-TR" dirty="0" err="1"/>
              <a:t>Örn</a:t>
            </a:r>
            <a:r>
              <a:rPr lang="tr-TR" dirty="0"/>
              <a:t>. akademik alanda kültürel sermaye daha değerlidir. </a:t>
            </a:r>
          </a:p>
          <a:p>
            <a:pPr marL="0" indent="0">
              <a:buNone/>
            </a:pPr>
            <a:r>
              <a:rPr lang="tr-TR" dirty="0"/>
              <a:t>Bourdieu sermaye kavramını kültürel alana uyarlamış, kapitalin sadece ekonomik olmadığını belirtmiştir. (Becerikli, 2008: 91)</a:t>
            </a:r>
          </a:p>
          <a:p>
            <a:pPr marL="0" indent="0">
              <a:buNone/>
            </a:pPr>
            <a:endParaRPr lang="tr-TR" dirty="0"/>
          </a:p>
        </p:txBody>
      </p:sp>
    </p:spTree>
    <p:extLst>
      <p:ext uri="{BB962C8B-B14F-4D97-AF65-F5344CB8AC3E}">
        <p14:creationId xmlns:p14="http://schemas.microsoft.com/office/powerpoint/2010/main" val="244402633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1569</Words>
  <Application>Microsoft Office PowerPoint</Application>
  <PresentationFormat>Ekran Gösterisi (4:3)</PresentationFormat>
  <Paragraphs>52</Paragraphs>
  <Slides>18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18</vt:i4>
      </vt:variant>
    </vt:vector>
  </HeadingPairs>
  <TitlesOfParts>
    <vt:vector size="21" baseType="lpstr">
      <vt:lpstr>Arial</vt:lpstr>
      <vt:lpstr>Calibri</vt:lpstr>
      <vt:lpstr>Ofis Teması</vt:lpstr>
      <vt:lpstr>KONU 5 Halkla İlişkiler Modellerine Dayanaklık Eden Kuramlar: Eleştirel Kuramların Halkla İlişkiler Modelleri ve Çalışmaları Üzerindeki Etkisi –  Halkla İlişkilerin Akademik Temeli, Farklı Teorisyenler Üzerinden Halkla İlişkileri Tartışmak: WEBER, BOURDIEU, GIDDENS</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5 Halkla İlişkiler Modellerine Dayanaklık Eden Kuramlar: Eleştirel Kuramların Halkla İlişkiler Modelleri ve Çalışmaları Üzerindeki Etkisi –  Halkla İlişkilerin Akademik Temeli, Farklı Teorisyenler Üzerinden Halkla İlişkileri Tartışmak: WEBER, BOURDIEU, GIDDENS</dc:title>
  <dc:creator>Nilüfer Pınar KILIÇ</dc:creator>
  <cp:lastModifiedBy>Author</cp:lastModifiedBy>
  <cp:revision>8</cp:revision>
  <dcterms:created xsi:type="dcterms:W3CDTF">2019-10-01T09:47:13Z</dcterms:created>
  <dcterms:modified xsi:type="dcterms:W3CDTF">2019-10-02T10:19:10Z</dcterms:modified>
</cp:coreProperties>
</file>