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ik Üçgen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grpSp>
        <p:nvGrpSpPr>
          <p:cNvPr id="2" name="1 Grup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Serbest Form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Serbest Form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Serbest Form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Düz Bağlayıcı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9F75050-0E15-4C5B-92B0-66D068882F1F}" type="datetimeFigureOut">
              <a:rPr lang="tr-TR" smtClean="0"/>
              <a:pPr/>
              <a:t>04.02.2020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04.02.2020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04.02.2020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04.02.2020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Başlık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04.02.2020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Köşeli Çift Ayraç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Köşeli Çift Ayraç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04.02.2020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Başlık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04.02.2020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04.02.2020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5 Başlık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04.02.2020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04.02.2020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9F75050-0E15-4C5B-92B0-66D068882F1F}" type="datetimeFigureOut">
              <a:rPr lang="tr-TR" smtClean="0"/>
              <a:pPr/>
              <a:t>04.02.2020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Serbest Form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Dik Üçgen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Düz Bağlayıcı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Köşeli Çift Ayraç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Köşeli Çift Ayraç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Serbest Form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Serbest Form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Dik Üçgen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Düz Bağlayıcı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9F75050-0E15-4C5B-92B0-66D068882F1F}" type="datetimeFigureOut">
              <a:rPr lang="tr-TR" smtClean="0"/>
              <a:pPr/>
              <a:t>04.02.2020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Sosyal Bilimlerde Araştırma Yöntemleri-II</a:t>
            </a:r>
            <a:endParaRPr lang="tr-TR" dirty="0"/>
          </a:p>
        </p:txBody>
      </p:sp>
      <p:sp>
        <p:nvSpPr>
          <p:cNvPr id="5" name="4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Neuman</a:t>
            </a:r>
            <a:r>
              <a:rPr lang="tr-TR" dirty="0" smtClean="0"/>
              <a:t>,  W. Lawrence (2007). </a:t>
            </a:r>
            <a:r>
              <a:rPr lang="tr-TR" i="1" dirty="0" smtClean="0"/>
              <a:t>Toplumsal Araştırma Yöntemleri, Nitel ve Nicel Yaklaşımlar.</a:t>
            </a:r>
            <a:r>
              <a:rPr lang="tr-TR" dirty="0" smtClean="0"/>
              <a:t> </a:t>
            </a:r>
            <a:r>
              <a:rPr lang="tr-TR" dirty="0" err="1" smtClean="0"/>
              <a:t>Çev</a:t>
            </a:r>
            <a:r>
              <a:rPr lang="tr-TR" dirty="0" smtClean="0"/>
              <a:t>. S. Özge.</a:t>
            </a:r>
            <a:r>
              <a:rPr lang="tr-TR" i="1" dirty="0" smtClean="0"/>
              <a:t> </a:t>
            </a:r>
            <a:r>
              <a:rPr lang="tr-TR" dirty="0" smtClean="0"/>
              <a:t>İstanbul: </a:t>
            </a:r>
            <a:r>
              <a:rPr lang="tr-TR" dirty="0" err="1" smtClean="0"/>
              <a:t>Yayınodası</a:t>
            </a:r>
            <a:r>
              <a:rPr lang="tr-TR" dirty="0" smtClean="0"/>
              <a:t>.</a:t>
            </a:r>
          </a:p>
          <a:p>
            <a:endParaRPr lang="tr-TR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Yararlanılan kaynaklar</a:t>
            </a: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Saha araştırması, araştırmacının şimdiki zamanda ve genellikle kendi kültürü içindeki küçük ölçekli toplumsal ortamları doğrudan gözlemlediği bir nitel araştırma türüdür. </a:t>
            </a:r>
            <a:endParaRPr lang="tr-TR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Saha araştırması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Başlangıcı, seyyahların yazdıklarına dayandırılabilir. </a:t>
            </a:r>
          </a:p>
          <a:p>
            <a:r>
              <a:rPr lang="tr-TR" dirty="0" smtClean="0"/>
              <a:t>19. yüzyılda Avrupa ticaretinin artan hacmi ile birlikte uzak ülkelere dair yazılanlar da artmıştır. </a:t>
            </a:r>
          </a:p>
          <a:p>
            <a:r>
              <a:rPr lang="tr-TR" dirty="0" smtClean="0"/>
              <a:t>Akademik saha araştırmalarının başlangıcı da 19. yüzyılın sonuna uzanır. </a:t>
            </a:r>
          </a:p>
          <a:p>
            <a:endParaRPr lang="tr-TR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Saha araştırması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Saha araştırmalarında önemli bir isim </a:t>
            </a:r>
            <a:r>
              <a:rPr lang="tr-TR" dirty="0" err="1" smtClean="0"/>
              <a:t>Bronislaw</a:t>
            </a:r>
            <a:r>
              <a:rPr lang="tr-TR" dirty="0" smtClean="0"/>
              <a:t> </a:t>
            </a:r>
            <a:r>
              <a:rPr lang="tr-TR" dirty="0" err="1" smtClean="0"/>
              <a:t>Malinowski’dir</a:t>
            </a:r>
            <a:r>
              <a:rPr lang="tr-TR" dirty="0" smtClean="0"/>
              <a:t> (1844-1942). </a:t>
            </a:r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Yoğun saha araştırmasını yeni bir yöntem olarak sunmuştur. </a:t>
            </a:r>
            <a:endParaRPr lang="tr-TR" dirty="0" smtClean="0"/>
          </a:p>
          <a:p>
            <a:pPr>
              <a:buNone/>
            </a:pPr>
            <a:endParaRPr lang="tr-TR" dirty="0" smtClean="0"/>
          </a:p>
          <a:p>
            <a:r>
              <a:rPr lang="tr-TR" dirty="0" smtClean="0"/>
              <a:t>Chicago Okulu’nun kent sosyolojisi alanında yaptığı çalışmalar da saha araştırmasının tarihinde önemli bir yere sahiptir. </a:t>
            </a:r>
            <a:endParaRPr lang="tr-TR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Saha araştırması</a:t>
            </a: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Chicago Okulu’nun çalışmalarıyla ortaya çıkan ilkeler:</a:t>
            </a:r>
          </a:p>
          <a:p>
            <a:pPr marL="624078" indent="-514350">
              <a:buFont typeface="+mj-lt"/>
              <a:buAutoNum type="arabicPeriod"/>
            </a:pPr>
            <a:r>
              <a:rPr lang="tr-TR" dirty="0" smtClean="0"/>
              <a:t>İnsanları kendi doğal yerleşim alanlarında gözlemlemek.</a:t>
            </a:r>
          </a:p>
          <a:p>
            <a:pPr marL="624078" indent="-514350">
              <a:buFont typeface="+mj-lt"/>
              <a:buAutoNum type="arabicPeriod"/>
            </a:pPr>
            <a:r>
              <a:rPr lang="tr-TR" dirty="0" smtClean="0"/>
              <a:t>İnsanların doğrudan kendileriyle etkileşime girerek onları gözlemlemek.</a:t>
            </a:r>
          </a:p>
          <a:p>
            <a:pPr marL="624078" indent="-514350">
              <a:buFont typeface="+mj-lt"/>
              <a:buAutoNum type="arabicPeriod"/>
            </a:pPr>
            <a:r>
              <a:rPr lang="tr-TR" dirty="0" smtClean="0"/>
              <a:t>Üyelerin bakış açısına dayalı bir anlayış kazanmak.</a:t>
            </a:r>
            <a:endParaRPr lang="tr-TR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Saha araştırması</a:t>
            </a: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Saha araştırması, nicel araştırmalara kıyasla oldukça esnektir. Bir diğer ifadeyle daha az yapılandırılmıştır. Araştırmada izlenecek basamaklar bir tür yol haritası niteliğindedir. </a:t>
            </a:r>
            <a:endParaRPr lang="tr-TR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Saha araştırması</a:t>
            </a:r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Saha araştırmasının basamakları şöyledir:</a:t>
            </a:r>
          </a:p>
          <a:p>
            <a:r>
              <a:rPr lang="tr-TR" dirty="0" smtClean="0"/>
              <a:t>Kendini hazırlama, literatürü okuma ve odaksızlaşma</a:t>
            </a:r>
          </a:p>
          <a:p>
            <a:r>
              <a:rPr lang="tr-TR" dirty="0" smtClean="0"/>
              <a:t>Sahayı tespit ve sahaya erişim</a:t>
            </a:r>
          </a:p>
          <a:p>
            <a:r>
              <a:rPr lang="tr-TR" dirty="0" smtClean="0"/>
              <a:t>Sahaya giriş</a:t>
            </a:r>
          </a:p>
          <a:p>
            <a:r>
              <a:rPr lang="tr-TR" dirty="0" smtClean="0"/>
              <a:t>Üyelerle ilişki kurma</a:t>
            </a:r>
          </a:p>
          <a:p>
            <a:r>
              <a:rPr lang="tr-TR" dirty="0" smtClean="0"/>
              <a:t>İzleme, dinleme ve veri toplama</a:t>
            </a:r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Saha araştırması</a:t>
            </a:r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Verileri analiz etme, hipotez üretme ve değerlendirmeye başlama</a:t>
            </a:r>
          </a:p>
          <a:p>
            <a:r>
              <a:rPr lang="tr-TR" dirty="0" smtClean="0"/>
              <a:t>Ortamın belirli yönlerine odaklanma</a:t>
            </a:r>
          </a:p>
          <a:p>
            <a:r>
              <a:rPr lang="tr-TR" dirty="0" smtClean="0"/>
              <a:t>Üyelerle saha görüşmeleri yürütme</a:t>
            </a:r>
          </a:p>
          <a:p>
            <a:r>
              <a:rPr lang="tr-TR" dirty="0" smtClean="0"/>
              <a:t>Sahayı terk etme</a:t>
            </a:r>
          </a:p>
          <a:p>
            <a:r>
              <a:rPr lang="tr-TR" dirty="0" smtClean="0"/>
              <a:t>Analizlerin bitirilmesi ve araştırma raporunun yazılması.</a:t>
            </a:r>
          </a:p>
          <a:p>
            <a:pPr>
              <a:buNone/>
            </a:pPr>
            <a:endParaRPr lang="tr-TR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Saha araştırması</a:t>
            </a:r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Saha araştırmalarında, araştırmacıların karşılaşabilecekleri etik açmazlar şunlardır:</a:t>
            </a:r>
          </a:p>
          <a:p>
            <a:pPr>
              <a:buNone/>
            </a:pPr>
            <a:endParaRPr lang="tr-TR" dirty="0" smtClean="0"/>
          </a:p>
          <a:p>
            <a:pPr marL="624078" indent="-514350">
              <a:buFont typeface="+mj-lt"/>
              <a:buAutoNum type="arabicPeriod"/>
            </a:pPr>
            <a:r>
              <a:rPr lang="tr-TR" dirty="0" smtClean="0"/>
              <a:t>Aldatma</a:t>
            </a:r>
          </a:p>
          <a:p>
            <a:pPr marL="624078" indent="-514350">
              <a:buFont typeface="+mj-lt"/>
              <a:buAutoNum type="arabicPeriod"/>
            </a:pPr>
            <a:r>
              <a:rPr lang="tr-TR" dirty="0" smtClean="0"/>
              <a:t>Gizlilik</a:t>
            </a:r>
          </a:p>
          <a:p>
            <a:pPr marL="624078" indent="-514350">
              <a:buFont typeface="+mj-lt"/>
              <a:buAutoNum type="arabicPeriod"/>
            </a:pPr>
            <a:r>
              <a:rPr lang="tr-TR" dirty="0" smtClean="0"/>
              <a:t>Suçlu bilgi</a:t>
            </a:r>
          </a:p>
          <a:p>
            <a:pPr marL="624078" indent="-514350">
              <a:buFont typeface="+mj-lt"/>
              <a:buAutoNum type="arabicPeriod"/>
            </a:pPr>
            <a:r>
              <a:rPr lang="tr-TR" dirty="0" smtClean="0"/>
              <a:t>Güçlü olanlarla ilişki</a:t>
            </a:r>
          </a:p>
          <a:p>
            <a:pPr marL="624078" indent="-514350">
              <a:buFont typeface="+mj-lt"/>
              <a:buAutoNum type="arabicPeriod"/>
            </a:pPr>
            <a:r>
              <a:rPr lang="tr-TR" dirty="0" smtClean="0"/>
              <a:t>Saha </a:t>
            </a:r>
            <a:r>
              <a:rPr lang="tr-TR" dirty="0" smtClean="0"/>
              <a:t>raporlarının </a:t>
            </a:r>
            <a:r>
              <a:rPr lang="tr-TR" dirty="0" smtClean="0"/>
              <a:t>yayımlanması</a:t>
            </a:r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Saha araştırması</a:t>
            </a:r>
            <a:endParaRPr lang="tr-T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labalık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labalı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Kalabalı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18</TotalTime>
  <Words>268</Words>
  <Application>Microsoft Office PowerPoint</Application>
  <PresentationFormat>Ekran Gösterisi (4:3)</PresentationFormat>
  <Paragraphs>43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1" baseType="lpstr">
      <vt:lpstr>Kalabalık</vt:lpstr>
      <vt:lpstr>Sosyal Bilimlerde Araştırma Yöntemleri-II</vt:lpstr>
      <vt:lpstr>Saha araştırması</vt:lpstr>
      <vt:lpstr>Saha araştırması</vt:lpstr>
      <vt:lpstr>Saha araştırması</vt:lpstr>
      <vt:lpstr>Saha araştırması</vt:lpstr>
      <vt:lpstr>Saha araştırması</vt:lpstr>
      <vt:lpstr>Saha araştırması</vt:lpstr>
      <vt:lpstr>Saha araştırması</vt:lpstr>
      <vt:lpstr>Saha araştırması</vt:lpstr>
      <vt:lpstr>Yararlanılan kaynaklar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Sosyal Bilimlerde Araştırma Yöntemleri-II</dc:title>
  <dc:creator>CAGLA KUBILAY</dc:creator>
  <cp:lastModifiedBy>CAGLA KUBILAY</cp:lastModifiedBy>
  <cp:revision>7</cp:revision>
  <dcterms:created xsi:type="dcterms:W3CDTF">2020-01-31T11:43:37Z</dcterms:created>
  <dcterms:modified xsi:type="dcterms:W3CDTF">2020-02-04T11:50:38Z</dcterms:modified>
</cp:coreProperties>
</file>