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50" d="100"/>
          <a:sy n="50" d="100"/>
        </p:scale>
        <p:origin x="-1644" y="-4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Başlık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8 Alt Başlık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28" name="27 Veri Yer Tutucusu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DF819734-8E3F-4D0D-8F20-B2024ECE4AD5}" type="datetimeFigureOut">
              <a:rPr lang="tr-TR" smtClean="0"/>
              <a:pPr/>
              <a:t>23.10.2019</a:t>
            </a:fld>
            <a:endParaRPr lang="tr-TR"/>
          </a:p>
        </p:txBody>
      </p:sp>
      <p:sp>
        <p:nvSpPr>
          <p:cNvPr id="17" name="16 Altbilgi Yer Tutucusu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tr-TR"/>
          </a:p>
        </p:txBody>
      </p:sp>
      <p:sp>
        <p:nvSpPr>
          <p:cNvPr id="10" name="9 Dikdörtgen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Dikdörtgen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13 Dikdörtgen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18 Dikdörtgen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Düz Bağlayıcı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17 Düz Bağlayıcı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19 Düz Bağlayıcı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15 Düz Bağlayıcı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14 Düz Bağlayıcı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21 Düz Bağlayıcı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26 Dikdörtgen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20 Oval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Oval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23 Oval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25 Oval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24 Oval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28 Slayt Numarası Yer Tutucusu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B58B39C7-836A-46AF-907C-AA5D929CBAA2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19734-8E3F-4D0D-8F20-B2024ECE4AD5}" type="datetimeFigureOut">
              <a:rPr lang="tr-TR" smtClean="0"/>
              <a:pPr/>
              <a:t>23.10.2019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8B39C7-836A-46AF-907C-AA5D929CBAA2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19734-8E3F-4D0D-8F20-B2024ECE4AD5}" type="datetimeFigureOut">
              <a:rPr lang="tr-TR" smtClean="0"/>
              <a:pPr/>
              <a:t>23.10.2019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8B39C7-836A-46AF-907C-AA5D929CBAA2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8" name="7 İçerik Yer Tutucusu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DF819734-8E3F-4D0D-8F20-B2024ECE4AD5}" type="datetimeFigureOut">
              <a:rPr lang="tr-TR" smtClean="0"/>
              <a:pPr/>
              <a:t>23.10.2019</a:t>
            </a:fld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58B39C7-836A-46AF-907C-AA5D929CBAA2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0" name="9 Altbilgi Yer Tutucusu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DF819734-8E3F-4D0D-8F20-B2024ECE4AD5}" type="datetimeFigureOut">
              <a:rPr lang="tr-TR" smtClean="0"/>
              <a:pPr/>
              <a:t>23.10.2019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tr-TR"/>
          </a:p>
        </p:txBody>
      </p:sp>
      <p:sp>
        <p:nvSpPr>
          <p:cNvPr id="9" name="8 Dikdörtgen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Dikdörtgen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Dikdörtgen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Dikdörtgen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Düz Bağlayıcı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13 Düz Bağlayıcı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14 Düz Bağlayıcı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15 Düz Bağlayıcı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16 Düz Bağlayıcı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17 Dikdörtgen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18 Oval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19 Oval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20 Oval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21 Oval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Oval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25 Düz Bağlayıcı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B58B39C7-836A-46AF-907C-AA5D929CBAA2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19734-8E3F-4D0D-8F20-B2024ECE4AD5}" type="datetimeFigureOut">
              <a:rPr lang="tr-TR" smtClean="0"/>
              <a:pPr/>
              <a:t>23.10.2019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8B39C7-836A-46AF-907C-AA5D929CBAA2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9" name="8 İçerik Yer Tutucusu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19734-8E3F-4D0D-8F20-B2024ECE4AD5}" type="datetimeFigureOut">
              <a:rPr lang="tr-TR" smtClean="0"/>
              <a:pPr/>
              <a:t>23.10.2019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8B39C7-836A-46AF-907C-AA5D929CBAA2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3" name="12 İçerik Yer Tutucusu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2" name="11 Metin Yer Tutucusu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14" name="13 Metin Yer Tutucusu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6" name="5 Veri Yer Tutucusu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DF819734-8E3F-4D0D-8F20-B2024ECE4AD5}" type="datetimeFigureOut">
              <a:rPr lang="tr-TR" smtClean="0"/>
              <a:pPr/>
              <a:t>23.10.2019</a:t>
            </a:fld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58B39C7-836A-46AF-907C-AA5D929CBAA2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19734-8E3F-4D0D-8F20-B2024ECE4AD5}" type="datetimeFigureOut">
              <a:rPr lang="tr-TR" smtClean="0"/>
              <a:pPr/>
              <a:t>23.10.2019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8B39C7-836A-46AF-907C-AA5D929CBAA2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Düz Bağlayıcı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8" name="7 Düz Bağlayıcı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8 Düz Bağlayıcı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10 Düz Bağlayıcı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Dikdörtgen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Düz Bağlayıcı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13 Oval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17 İçerik Yer Tutucusu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21" name="20 Veri Yer Tutucusu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DF819734-8E3F-4D0D-8F20-B2024ECE4AD5}" type="datetimeFigureOut">
              <a:rPr lang="tr-TR" smtClean="0"/>
              <a:pPr/>
              <a:t>23.10.2019</a:t>
            </a:fld>
            <a:endParaRPr lang="tr-TR"/>
          </a:p>
        </p:txBody>
      </p:sp>
      <p:sp>
        <p:nvSpPr>
          <p:cNvPr id="22" name="21 Slayt Numarası Yer Tutucusu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58B39C7-836A-46AF-907C-AA5D929CBAA2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3" name="22 Altbilgi Yer Tutucusu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Düz Bağlayıcı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12 Oval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10" name="9 Düz Bağlayıcı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10 Dikdörtgen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Düz Bağlayıcı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18 Düz Bağlayıcı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19 Düz Bağlayıcı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16 Veri Yer Tutucusu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DF819734-8E3F-4D0D-8F20-B2024ECE4AD5}" type="datetimeFigureOut">
              <a:rPr lang="tr-TR" smtClean="0"/>
              <a:pPr/>
              <a:t>23.10.2019</a:t>
            </a:fld>
            <a:endParaRPr lang="tr-TR"/>
          </a:p>
        </p:txBody>
      </p:sp>
      <p:sp>
        <p:nvSpPr>
          <p:cNvPr id="18" name="17 Slayt Numarası Yer Tutucusu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58B39C7-836A-46AF-907C-AA5D929CBAA2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1" name="20 Altbilgi Yer Tutucusu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15 Düz Bağlayıcı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2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3" name="1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4" name="13 Veri Yer Tutucusu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DF819734-8E3F-4D0D-8F20-B2024ECE4AD5}" type="datetimeFigureOut">
              <a:rPr lang="tr-TR" smtClean="0"/>
              <a:pPr/>
              <a:t>23.10.2019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7" name="6 Düz Bağlayıcı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8 Düz Bağlayıcı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9 Dikdörtgen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Düz Bağlayıcı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Oval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58B39C7-836A-46AF-907C-AA5D929CBAA2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İHFÂ, </a:t>
            </a:r>
            <a:r>
              <a:rPr lang="tr-TR" dirty="0" smtClean="0"/>
              <a:t>İZHÂR </a:t>
            </a:r>
            <a:endParaRPr lang="tr-T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b="1" dirty="0" smtClean="0"/>
              <a:t>Konular</a:t>
            </a:r>
            <a:r>
              <a:rPr lang="tr-TR" dirty="0" smtClean="0"/>
              <a:t/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endParaRPr lang="tr-TR" dirty="0"/>
          </a:p>
          <a:p>
            <a:pPr marL="514350" indent="-514350">
              <a:buFont typeface="+mj-lt"/>
              <a:buAutoNum type="arabicPeriod"/>
            </a:pPr>
            <a:r>
              <a:rPr lang="tr-TR" b="1" dirty="0" err="1"/>
              <a:t>İhfâ</a:t>
            </a:r>
            <a:endParaRPr lang="tr-TR" dirty="0"/>
          </a:p>
          <a:p>
            <a:pPr marL="914400" lvl="1" indent="-514350">
              <a:buFont typeface="+mj-lt"/>
              <a:buAutoNum type="arabicPeriod"/>
            </a:pPr>
            <a:r>
              <a:rPr lang="tr-TR" dirty="0" err="1"/>
              <a:t>Sâkin</a:t>
            </a:r>
            <a:r>
              <a:rPr lang="tr-TR" dirty="0"/>
              <a:t> </a:t>
            </a:r>
            <a:r>
              <a:rPr lang="tr-TR" dirty="0" err="1"/>
              <a:t>Nûn</a:t>
            </a:r>
            <a:r>
              <a:rPr lang="tr-TR" dirty="0"/>
              <a:t> ve </a:t>
            </a:r>
            <a:r>
              <a:rPr lang="tr-TR" dirty="0" err="1"/>
              <a:t>Tenvin’in</a:t>
            </a:r>
            <a:r>
              <a:rPr lang="tr-TR" dirty="0"/>
              <a:t> </a:t>
            </a:r>
            <a:r>
              <a:rPr lang="tr-TR" dirty="0" err="1"/>
              <a:t>İhfâsı</a:t>
            </a:r>
            <a:endParaRPr lang="tr-TR" dirty="0"/>
          </a:p>
          <a:p>
            <a:pPr marL="914400" lvl="1" indent="-514350">
              <a:buFont typeface="+mj-lt"/>
              <a:buAutoNum type="arabicPeriod"/>
            </a:pPr>
            <a:r>
              <a:rPr lang="tr-TR" dirty="0"/>
              <a:t>Dudak </a:t>
            </a:r>
            <a:r>
              <a:rPr lang="tr-TR" dirty="0" err="1"/>
              <a:t>İhfâsı</a:t>
            </a:r>
            <a:endParaRPr lang="tr-TR" dirty="0"/>
          </a:p>
          <a:p>
            <a:pPr marL="514350" indent="-514350">
              <a:buFont typeface="+mj-lt"/>
              <a:buAutoNum type="arabicPeriod"/>
            </a:pPr>
            <a:r>
              <a:rPr lang="tr-TR" b="1" dirty="0" err="1"/>
              <a:t>İzhâr</a:t>
            </a:r>
            <a:endParaRPr lang="tr-TR" dirty="0"/>
          </a:p>
          <a:p>
            <a:pPr marL="914400" lvl="1" indent="-514350">
              <a:buFont typeface="+mj-lt"/>
              <a:buAutoNum type="arabicPeriod"/>
            </a:pPr>
            <a:r>
              <a:rPr lang="tr-TR" dirty="0" err="1"/>
              <a:t>Sâkin</a:t>
            </a:r>
            <a:r>
              <a:rPr lang="tr-TR" dirty="0"/>
              <a:t> </a:t>
            </a:r>
            <a:r>
              <a:rPr lang="tr-TR" dirty="0" err="1"/>
              <a:t>Nûn</a:t>
            </a:r>
            <a:r>
              <a:rPr lang="tr-TR" dirty="0"/>
              <a:t> ve </a:t>
            </a:r>
            <a:r>
              <a:rPr lang="tr-TR" dirty="0" err="1"/>
              <a:t>Tenvin’in</a:t>
            </a:r>
            <a:r>
              <a:rPr lang="tr-TR" dirty="0"/>
              <a:t> </a:t>
            </a:r>
            <a:r>
              <a:rPr lang="tr-TR" dirty="0" err="1"/>
              <a:t>İzhârı</a:t>
            </a:r>
            <a:endParaRPr lang="tr-TR" dirty="0"/>
          </a:p>
          <a:p>
            <a:pPr marL="914400" lvl="1" indent="-514350">
              <a:buFont typeface="+mj-lt"/>
              <a:buAutoNum type="arabicPeriod"/>
            </a:pPr>
            <a:r>
              <a:rPr lang="tr-TR" dirty="0" err="1"/>
              <a:t>Sâkin</a:t>
            </a:r>
            <a:r>
              <a:rPr lang="tr-TR" dirty="0"/>
              <a:t> Mimin </a:t>
            </a:r>
            <a:r>
              <a:rPr lang="tr-TR" dirty="0" err="1"/>
              <a:t>İzhârı</a:t>
            </a:r>
            <a:endParaRPr lang="tr-TR" dirty="0"/>
          </a:p>
          <a:p>
            <a:pPr marL="914400" lvl="1" indent="-514350">
              <a:buFont typeface="+mj-lt"/>
              <a:buAutoNum type="arabicPeriod"/>
            </a:pPr>
            <a:r>
              <a:rPr lang="tr-TR" dirty="0" err="1"/>
              <a:t>İzhâr</a:t>
            </a:r>
            <a:r>
              <a:rPr lang="tr-TR" dirty="0"/>
              <a:t>-ı </a:t>
            </a:r>
            <a:r>
              <a:rPr lang="tr-TR" dirty="0" err="1"/>
              <a:t>Kameriyye</a:t>
            </a:r>
            <a:endParaRPr lang="tr-TR" dirty="0"/>
          </a:p>
          <a:p>
            <a:pPr marL="914400" lvl="1" indent="-514350">
              <a:buFont typeface="+mj-lt"/>
              <a:buAutoNum type="arabicPeriod"/>
            </a:pPr>
            <a:r>
              <a:rPr lang="tr-TR" dirty="0"/>
              <a:t>Kelime </a:t>
            </a:r>
            <a:r>
              <a:rPr lang="tr-TR" dirty="0" err="1"/>
              <a:t>İzhârı</a:t>
            </a:r>
            <a:endParaRPr lang="tr-TR" dirty="0"/>
          </a:p>
          <a:p>
            <a:pPr>
              <a:buNone/>
            </a:pPr>
            <a:endParaRPr lang="tr-T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b="1" dirty="0" err="1" smtClean="0"/>
              <a:t>İhfâ</a:t>
            </a:r>
            <a:r>
              <a:rPr lang="tr-TR" b="1" dirty="0" smtClean="0"/>
              <a:t>:</a:t>
            </a:r>
            <a:r>
              <a:rPr lang="tr-TR" dirty="0" smtClean="0"/>
              <a:t/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pPr algn="just"/>
            <a:r>
              <a:rPr lang="tr-TR" dirty="0" smtClean="0"/>
              <a:t>Sözlük </a:t>
            </a:r>
            <a:r>
              <a:rPr lang="tr-TR" dirty="0"/>
              <a:t>anlamı gizlemek olan </a:t>
            </a:r>
            <a:r>
              <a:rPr lang="tr-TR" dirty="0" err="1"/>
              <a:t>İhfâ</a:t>
            </a:r>
            <a:r>
              <a:rPr lang="tr-TR" dirty="0"/>
              <a:t>, </a:t>
            </a:r>
            <a:r>
              <a:rPr lang="tr-TR" dirty="0" err="1"/>
              <a:t>sâkin</a:t>
            </a:r>
            <a:r>
              <a:rPr lang="tr-TR" dirty="0"/>
              <a:t> </a:t>
            </a:r>
            <a:r>
              <a:rPr lang="tr-TR" dirty="0" err="1"/>
              <a:t>nûn</a:t>
            </a:r>
            <a:r>
              <a:rPr lang="tr-TR" dirty="0"/>
              <a:t>  ve </a:t>
            </a:r>
            <a:r>
              <a:rPr lang="tr-TR" dirty="0" err="1"/>
              <a:t>tenvinin</a:t>
            </a:r>
            <a:r>
              <a:rPr lang="tr-TR" dirty="0"/>
              <a:t> </a:t>
            </a:r>
            <a:r>
              <a:rPr lang="tr-TR" dirty="0" err="1"/>
              <a:t>İhfâsı</a:t>
            </a:r>
            <a:r>
              <a:rPr lang="tr-TR" dirty="0"/>
              <a:t> ve </a:t>
            </a:r>
            <a:r>
              <a:rPr lang="tr-TR" dirty="0" err="1"/>
              <a:t>sâkin</a:t>
            </a:r>
            <a:r>
              <a:rPr lang="tr-TR" dirty="0"/>
              <a:t> mimin </a:t>
            </a:r>
            <a:r>
              <a:rPr lang="tr-TR" dirty="0" err="1"/>
              <a:t>İhfâsı</a:t>
            </a:r>
            <a:r>
              <a:rPr lang="tr-TR" dirty="0"/>
              <a:t> olmak üzere ikiye ayrılır</a:t>
            </a:r>
            <a:r>
              <a:rPr lang="tr-TR" dirty="0" smtClean="0"/>
              <a:t>.</a:t>
            </a:r>
          </a:p>
          <a:p>
            <a:pPr algn="just">
              <a:buNone/>
            </a:pPr>
            <a:r>
              <a:rPr lang="tr-TR" dirty="0" smtClean="0"/>
              <a:t>	</a:t>
            </a:r>
            <a:r>
              <a:rPr lang="tr-TR" b="1" dirty="0" smtClean="0"/>
              <a:t>1</a:t>
            </a:r>
            <a:r>
              <a:rPr lang="tr-TR" b="1" dirty="0"/>
              <a:t>. </a:t>
            </a:r>
            <a:r>
              <a:rPr lang="tr-TR" b="1" dirty="0" err="1"/>
              <a:t>Sâkin</a:t>
            </a:r>
            <a:r>
              <a:rPr lang="tr-TR" b="1" dirty="0"/>
              <a:t> </a:t>
            </a:r>
            <a:r>
              <a:rPr lang="tr-TR" b="1" dirty="0" err="1"/>
              <a:t>Nûn</a:t>
            </a:r>
            <a:r>
              <a:rPr lang="tr-TR" b="1" dirty="0"/>
              <a:t>  ve </a:t>
            </a:r>
            <a:r>
              <a:rPr lang="tr-TR" b="1" dirty="0" err="1"/>
              <a:t>Tenvin’in</a:t>
            </a:r>
            <a:r>
              <a:rPr lang="tr-TR" b="1" dirty="0"/>
              <a:t> </a:t>
            </a:r>
            <a:r>
              <a:rPr lang="tr-TR" b="1" dirty="0" err="1"/>
              <a:t>İhfâsı</a:t>
            </a:r>
            <a:r>
              <a:rPr lang="tr-TR" b="1" dirty="0"/>
              <a:t>: </a:t>
            </a:r>
          </a:p>
          <a:p>
            <a:pPr algn="just"/>
            <a:r>
              <a:rPr lang="tr-TR" dirty="0" err="1"/>
              <a:t>Tenvin</a:t>
            </a:r>
            <a:r>
              <a:rPr lang="tr-TR" dirty="0"/>
              <a:t> veya </a:t>
            </a:r>
            <a:r>
              <a:rPr lang="tr-TR" dirty="0" err="1"/>
              <a:t>sâkin</a:t>
            </a:r>
            <a:r>
              <a:rPr lang="tr-TR" dirty="0"/>
              <a:t> </a:t>
            </a:r>
            <a:r>
              <a:rPr lang="tr-TR" dirty="0" err="1"/>
              <a:t>nûn’dan</a:t>
            </a:r>
            <a:r>
              <a:rPr lang="tr-TR" dirty="0"/>
              <a:t> sonra aşağıdaki on beş harf geldiğinde </a:t>
            </a:r>
            <a:r>
              <a:rPr lang="tr-TR" dirty="0" err="1"/>
              <a:t>ihfâ</a:t>
            </a:r>
            <a:r>
              <a:rPr lang="tr-TR" dirty="0"/>
              <a:t> söz konusu olur</a:t>
            </a:r>
            <a:r>
              <a:rPr lang="tr-TR" dirty="0" smtClean="0"/>
              <a:t>:</a:t>
            </a:r>
            <a:endParaRPr lang="tr-TR" dirty="0"/>
          </a:p>
          <a:p>
            <a:pPr algn="just" rtl="1">
              <a:buNone/>
            </a:pPr>
            <a:r>
              <a:rPr lang="tr-TR" dirty="0" smtClean="0"/>
              <a:t>	</a:t>
            </a:r>
            <a:r>
              <a:rPr lang="ar-SA" b="1" dirty="0" smtClean="0"/>
              <a:t>ت  </a:t>
            </a:r>
            <a:r>
              <a:rPr lang="ar-SA" b="1" dirty="0"/>
              <a:t>ث   ج   د   ذ   ز   س   ش   ص   ض   ط   ظ   ف   ق   </a:t>
            </a:r>
            <a:r>
              <a:rPr lang="ar-SA" b="1" dirty="0" smtClean="0"/>
              <a:t>ك</a:t>
            </a:r>
            <a:endParaRPr lang="tr-TR" b="1" dirty="0" smtClean="0"/>
          </a:p>
          <a:p>
            <a:pPr algn="just"/>
            <a:r>
              <a:rPr lang="tr-TR" dirty="0" smtClean="0"/>
              <a:t>Örnekler:</a:t>
            </a:r>
          </a:p>
          <a:p>
            <a:pPr algn="just">
              <a:buNone/>
            </a:pPr>
            <a:endParaRPr lang="tr-TR" dirty="0" smtClean="0"/>
          </a:p>
          <a:p>
            <a:pPr algn="just" rtl="1">
              <a:buNone/>
            </a:pPr>
            <a:r>
              <a:rPr lang="tr-TR" b="1" dirty="0" smtClean="0"/>
              <a:t>     </a:t>
            </a:r>
            <a:r>
              <a:rPr lang="ar-SA" b="1" dirty="0"/>
              <a:t>مَٓاءٍ دَافِقٍۙ</a:t>
            </a:r>
            <a:r>
              <a:rPr lang="tr-TR" b="1" dirty="0"/>
              <a:t>    </a:t>
            </a:r>
            <a:r>
              <a:rPr lang="ar-SA" b="1" dirty="0"/>
              <a:t>مِنْ تَحْتِهَا</a:t>
            </a:r>
            <a:r>
              <a:rPr lang="tr-TR" b="1" dirty="0"/>
              <a:t>    </a:t>
            </a:r>
            <a:r>
              <a:rPr lang="ar-SA" b="1" dirty="0"/>
              <a:t>جَنَّاتٌ تَجْر۪ي</a:t>
            </a:r>
            <a:r>
              <a:rPr lang="tr-TR" b="1" dirty="0"/>
              <a:t>    </a:t>
            </a:r>
            <a:r>
              <a:rPr lang="ar-SA" b="1" dirty="0"/>
              <a:t>وَيَنْقَلِبُ</a:t>
            </a:r>
            <a:r>
              <a:rPr lang="tr-TR" b="1" dirty="0"/>
              <a:t>    </a:t>
            </a:r>
            <a:r>
              <a:rPr lang="ar-SA" b="1" dirty="0"/>
              <a:t>بِاَيِّ ذَنْبٍ قُتِلَتْۚ</a:t>
            </a:r>
            <a:r>
              <a:rPr lang="tr-TR" b="1" dirty="0"/>
              <a:t>    </a:t>
            </a:r>
            <a:r>
              <a:rPr lang="ar-SA" b="1" dirty="0"/>
              <a:t>يَوْمَئِذٍ شَأْنٌ</a:t>
            </a:r>
            <a:r>
              <a:rPr lang="tr-TR" b="1" dirty="0"/>
              <a:t>  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err="1" smtClean="0"/>
              <a:t>İhfâ</a:t>
            </a:r>
            <a:r>
              <a:rPr lang="tr-TR" b="1" dirty="0" smtClean="0"/>
              <a:t>:</a:t>
            </a:r>
            <a:r>
              <a:rPr lang="tr-TR" dirty="0" smtClean="0"/>
              <a:t/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tr-TR" dirty="0" err="1" smtClean="0"/>
              <a:t>İhfâ’nın</a:t>
            </a:r>
            <a:r>
              <a:rPr lang="tr-TR" dirty="0" smtClean="0"/>
              <a:t> uygulanmasında en önemli hususlardan biri, </a:t>
            </a:r>
            <a:r>
              <a:rPr lang="tr-TR" dirty="0" err="1" smtClean="0"/>
              <a:t>tenvin</a:t>
            </a:r>
            <a:r>
              <a:rPr lang="tr-TR" dirty="0" smtClean="0"/>
              <a:t> ve </a:t>
            </a:r>
            <a:r>
              <a:rPr lang="tr-TR" dirty="0" err="1" smtClean="0"/>
              <a:t>sâkin</a:t>
            </a:r>
            <a:r>
              <a:rPr lang="tr-TR" dirty="0" smtClean="0"/>
              <a:t> </a:t>
            </a:r>
            <a:r>
              <a:rPr lang="tr-TR" dirty="0" err="1" smtClean="0"/>
              <a:t>nûn’u</a:t>
            </a:r>
            <a:r>
              <a:rPr lang="tr-TR" dirty="0" smtClean="0"/>
              <a:t> gizli </a:t>
            </a:r>
            <a:r>
              <a:rPr lang="tr-TR" dirty="0" err="1" smtClean="0"/>
              <a:t>nûn</a:t>
            </a:r>
            <a:r>
              <a:rPr lang="tr-TR" dirty="0" smtClean="0"/>
              <a:t>  olarak telâffuz etmektir. </a:t>
            </a:r>
          </a:p>
          <a:p>
            <a:pPr algn="just"/>
            <a:r>
              <a:rPr lang="tr-TR" dirty="0" smtClean="0"/>
              <a:t>Gizli </a:t>
            </a:r>
            <a:r>
              <a:rPr lang="tr-TR" dirty="0" err="1" smtClean="0"/>
              <a:t>nûn</a:t>
            </a:r>
            <a:r>
              <a:rPr lang="tr-TR" dirty="0" smtClean="0"/>
              <a:t>, genizden çıkar. </a:t>
            </a:r>
          </a:p>
          <a:p>
            <a:pPr algn="just"/>
            <a:r>
              <a:rPr lang="tr-TR" dirty="0" err="1" smtClean="0"/>
              <a:t>İhfâ</a:t>
            </a:r>
            <a:r>
              <a:rPr lang="tr-TR" dirty="0" smtClean="0"/>
              <a:t> yapılırken açık </a:t>
            </a:r>
            <a:r>
              <a:rPr lang="tr-TR" dirty="0" err="1" smtClean="0"/>
              <a:t>nûn’un</a:t>
            </a:r>
            <a:r>
              <a:rPr lang="tr-TR" dirty="0" smtClean="0"/>
              <a:t>  seslendirilmesinde olduğu gibi dilin ucu üst ön diş etlerine temas ettirilmez. </a:t>
            </a:r>
          </a:p>
          <a:p>
            <a:pPr algn="just"/>
            <a:r>
              <a:rPr lang="tr-TR" dirty="0" err="1" smtClean="0"/>
              <a:t>İhfâ’da</a:t>
            </a:r>
            <a:r>
              <a:rPr lang="tr-TR" dirty="0" smtClean="0"/>
              <a:t> ikinci önemli husus, bu gizli </a:t>
            </a:r>
            <a:r>
              <a:rPr lang="tr-TR" dirty="0" err="1" smtClean="0"/>
              <a:t>nûn</a:t>
            </a:r>
            <a:r>
              <a:rPr lang="tr-TR" dirty="0" smtClean="0"/>
              <a:t>  sesinin yaklaşık bir-bir buçuk elif arası yayılarak çıkarılmasıdır.</a:t>
            </a:r>
          </a:p>
          <a:p>
            <a:pPr algn="just"/>
            <a:endParaRPr lang="tr-T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err="1" smtClean="0"/>
              <a:t>İhfâ</a:t>
            </a:r>
            <a:r>
              <a:rPr lang="tr-TR" b="1" dirty="0" smtClean="0"/>
              <a:t>:</a:t>
            </a:r>
            <a:r>
              <a:rPr lang="tr-TR" dirty="0" smtClean="0"/>
              <a:t/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pPr algn="just">
              <a:buNone/>
            </a:pPr>
            <a:r>
              <a:rPr lang="tr-TR" b="1" dirty="0" smtClean="0"/>
              <a:t>	2.Dudak </a:t>
            </a:r>
            <a:r>
              <a:rPr lang="tr-TR" b="1" dirty="0" err="1" smtClean="0"/>
              <a:t>İhfâsı</a:t>
            </a:r>
            <a:r>
              <a:rPr lang="tr-TR" b="1" dirty="0" smtClean="0"/>
              <a:t>:</a:t>
            </a:r>
          </a:p>
          <a:p>
            <a:pPr algn="just"/>
            <a:r>
              <a:rPr lang="tr-TR" dirty="0" err="1" smtClean="0"/>
              <a:t>Sâkin</a:t>
            </a:r>
            <a:r>
              <a:rPr lang="tr-TR" dirty="0" smtClean="0"/>
              <a:t> mimden sonra </a:t>
            </a:r>
            <a:r>
              <a:rPr lang="ar-SA" dirty="0" smtClean="0"/>
              <a:t>  </a:t>
            </a:r>
            <a:r>
              <a:rPr lang="ar-SA" b="1" dirty="0" smtClean="0"/>
              <a:t>ب</a:t>
            </a:r>
            <a:r>
              <a:rPr lang="tr-TR" dirty="0" smtClean="0"/>
              <a:t>harfi bulunursa dudak </a:t>
            </a:r>
            <a:r>
              <a:rPr lang="tr-TR" dirty="0" err="1" smtClean="0"/>
              <a:t>İhfâsı</a:t>
            </a:r>
            <a:r>
              <a:rPr lang="tr-TR" dirty="0" smtClean="0"/>
              <a:t> (</a:t>
            </a:r>
            <a:r>
              <a:rPr lang="tr-TR" dirty="0" err="1" smtClean="0"/>
              <a:t>ihfâ</a:t>
            </a:r>
            <a:r>
              <a:rPr lang="tr-TR" dirty="0" smtClean="0"/>
              <a:t>-i </a:t>
            </a:r>
            <a:r>
              <a:rPr lang="tr-TR" dirty="0" err="1" smtClean="0"/>
              <a:t>şefevî</a:t>
            </a:r>
            <a:r>
              <a:rPr lang="tr-TR" dirty="0" smtClean="0"/>
              <a:t>) olur. Çünkü her iki harfin mahreci de dudaklardır. </a:t>
            </a:r>
            <a:r>
              <a:rPr lang="tr-TR" dirty="0" err="1" smtClean="0"/>
              <a:t>Sâkin</a:t>
            </a:r>
            <a:r>
              <a:rPr lang="tr-TR" dirty="0" smtClean="0"/>
              <a:t> mimin </a:t>
            </a:r>
            <a:r>
              <a:rPr lang="tr-TR" dirty="0" err="1" smtClean="0"/>
              <a:t>İhfâsında</a:t>
            </a:r>
            <a:r>
              <a:rPr lang="tr-TR" dirty="0" smtClean="0"/>
              <a:t> </a:t>
            </a:r>
            <a:r>
              <a:rPr lang="tr-TR" dirty="0" err="1" smtClean="0"/>
              <a:t>sâkin</a:t>
            </a:r>
            <a:r>
              <a:rPr lang="tr-TR" dirty="0" smtClean="0"/>
              <a:t> mim ilk kelimenin sonunda,   </a:t>
            </a:r>
            <a:r>
              <a:rPr lang="ar-SA" b="1" dirty="0" smtClean="0"/>
              <a:t>ب</a:t>
            </a:r>
            <a:r>
              <a:rPr lang="tr-TR" dirty="0" smtClean="0"/>
              <a:t>   harfi ise bir sonraki kelimenin başında yer alır. </a:t>
            </a:r>
          </a:p>
          <a:p>
            <a:pPr algn="just"/>
            <a:endParaRPr lang="tr-TR" dirty="0" smtClean="0"/>
          </a:p>
          <a:p>
            <a:pPr algn="just" rtl="1">
              <a:buNone/>
            </a:pPr>
            <a:r>
              <a:rPr lang="tr-TR" b="1" dirty="0" smtClean="0"/>
              <a:t>	</a:t>
            </a:r>
            <a:r>
              <a:rPr lang="ar-SA" b="1" dirty="0" smtClean="0"/>
              <a:t>تَرْم۪يهِمْ بِحِجَارَةٍ</a:t>
            </a:r>
            <a:r>
              <a:rPr lang="tr-TR" b="1" dirty="0" smtClean="0"/>
              <a:t>    </a:t>
            </a:r>
            <a:r>
              <a:rPr lang="ar-SA" b="1" dirty="0" smtClean="0"/>
              <a:t>كُنْتُمْ بِه۪ </a:t>
            </a:r>
            <a:r>
              <a:rPr lang="tr-TR" b="1" dirty="0" smtClean="0"/>
              <a:t>     </a:t>
            </a:r>
            <a:r>
              <a:rPr lang="ar-SA" b="1" dirty="0" smtClean="0"/>
              <a:t>وَمَٓا اَنَا۬ عَلَيْكُمْ بِحَف۪يظٍ</a:t>
            </a:r>
            <a:r>
              <a:rPr lang="tr-TR" b="1" dirty="0" smtClean="0"/>
              <a:t>     </a:t>
            </a:r>
            <a:r>
              <a:rPr lang="ar-SA" b="1" dirty="0" smtClean="0"/>
              <a:t>وَمَنْ يَعْتَصِمْ بِاللّٰهِ</a:t>
            </a:r>
            <a:r>
              <a:rPr lang="tr-TR" b="1" dirty="0" smtClean="0"/>
              <a:t> </a:t>
            </a:r>
            <a:endParaRPr lang="tr-TR" dirty="0"/>
          </a:p>
          <a:p>
            <a:pPr algn="just">
              <a:buNone/>
            </a:pPr>
            <a:r>
              <a:rPr lang="tr-TR" dirty="0" smtClean="0"/>
              <a:t>	</a:t>
            </a:r>
          </a:p>
          <a:p>
            <a:pPr algn="just">
              <a:buNone/>
            </a:pPr>
            <a:r>
              <a:rPr lang="tr-TR" dirty="0" smtClean="0"/>
              <a:t>	örneklerinde olduğu gibi.</a:t>
            </a:r>
          </a:p>
          <a:p>
            <a:pPr algn="just"/>
            <a:endParaRPr lang="tr-TR" dirty="0" smtClean="0"/>
          </a:p>
          <a:p>
            <a:pPr algn="just"/>
            <a:endParaRPr lang="tr-T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06090"/>
          </a:xfrm>
        </p:spPr>
        <p:txBody>
          <a:bodyPr/>
          <a:lstStyle/>
          <a:p>
            <a:r>
              <a:rPr lang="tr-TR" dirty="0" smtClean="0"/>
              <a:t>İZHÂR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467544" y="1052736"/>
            <a:ext cx="7467600" cy="4873752"/>
          </a:xfrm>
        </p:spPr>
        <p:txBody>
          <a:bodyPr>
            <a:noAutofit/>
          </a:bodyPr>
          <a:lstStyle/>
          <a:p>
            <a:pPr algn="just"/>
            <a:r>
              <a:rPr lang="tr-TR" dirty="0" err="1"/>
              <a:t>İzhâr</a:t>
            </a:r>
            <a:r>
              <a:rPr lang="tr-TR" dirty="0"/>
              <a:t> </a:t>
            </a:r>
            <a:r>
              <a:rPr lang="tr-TR" dirty="0" err="1"/>
              <a:t>sâkin</a:t>
            </a:r>
            <a:r>
              <a:rPr lang="tr-TR" dirty="0"/>
              <a:t> </a:t>
            </a:r>
            <a:r>
              <a:rPr lang="tr-TR" dirty="0" err="1"/>
              <a:t>nûn</a:t>
            </a:r>
            <a:r>
              <a:rPr lang="tr-TR" dirty="0"/>
              <a:t>  ve </a:t>
            </a:r>
            <a:r>
              <a:rPr lang="tr-TR" dirty="0" err="1"/>
              <a:t>tenvinin</a:t>
            </a:r>
            <a:r>
              <a:rPr lang="tr-TR" dirty="0"/>
              <a:t> </a:t>
            </a:r>
            <a:r>
              <a:rPr lang="tr-TR" dirty="0" err="1"/>
              <a:t>İzhârı</a:t>
            </a:r>
            <a:r>
              <a:rPr lang="tr-TR" dirty="0"/>
              <a:t>, </a:t>
            </a:r>
            <a:r>
              <a:rPr lang="tr-TR" dirty="0" err="1"/>
              <a:t>sâkin</a:t>
            </a:r>
            <a:r>
              <a:rPr lang="tr-TR" dirty="0"/>
              <a:t> mimin </a:t>
            </a:r>
            <a:r>
              <a:rPr lang="tr-TR" dirty="0" err="1"/>
              <a:t>İzhârı</a:t>
            </a:r>
            <a:r>
              <a:rPr lang="tr-TR" dirty="0"/>
              <a:t>, </a:t>
            </a:r>
            <a:r>
              <a:rPr lang="tr-TR" dirty="0" err="1"/>
              <a:t>kamerî</a:t>
            </a:r>
            <a:r>
              <a:rPr lang="tr-TR" dirty="0"/>
              <a:t> </a:t>
            </a:r>
            <a:r>
              <a:rPr lang="tr-TR" dirty="0" err="1"/>
              <a:t>İzhâr</a:t>
            </a:r>
            <a:r>
              <a:rPr lang="tr-TR" dirty="0"/>
              <a:t> ve kelime </a:t>
            </a:r>
            <a:r>
              <a:rPr lang="tr-TR" dirty="0" err="1"/>
              <a:t>İzhârı</a:t>
            </a:r>
            <a:r>
              <a:rPr lang="tr-TR" dirty="0"/>
              <a:t> olmak üzere dört çeşittir. </a:t>
            </a:r>
          </a:p>
          <a:p>
            <a:pPr algn="just"/>
            <a:r>
              <a:rPr lang="tr-TR" dirty="0" err="1"/>
              <a:t>Tenvin</a:t>
            </a:r>
            <a:r>
              <a:rPr lang="tr-TR" dirty="0"/>
              <a:t> ve </a:t>
            </a:r>
            <a:r>
              <a:rPr lang="tr-TR" dirty="0" err="1"/>
              <a:t>sâkin</a:t>
            </a:r>
            <a:r>
              <a:rPr lang="tr-TR" dirty="0"/>
              <a:t> </a:t>
            </a:r>
            <a:r>
              <a:rPr lang="tr-TR" dirty="0" err="1"/>
              <a:t>nûn</a:t>
            </a:r>
            <a:r>
              <a:rPr lang="tr-TR" dirty="0"/>
              <a:t> dan sonra aşağıdaki altı harften biri bulunursa </a:t>
            </a:r>
            <a:r>
              <a:rPr lang="tr-TR" dirty="0" err="1"/>
              <a:t>sâkin</a:t>
            </a:r>
            <a:r>
              <a:rPr lang="tr-TR" dirty="0"/>
              <a:t> </a:t>
            </a:r>
            <a:r>
              <a:rPr lang="tr-TR" dirty="0" err="1"/>
              <a:t>nûn</a:t>
            </a:r>
            <a:r>
              <a:rPr lang="tr-TR" dirty="0"/>
              <a:t>  ve </a:t>
            </a:r>
            <a:r>
              <a:rPr lang="tr-TR" dirty="0" err="1"/>
              <a:t>tenvin’in</a:t>
            </a:r>
            <a:r>
              <a:rPr lang="tr-TR" dirty="0"/>
              <a:t> </a:t>
            </a:r>
            <a:r>
              <a:rPr lang="tr-TR" dirty="0" err="1"/>
              <a:t>İzhârı</a:t>
            </a:r>
            <a:r>
              <a:rPr lang="tr-TR" dirty="0"/>
              <a:t> olur. </a:t>
            </a:r>
            <a:r>
              <a:rPr lang="tr-TR" dirty="0" err="1"/>
              <a:t>İzhâr</a:t>
            </a:r>
            <a:r>
              <a:rPr lang="tr-TR" dirty="0"/>
              <a:t> harfleri aşağıdaki altı harftir:</a:t>
            </a:r>
          </a:p>
          <a:p>
            <a:pPr algn="just" rtl="1">
              <a:buNone/>
            </a:pPr>
            <a:r>
              <a:rPr lang="ar-SA" b="1" dirty="0"/>
              <a:t>أ    ح    خ    ع    غ    </a:t>
            </a:r>
            <a:r>
              <a:rPr lang="ar-SA" b="1" dirty="0" smtClean="0"/>
              <a:t>ه</a:t>
            </a:r>
            <a:endParaRPr lang="tr-TR" b="1" dirty="0"/>
          </a:p>
          <a:p>
            <a:pPr algn="just"/>
            <a:r>
              <a:rPr lang="tr-TR" dirty="0"/>
              <a:t>Örnekler: </a:t>
            </a:r>
          </a:p>
          <a:p>
            <a:pPr algn="just" rtl="1">
              <a:buNone/>
            </a:pPr>
            <a:r>
              <a:rPr lang="tr-TR" dirty="0" smtClean="0"/>
              <a:t>	</a:t>
            </a:r>
            <a:r>
              <a:rPr lang="ar-SA" b="1" dirty="0" smtClean="0"/>
              <a:t>كُلٌّ </a:t>
            </a:r>
            <a:r>
              <a:rPr lang="ar-SA" b="1" dirty="0"/>
              <a:t>اٰمَنَ</a:t>
            </a:r>
            <a:r>
              <a:rPr lang="tr-TR" b="1" dirty="0"/>
              <a:t>     </a:t>
            </a:r>
            <a:r>
              <a:rPr lang="ar-SA" b="1" dirty="0"/>
              <a:t>نَارٌ حَامِيَةٌ</a:t>
            </a:r>
            <a:r>
              <a:rPr lang="tr-TR" b="1" dirty="0"/>
              <a:t>     </a:t>
            </a:r>
            <a:r>
              <a:rPr lang="ar-SA" b="1" dirty="0"/>
              <a:t>وَانْحَرْۜ</a:t>
            </a:r>
            <a:r>
              <a:rPr lang="tr-TR" b="1" dirty="0"/>
              <a:t>     </a:t>
            </a:r>
            <a:r>
              <a:rPr lang="ar-SA" b="1" dirty="0"/>
              <a:t>يَوْمَئِذٍ خَاشِعَةٌۙ</a:t>
            </a:r>
            <a:r>
              <a:rPr lang="tr-TR" b="1" dirty="0"/>
              <a:t>     </a:t>
            </a:r>
            <a:r>
              <a:rPr lang="ar-SA" b="1" dirty="0"/>
              <a:t>مِنْ خَشْيَةِ اللّٰهِۜ</a:t>
            </a:r>
            <a:r>
              <a:rPr lang="tr-TR" b="1" dirty="0"/>
              <a:t>     </a:t>
            </a:r>
            <a:r>
              <a:rPr lang="ar-SA" b="1" dirty="0"/>
              <a:t>اَنْعَمْتَ</a:t>
            </a:r>
            <a:r>
              <a:rPr lang="tr-TR" b="1" dirty="0"/>
              <a:t>     </a:t>
            </a:r>
            <a:r>
              <a:rPr lang="ar-SA" b="1" dirty="0"/>
              <a:t>مِنْ غِلٍّ</a:t>
            </a:r>
            <a:r>
              <a:rPr lang="tr-TR" b="1" dirty="0"/>
              <a:t>     </a:t>
            </a:r>
            <a:r>
              <a:rPr lang="ar-SA" b="1" dirty="0"/>
              <a:t>قَوْمٍ هَادٍ۟</a:t>
            </a:r>
            <a:endParaRPr lang="tr-TR" b="1" dirty="0"/>
          </a:p>
          <a:p>
            <a:pPr algn="just"/>
            <a:r>
              <a:rPr lang="tr-TR" dirty="0" err="1"/>
              <a:t>İzhâr</a:t>
            </a:r>
            <a:r>
              <a:rPr lang="tr-TR" dirty="0"/>
              <a:t> yapılırken </a:t>
            </a:r>
            <a:r>
              <a:rPr lang="tr-TR" dirty="0" err="1"/>
              <a:t>sâkin</a:t>
            </a:r>
            <a:r>
              <a:rPr lang="tr-TR" dirty="0"/>
              <a:t> </a:t>
            </a:r>
            <a:r>
              <a:rPr lang="tr-TR" dirty="0" err="1"/>
              <a:t>nûn</a:t>
            </a:r>
            <a:r>
              <a:rPr lang="tr-TR" dirty="0"/>
              <a:t>  veya </a:t>
            </a:r>
            <a:r>
              <a:rPr lang="tr-TR" dirty="0" err="1"/>
              <a:t>tenvin</a:t>
            </a:r>
            <a:r>
              <a:rPr lang="tr-TR" dirty="0"/>
              <a:t> açık </a:t>
            </a:r>
            <a:r>
              <a:rPr lang="tr-TR" dirty="0" err="1"/>
              <a:t>nûn’un</a:t>
            </a:r>
            <a:r>
              <a:rPr lang="tr-TR" dirty="0"/>
              <a:t>  mahrecinden telaffuz edilir. Genizden </a:t>
            </a:r>
            <a:r>
              <a:rPr lang="tr-TR" dirty="0" err="1"/>
              <a:t>ğunne</a:t>
            </a:r>
            <a:r>
              <a:rPr lang="tr-TR" dirty="0"/>
              <a:t>(gizli </a:t>
            </a:r>
            <a:r>
              <a:rPr lang="tr-TR" dirty="0" err="1"/>
              <a:t>nûn</a:t>
            </a:r>
            <a:r>
              <a:rPr lang="tr-TR" dirty="0"/>
              <a:t> ) sesi çıkmaz. </a:t>
            </a:r>
          </a:p>
          <a:p>
            <a:pPr algn="just"/>
            <a:endParaRPr lang="tr-T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İZHÂR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tr-TR" dirty="0" err="1" smtClean="0"/>
              <a:t>Sâkin</a:t>
            </a:r>
            <a:r>
              <a:rPr lang="tr-TR" dirty="0" smtClean="0"/>
              <a:t> mimden sonra  </a:t>
            </a:r>
            <a:r>
              <a:rPr lang="ar-SA" dirty="0" smtClean="0"/>
              <a:t>م</a:t>
            </a:r>
            <a:r>
              <a:rPr lang="tr-TR" dirty="0" smtClean="0"/>
              <a:t>  ve  </a:t>
            </a:r>
            <a:r>
              <a:rPr lang="ar-SA" dirty="0" smtClean="0"/>
              <a:t>ب</a:t>
            </a:r>
            <a:r>
              <a:rPr lang="tr-TR" dirty="0" smtClean="0"/>
              <a:t>  harfinin dışındaki harflerden biri gelirse </a:t>
            </a:r>
            <a:r>
              <a:rPr lang="tr-TR" dirty="0" err="1" smtClean="0"/>
              <a:t>sâkin</a:t>
            </a:r>
            <a:r>
              <a:rPr lang="tr-TR" dirty="0" smtClean="0"/>
              <a:t> mimin </a:t>
            </a:r>
            <a:r>
              <a:rPr lang="tr-TR" dirty="0" err="1" smtClean="0"/>
              <a:t>İzhârı</a:t>
            </a:r>
            <a:r>
              <a:rPr lang="tr-TR" dirty="0" smtClean="0"/>
              <a:t> olur ve bu </a:t>
            </a:r>
            <a:r>
              <a:rPr lang="tr-TR" dirty="0" err="1" smtClean="0"/>
              <a:t>İzhâra</a:t>
            </a:r>
            <a:r>
              <a:rPr lang="tr-TR" dirty="0" smtClean="0"/>
              <a:t> </a:t>
            </a:r>
            <a:r>
              <a:rPr lang="tr-TR" i="1" dirty="0" err="1" smtClean="0"/>
              <a:t>İzhâr</a:t>
            </a:r>
            <a:r>
              <a:rPr lang="tr-TR" i="1" dirty="0" smtClean="0"/>
              <a:t>-ı </a:t>
            </a:r>
            <a:r>
              <a:rPr lang="tr-TR" i="1" dirty="0" err="1" smtClean="0"/>
              <a:t>şefevî</a:t>
            </a:r>
            <a:r>
              <a:rPr lang="tr-TR" dirty="0" smtClean="0"/>
              <a:t>(dudak </a:t>
            </a:r>
            <a:r>
              <a:rPr lang="tr-TR" dirty="0" err="1" smtClean="0"/>
              <a:t>İzhârı</a:t>
            </a:r>
            <a:r>
              <a:rPr lang="tr-TR" dirty="0" smtClean="0"/>
              <a:t>) de denir.</a:t>
            </a:r>
          </a:p>
          <a:p>
            <a:endParaRPr lang="tr-TR" dirty="0" smtClean="0"/>
          </a:p>
          <a:p>
            <a:r>
              <a:rPr lang="tr-TR" dirty="0" smtClean="0"/>
              <a:t>Örnekler:</a:t>
            </a:r>
          </a:p>
          <a:p>
            <a:endParaRPr lang="tr-TR" dirty="0" smtClean="0"/>
          </a:p>
          <a:p>
            <a:pPr algn="r" rtl="1"/>
            <a:r>
              <a:rPr lang="ar-SA" b="1" dirty="0" smtClean="0"/>
              <a:t>اِلٰهُكُمْ اِلٰهٌ وَاحِدٌۚ</a:t>
            </a:r>
            <a:r>
              <a:rPr lang="tr-TR" b="1" dirty="0" smtClean="0"/>
              <a:t>     </a:t>
            </a:r>
            <a:r>
              <a:rPr lang="ar-SA" b="1" dirty="0" smtClean="0"/>
              <a:t>اَنْعَمْتَ</a:t>
            </a:r>
            <a:r>
              <a:rPr lang="tr-TR" b="1" dirty="0" smtClean="0"/>
              <a:t>     </a:t>
            </a:r>
            <a:r>
              <a:rPr lang="ar-SA" b="1" dirty="0" smtClean="0"/>
              <a:t>اَمْثَالَكُمْ</a:t>
            </a:r>
            <a:r>
              <a:rPr lang="tr-TR" b="1" dirty="0" smtClean="0"/>
              <a:t>     </a:t>
            </a:r>
            <a:r>
              <a:rPr lang="ar-SA" b="1" dirty="0" smtClean="0"/>
              <a:t>عَلَيْهِمْ وَلَا الضَّٓالّ۪ينَ</a:t>
            </a:r>
            <a:r>
              <a:rPr lang="tr-TR" b="1" dirty="0" smtClean="0"/>
              <a:t>     </a:t>
            </a:r>
            <a:r>
              <a:rPr lang="ar-SA" b="1" dirty="0" smtClean="0"/>
              <a:t>هُمْ يُوقِنُونَۜ</a:t>
            </a:r>
            <a:r>
              <a:rPr lang="tr-TR" b="1" dirty="0" smtClean="0"/>
              <a:t>     </a:t>
            </a:r>
            <a:r>
              <a:rPr lang="ar-SA" b="1" dirty="0" smtClean="0"/>
              <a:t>سَوَٓاءٌ عَلَيْهِمْ</a:t>
            </a:r>
            <a:r>
              <a:rPr lang="tr-TR" b="1" dirty="0" smtClean="0"/>
              <a:t>     </a:t>
            </a:r>
            <a:r>
              <a:rPr lang="ar-SA" b="1" dirty="0" smtClean="0"/>
              <a:t>اَمْ لَمْ تُنْذِرْهُمْ</a:t>
            </a:r>
            <a:endParaRPr lang="tr-TR" b="1" dirty="0" smtClean="0"/>
          </a:p>
          <a:p>
            <a:pPr algn="r" rtl="1"/>
            <a:endParaRPr lang="tr-TR" b="1" dirty="0" smtClean="0"/>
          </a:p>
          <a:p>
            <a:pPr algn="r" rtl="1"/>
            <a:r>
              <a:rPr lang="ar-SA" b="1" dirty="0" smtClean="0"/>
              <a:t>اَبْصَارِهِمْ غِشَاوَةٌۘ </a:t>
            </a:r>
            <a:r>
              <a:rPr lang="tr-TR" b="1" dirty="0" smtClean="0"/>
              <a:t>     </a:t>
            </a:r>
            <a:r>
              <a:rPr lang="ar-SA" b="1" dirty="0" smtClean="0"/>
              <a:t>عَذَابٌ عَظ۪يمٌ۟</a:t>
            </a:r>
            <a:r>
              <a:rPr lang="tr-TR" b="1" dirty="0" smtClean="0"/>
              <a:t>     </a:t>
            </a:r>
            <a:r>
              <a:rPr lang="ar-SA" b="1" dirty="0" smtClean="0"/>
              <a:t>وَتَرَكَهُمْ ف۪ي</a:t>
            </a:r>
            <a:r>
              <a:rPr lang="tr-TR" b="1" dirty="0" smtClean="0"/>
              <a:t>     </a:t>
            </a:r>
            <a:r>
              <a:rPr lang="ar-SA" b="1" dirty="0" smtClean="0"/>
              <a:t>فَهُمْ لَا يَرْجِعُونَۙ</a:t>
            </a:r>
            <a:r>
              <a:rPr lang="tr-TR" b="1" dirty="0" smtClean="0"/>
              <a:t>     </a:t>
            </a:r>
            <a:r>
              <a:rPr lang="ar-SA" b="1" dirty="0" smtClean="0"/>
              <a:t>عَلَيْهِمْ قَامُواۜ</a:t>
            </a:r>
            <a:r>
              <a:rPr lang="tr-TR" b="1" dirty="0" smtClean="0"/>
              <a:t>     </a:t>
            </a:r>
            <a:r>
              <a:rPr lang="ar-SA" b="1" dirty="0" smtClean="0"/>
              <a:t>اَمْوَاتٌۜ</a:t>
            </a:r>
            <a:endParaRPr lang="tr-TR" b="1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İZHÂR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dirty="0" err="1" smtClean="0"/>
              <a:t>Kamerî</a:t>
            </a:r>
            <a:r>
              <a:rPr lang="tr-TR" dirty="0" smtClean="0"/>
              <a:t> bir harften önceki </a:t>
            </a:r>
            <a:r>
              <a:rPr lang="tr-TR" i="1" dirty="0" smtClean="0"/>
              <a:t>lâm-ı </a:t>
            </a:r>
            <a:r>
              <a:rPr lang="tr-TR" i="1" dirty="0" err="1" smtClean="0"/>
              <a:t>ta’rif’</a:t>
            </a:r>
            <a:r>
              <a:rPr lang="tr-TR" dirty="0" err="1" smtClean="0"/>
              <a:t>in</a:t>
            </a:r>
            <a:r>
              <a:rPr lang="tr-TR" dirty="0" smtClean="0"/>
              <a:t> </a:t>
            </a:r>
            <a:r>
              <a:rPr lang="tr-TR" dirty="0" err="1" smtClean="0"/>
              <a:t>sükûnûn’un</a:t>
            </a:r>
            <a:r>
              <a:rPr lang="tr-TR" dirty="0" smtClean="0"/>
              <a:t>  açık biçimde okunmasına </a:t>
            </a:r>
            <a:r>
              <a:rPr lang="tr-TR" dirty="0" err="1" smtClean="0"/>
              <a:t>kamerî</a:t>
            </a:r>
            <a:r>
              <a:rPr lang="tr-TR" dirty="0" smtClean="0"/>
              <a:t> </a:t>
            </a:r>
            <a:r>
              <a:rPr lang="tr-TR" dirty="0" err="1" smtClean="0"/>
              <a:t>İzhâr</a:t>
            </a:r>
            <a:r>
              <a:rPr lang="tr-TR" dirty="0" smtClean="0"/>
              <a:t> denir. </a:t>
            </a:r>
            <a:r>
              <a:rPr lang="tr-TR" dirty="0" err="1" smtClean="0"/>
              <a:t>Kamerî</a:t>
            </a:r>
            <a:r>
              <a:rPr lang="tr-TR" dirty="0" smtClean="0"/>
              <a:t> harfler aşağıdaki 14 harftir:</a:t>
            </a:r>
          </a:p>
          <a:p>
            <a:pPr algn="just"/>
            <a:endParaRPr lang="tr-TR" dirty="0" smtClean="0"/>
          </a:p>
          <a:p>
            <a:pPr algn="just" rtl="1">
              <a:buNone/>
            </a:pPr>
            <a:r>
              <a:rPr lang="ar-SA" b="1" dirty="0" smtClean="0"/>
              <a:t>أ    ب    ج    ح    خ    ع    غ    ف    ق    ك    م    و    ه    ي</a:t>
            </a:r>
            <a:endParaRPr lang="tr-TR" b="1" dirty="0" smtClean="0"/>
          </a:p>
          <a:p>
            <a:pPr algn="just"/>
            <a:r>
              <a:rPr lang="tr-TR" dirty="0" smtClean="0"/>
              <a:t>Örnekler:</a:t>
            </a:r>
          </a:p>
          <a:p>
            <a:pPr algn="just" rtl="1">
              <a:buNone/>
            </a:pPr>
            <a:r>
              <a:rPr lang="tr-TR" b="1" dirty="0" smtClean="0"/>
              <a:t>	</a:t>
            </a:r>
            <a:r>
              <a:rPr lang="ar-SA" b="1" dirty="0" smtClean="0"/>
              <a:t>اَلْحَمْدُ</a:t>
            </a:r>
            <a:r>
              <a:rPr lang="tr-TR" b="1" dirty="0" smtClean="0"/>
              <a:t>     </a:t>
            </a:r>
            <a:r>
              <a:rPr lang="ar-SA" b="1" dirty="0" smtClean="0"/>
              <a:t>الْعَالَم۪ينَۙ</a:t>
            </a:r>
            <a:r>
              <a:rPr lang="tr-TR" b="1" dirty="0" smtClean="0"/>
              <a:t>     </a:t>
            </a:r>
            <a:r>
              <a:rPr lang="ar-SA" b="1" dirty="0" smtClean="0"/>
              <a:t>الْمُسْتَق۪يمَۙ</a:t>
            </a:r>
            <a:r>
              <a:rPr lang="tr-TR" b="1" dirty="0" smtClean="0"/>
              <a:t>     </a:t>
            </a:r>
            <a:r>
              <a:rPr lang="ar-SA" b="1" dirty="0" smtClean="0"/>
              <a:t>الْمَغْضُوبِ</a:t>
            </a:r>
            <a:r>
              <a:rPr lang="tr-TR" b="1" dirty="0" smtClean="0"/>
              <a:t>     </a:t>
            </a:r>
            <a:r>
              <a:rPr lang="ar-SA" b="1" dirty="0" smtClean="0"/>
              <a:t>الْكِتَابُ</a:t>
            </a:r>
            <a:r>
              <a:rPr lang="tr-TR" b="1" dirty="0" smtClean="0"/>
              <a:t>     </a:t>
            </a:r>
            <a:r>
              <a:rPr lang="ar-SA" b="1" dirty="0" smtClean="0"/>
              <a:t>الْاٰخِرِ</a:t>
            </a:r>
            <a:r>
              <a:rPr lang="tr-TR" b="1" dirty="0" smtClean="0"/>
              <a:t>     </a:t>
            </a:r>
          </a:p>
          <a:p>
            <a:pPr algn="just" rtl="1">
              <a:buNone/>
            </a:pPr>
            <a:r>
              <a:rPr lang="tr-TR" b="1" dirty="0" smtClean="0"/>
              <a:t>	</a:t>
            </a:r>
            <a:r>
              <a:rPr lang="ar-SA" b="1" dirty="0" smtClean="0"/>
              <a:t>الْاَرْضَ</a:t>
            </a:r>
            <a:r>
              <a:rPr lang="tr-TR" b="1" dirty="0" smtClean="0"/>
              <a:t> </a:t>
            </a:r>
            <a:r>
              <a:rPr lang="ar-SA" b="1" dirty="0" smtClean="0"/>
              <a:t>الْحَقُّ</a:t>
            </a:r>
            <a:r>
              <a:rPr lang="tr-TR" b="1" dirty="0" smtClean="0"/>
              <a:t>     </a:t>
            </a:r>
            <a:r>
              <a:rPr lang="ar-SA" b="1" dirty="0" smtClean="0"/>
              <a:t>الْفَاسِق۪ينَۙ</a:t>
            </a:r>
            <a:endParaRPr lang="tr-TR" b="1" dirty="0" smtClean="0"/>
          </a:p>
          <a:p>
            <a:pPr algn="just" rtl="1">
              <a:buNone/>
            </a:pPr>
            <a:endParaRPr lang="tr-TR" b="1" dirty="0" smtClean="0"/>
          </a:p>
          <a:p>
            <a:pPr algn="just" rtl="1">
              <a:buNone/>
            </a:pPr>
            <a:r>
              <a:rPr lang="tr-TR" b="1" dirty="0" smtClean="0"/>
              <a:t>	</a:t>
            </a:r>
            <a:r>
              <a:rPr lang="ar-SA" b="1" dirty="0" smtClean="0"/>
              <a:t>الْخَاسِرُونَ</a:t>
            </a:r>
            <a:r>
              <a:rPr lang="tr-TR" b="1" dirty="0" smtClean="0"/>
              <a:t>     </a:t>
            </a:r>
            <a:r>
              <a:rPr lang="ar-SA" b="1" dirty="0" smtClean="0"/>
              <a:t>الْمَلٰٓئِكَةِ</a:t>
            </a:r>
            <a:r>
              <a:rPr lang="tr-TR" b="1" dirty="0" smtClean="0"/>
              <a:t>     </a:t>
            </a:r>
            <a:r>
              <a:rPr lang="ar-SA" b="1" dirty="0" smtClean="0"/>
              <a:t>الْخَاشِع۪ينَۙ</a:t>
            </a:r>
            <a:r>
              <a:rPr lang="tr-TR" b="1" dirty="0" smtClean="0"/>
              <a:t>     </a:t>
            </a:r>
            <a:r>
              <a:rPr lang="ar-SA" b="1" dirty="0" smtClean="0"/>
              <a:t>الْغَمَامَ</a:t>
            </a:r>
            <a:r>
              <a:rPr lang="tr-TR" b="1" dirty="0" smtClean="0"/>
              <a:t>     </a:t>
            </a:r>
            <a:r>
              <a:rPr lang="ar-SA" b="1" dirty="0" smtClean="0"/>
              <a:t>الْمُحْسِن۪ينَ</a:t>
            </a:r>
            <a:r>
              <a:rPr lang="tr-TR" b="1" dirty="0" smtClean="0"/>
              <a:t>     </a:t>
            </a:r>
          </a:p>
          <a:p>
            <a:pPr algn="just" rtl="1">
              <a:buNone/>
            </a:pPr>
            <a:r>
              <a:rPr lang="tr-TR" b="1" dirty="0" smtClean="0"/>
              <a:t>	</a:t>
            </a:r>
            <a:r>
              <a:rPr lang="ar-SA" b="1" dirty="0" smtClean="0"/>
              <a:t>الْجَاهِل۪ينَ</a:t>
            </a:r>
            <a:r>
              <a:rPr lang="tr-TR" b="1" dirty="0" smtClean="0"/>
              <a:t>     </a:t>
            </a:r>
            <a:r>
              <a:rPr lang="ar-SA" b="1" dirty="0" smtClean="0"/>
              <a:t>الْمَوْتٰى</a:t>
            </a:r>
            <a:r>
              <a:rPr lang="tr-TR" b="1" dirty="0" smtClean="0"/>
              <a:t>     </a:t>
            </a:r>
            <a:r>
              <a:rPr lang="ar-SA" b="1" dirty="0" smtClean="0"/>
              <a:t>الْقُرْبٰى</a:t>
            </a:r>
            <a:r>
              <a:rPr lang="tr-TR" b="1" dirty="0" smtClean="0"/>
              <a:t>     </a:t>
            </a:r>
            <a:r>
              <a:rPr lang="ar-SA" b="1" dirty="0" smtClean="0"/>
              <a:t>الْيَتَامٰى</a:t>
            </a:r>
            <a:endParaRPr lang="tr-TR" b="1" dirty="0" smtClean="0"/>
          </a:p>
          <a:p>
            <a:pPr algn="just"/>
            <a:endParaRPr lang="tr-TR" dirty="0" smtClean="0"/>
          </a:p>
          <a:p>
            <a:pPr algn="just"/>
            <a:endParaRPr lang="tr-T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İZHÂR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tr-TR" dirty="0" err="1" smtClean="0"/>
              <a:t>Âsım</a:t>
            </a:r>
            <a:r>
              <a:rPr lang="tr-TR" dirty="0" smtClean="0"/>
              <a:t> kıraatinde bu </a:t>
            </a:r>
            <a:r>
              <a:rPr lang="tr-TR" dirty="0" err="1" smtClean="0"/>
              <a:t>İzhârın</a:t>
            </a:r>
            <a:r>
              <a:rPr lang="tr-TR" dirty="0" smtClean="0"/>
              <a:t> bir istisnası vardır.  </a:t>
            </a:r>
            <a:r>
              <a:rPr lang="tr-TR" dirty="0" err="1" smtClean="0"/>
              <a:t>Hucurat</a:t>
            </a:r>
            <a:r>
              <a:rPr lang="tr-TR" dirty="0" smtClean="0"/>
              <a:t> </a:t>
            </a:r>
            <a:r>
              <a:rPr lang="tr-TR" dirty="0" err="1" smtClean="0"/>
              <a:t>Surresi’nin</a:t>
            </a:r>
            <a:r>
              <a:rPr lang="tr-TR" dirty="0" smtClean="0"/>
              <a:t> 11.</a:t>
            </a:r>
            <a:r>
              <a:rPr lang="tr-TR" dirty="0" err="1" smtClean="0"/>
              <a:t>âyetindeki</a:t>
            </a:r>
            <a:r>
              <a:rPr lang="tr-TR" dirty="0" smtClean="0"/>
              <a:t> </a:t>
            </a:r>
            <a:r>
              <a:rPr lang="ar-SA" b="1" dirty="0" smtClean="0"/>
              <a:t>بِئْسَ الاسْمُ الْفُسُوقُ</a:t>
            </a:r>
            <a:r>
              <a:rPr lang="tr-TR" b="1" dirty="0" smtClean="0"/>
              <a:t>  </a:t>
            </a:r>
            <a:r>
              <a:rPr lang="tr-TR" dirty="0" smtClean="0"/>
              <a:t>ifadesindeki  </a:t>
            </a:r>
            <a:r>
              <a:rPr lang="ar-SA" b="1" dirty="0" smtClean="0"/>
              <a:t>الاسْمُ</a:t>
            </a:r>
            <a:r>
              <a:rPr lang="tr-TR" dirty="0" smtClean="0"/>
              <a:t>  kelimesindeki harekeli hemze, harekesini kendinden önceki  </a:t>
            </a:r>
            <a:r>
              <a:rPr lang="ar-SA" dirty="0" smtClean="0"/>
              <a:t>ل </a:t>
            </a:r>
            <a:r>
              <a:rPr lang="tr-TR" dirty="0" smtClean="0"/>
              <a:t> harfine bırakır ve bu ifade </a:t>
            </a:r>
            <a:r>
              <a:rPr lang="tr-TR" i="1" dirty="0" err="1" smtClean="0"/>
              <a:t>bi’se</a:t>
            </a:r>
            <a:r>
              <a:rPr lang="tr-TR" i="1" dirty="0" smtClean="0"/>
              <a:t> </a:t>
            </a:r>
            <a:r>
              <a:rPr lang="tr-TR" i="1" dirty="0" err="1" smtClean="0"/>
              <a:t>lismu’l</a:t>
            </a:r>
            <a:r>
              <a:rPr lang="tr-TR" i="1" dirty="0" smtClean="0"/>
              <a:t>-</a:t>
            </a:r>
            <a:r>
              <a:rPr lang="tr-TR" i="1" dirty="0" err="1" smtClean="0"/>
              <a:t>fusûku</a:t>
            </a:r>
            <a:r>
              <a:rPr lang="tr-TR" dirty="0" smtClean="0"/>
              <a:t> şeklinde nakil ile okunur.</a:t>
            </a:r>
          </a:p>
          <a:p>
            <a:pPr algn="just">
              <a:buNone/>
            </a:pPr>
            <a:endParaRPr lang="tr-TR" dirty="0" smtClean="0"/>
          </a:p>
          <a:p>
            <a:pPr algn="just"/>
            <a:r>
              <a:rPr lang="tr-TR" dirty="0" err="1" smtClean="0"/>
              <a:t>Sâkin</a:t>
            </a:r>
            <a:r>
              <a:rPr lang="tr-TR" dirty="0" smtClean="0"/>
              <a:t> </a:t>
            </a:r>
            <a:r>
              <a:rPr lang="tr-TR" dirty="0" err="1" smtClean="0"/>
              <a:t>nûn</a:t>
            </a:r>
            <a:r>
              <a:rPr lang="tr-TR" dirty="0" smtClean="0"/>
              <a:t> dan sonra </a:t>
            </a:r>
            <a:r>
              <a:rPr lang="ar-SA" dirty="0" smtClean="0"/>
              <a:t> </a:t>
            </a:r>
            <a:r>
              <a:rPr lang="ar-SA" b="1" dirty="0" smtClean="0"/>
              <a:t>و</a:t>
            </a:r>
            <a:r>
              <a:rPr lang="tr-TR" dirty="0" smtClean="0"/>
              <a:t> veya  </a:t>
            </a:r>
            <a:r>
              <a:rPr lang="ar-SA" b="1" dirty="0" smtClean="0"/>
              <a:t>ي</a:t>
            </a:r>
            <a:r>
              <a:rPr lang="tr-TR" dirty="0" smtClean="0"/>
              <a:t>  harflerinden biri gelir ve bunlar aynı kelimede bulunursa kelime </a:t>
            </a:r>
            <a:r>
              <a:rPr lang="tr-TR" dirty="0" err="1" smtClean="0"/>
              <a:t>İzhârı</a:t>
            </a:r>
            <a:r>
              <a:rPr lang="tr-TR" dirty="0" smtClean="0"/>
              <a:t> olur. </a:t>
            </a:r>
            <a:r>
              <a:rPr lang="tr-TR" dirty="0" err="1" smtClean="0"/>
              <a:t>Kur’ân</a:t>
            </a:r>
            <a:r>
              <a:rPr lang="tr-TR" dirty="0" smtClean="0"/>
              <a:t> ’da dört kelimede bu tür bir </a:t>
            </a:r>
            <a:r>
              <a:rPr lang="tr-TR" dirty="0" err="1" smtClean="0"/>
              <a:t>İzhâr</a:t>
            </a:r>
            <a:r>
              <a:rPr lang="tr-TR" dirty="0" smtClean="0"/>
              <a:t> söz konusu olur. Bunlar,    </a:t>
            </a:r>
            <a:r>
              <a:rPr lang="ar-SA" b="1" dirty="0" smtClean="0"/>
              <a:t>الدُّنْيَا</a:t>
            </a:r>
            <a:r>
              <a:rPr lang="ar-SA" dirty="0" smtClean="0"/>
              <a:t> </a:t>
            </a:r>
            <a:r>
              <a:rPr lang="tr-TR" dirty="0" smtClean="0"/>
              <a:t>      </a:t>
            </a:r>
            <a:r>
              <a:rPr lang="ar-SA" b="1" dirty="0" smtClean="0"/>
              <a:t>قِنْوَانٌ</a:t>
            </a:r>
            <a:r>
              <a:rPr lang="tr-TR" dirty="0" smtClean="0"/>
              <a:t>      </a:t>
            </a:r>
            <a:r>
              <a:rPr lang="ar-SA" b="1" dirty="0" smtClean="0"/>
              <a:t>صِنْوَانٌ</a:t>
            </a:r>
            <a:r>
              <a:rPr lang="tr-TR" dirty="0" smtClean="0"/>
              <a:t>  ve   </a:t>
            </a:r>
            <a:r>
              <a:rPr lang="ar-SA" b="1" dirty="0" smtClean="0"/>
              <a:t>بُنْيَانٌ</a:t>
            </a:r>
            <a:r>
              <a:rPr lang="tr-TR" dirty="0" smtClean="0"/>
              <a:t>   kelimeleridir.</a:t>
            </a:r>
          </a:p>
          <a:p>
            <a:pPr algn="just"/>
            <a:endParaRPr lang="tr-TR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umba">
  <a:themeElements>
    <a:clrScheme name="Cumba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Cumba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umba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58</TotalTime>
  <Words>330</Words>
  <Application>Microsoft Office PowerPoint</Application>
  <PresentationFormat>عرض على الشاشة (3:4)‏</PresentationFormat>
  <Paragraphs>60</Paragraphs>
  <Slides>9</Slides>
  <Notes>0</Notes>
  <HiddenSlides>0</HiddenSlides>
  <MMClips>0</MMClips>
  <ScaleCrop>false</ScaleCrop>
  <HeadingPairs>
    <vt:vector size="4" baseType="variant">
      <vt:variant>
        <vt:lpstr>سمة</vt:lpstr>
      </vt:variant>
      <vt:variant>
        <vt:i4>1</vt:i4>
      </vt:variant>
      <vt:variant>
        <vt:lpstr>عناوين الشرائح</vt:lpstr>
      </vt:variant>
      <vt:variant>
        <vt:i4>9</vt:i4>
      </vt:variant>
    </vt:vector>
  </HeadingPairs>
  <TitlesOfParts>
    <vt:vector size="10" baseType="lpstr">
      <vt:lpstr>Cumba</vt:lpstr>
      <vt:lpstr>الشريحة 1</vt:lpstr>
      <vt:lpstr>Konular </vt:lpstr>
      <vt:lpstr>İhfâ: </vt:lpstr>
      <vt:lpstr>İhfâ: </vt:lpstr>
      <vt:lpstr>İhfâ: </vt:lpstr>
      <vt:lpstr>İZHÂR</vt:lpstr>
      <vt:lpstr>İZHÂR</vt:lpstr>
      <vt:lpstr>İZHÂR</vt:lpstr>
      <vt:lpstr>İZHÂR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ÜNİTE II</dc:title>
  <dc:creator>user</dc:creator>
  <cp:lastModifiedBy>Hasan Yücel</cp:lastModifiedBy>
  <cp:revision>8</cp:revision>
  <dcterms:created xsi:type="dcterms:W3CDTF">2012-01-31T05:54:05Z</dcterms:created>
  <dcterms:modified xsi:type="dcterms:W3CDTF">2019-10-23T10:58:35Z</dcterms:modified>
</cp:coreProperties>
</file>