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7"/>
  </p:notesMasterIdLst>
  <p:sldIdLst>
    <p:sldId id="1082" r:id="rId4"/>
    <p:sldId id="1091" r:id="rId5"/>
    <p:sldId id="1092" r:id="rId6"/>
    <p:sldId id="1093" r:id="rId7"/>
    <p:sldId id="1094" r:id="rId8"/>
    <p:sldId id="1096" r:id="rId9"/>
    <p:sldId id="1097" r:id="rId10"/>
    <p:sldId id="1098" r:id="rId11"/>
    <p:sldId id="1099" r:id="rId12"/>
    <p:sldId id="1100" r:id="rId13"/>
    <p:sldId id="1101" r:id="rId14"/>
    <p:sldId id="1102" r:id="rId15"/>
    <p:sldId id="1103"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3/12/2020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3" y="1481559"/>
            <a:ext cx="8171726" cy="4120588"/>
          </a:xfrm>
        </p:spPr>
        <p:txBody>
          <a:bodyPr/>
          <a:lstStyle/>
          <a:p>
            <a:pPr marL="0" indent="0" algn="ctr">
              <a:buNone/>
            </a:pPr>
            <a:r>
              <a:rPr lang="tr-TR" b="1" dirty="0" smtClean="0"/>
              <a:t>6306 Sayılı Afet Riskli Alanlarda Kentsel Dönüşüm Yasası</a:t>
            </a:r>
          </a:p>
          <a:p>
            <a:pPr marL="457200" indent="-457200">
              <a:buAutoNum type="arabicParenR"/>
            </a:pPr>
            <a:r>
              <a:rPr lang="tr-TR" sz="1900" dirty="0" smtClean="0"/>
              <a:t>Afet Riskli </a:t>
            </a:r>
            <a:r>
              <a:rPr lang="tr-TR" sz="1900" dirty="0"/>
              <a:t>A</a:t>
            </a:r>
            <a:r>
              <a:rPr lang="tr-TR" sz="1900" dirty="0" smtClean="0"/>
              <a:t>lanların Dönüştürülmesine İlişkin 6306 sayılı yasayla, kentsel dönüşümde doğal afetler yönünden risk taşıyan alanların bu türlü risklere karşı korunması amacı, kentsel dönüşümün daha önceki tanımlarda yer alan amaçlarının yerini almış görünmekted</a:t>
            </a:r>
            <a:r>
              <a:rPr lang="tr-TR" sz="1900" dirty="0" smtClean="0"/>
              <a:t>ir. Yasa, dönüşümü dar anlamda almakta, daha farklı amaçlarla yapılabilecek dönüşüm uygulamalarını ilgili alanının dışında bırakmaktadır. </a:t>
            </a:r>
            <a:r>
              <a:rPr lang="tr-TR" sz="1900" dirty="0" smtClean="0"/>
              <a:t>Dönüşüm kavramının kapsamı daraltılmış, yıkım riski olan alanlarla sınırlandırılmış, öte yandan, uygulamanın kapsayacağı coğrafi alan genişletilmiştir. Yasanın amacı;</a:t>
            </a:r>
            <a:endParaRPr lang="tr-TR" sz="1900" dirty="0"/>
          </a:p>
          <a:p>
            <a:pPr marL="0" indent="0">
              <a:buNone/>
            </a:pPr>
            <a:r>
              <a:rPr lang="tr-TR" sz="1900" dirty="0" smtClean="0"/>
              <a:t>‘‘</a:t>
            </a:r>
            <a:r>
              <a:rPr lang="tr-TR" sz="1900" i="1" dirty="0" smtClean="0"/>
              <a:t>Afet riski altındaki alanlar ile bu alanlar dışındaki riskli yapıların bulunduğu arsa ve arazilerde fen ve sanat norm ve standartlarına uygun, sağlıklı ve güvenli yaşama çevrelerini teşkil etmek üzere iyileştirme, ıslah, tasfiye ve yenilemelere dair usul ve esasları belirlemek</a:t>
            </a:r>
            <a:r>
              <a:rPr lang="tr-TR" sz="1900" dirty="0" smtClean="0"/>
              <a:t>.’’</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705613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35666" y="1805650"/>
            <a:ext cx="8657862" cy="3680749"/>
          </a:xfrm>
        </p:spPr>
        <p:txBody>
          <a:bodyPr/>
          <a:lstStyle/>
          <a:p>
            <a:pPr marL="0" indent="0">
              <a:buNone/>
            </a:pPr>
            <a:r>
              <a:rPr lang="tr-TR" sz="2200" dirty="0" smtClean="0"/>
              <a:t>2) Yasasın ikinci maddesinde idare kavramının tanımı vardır: Buna göre, idare, belediye ve mücavir alan sınırları içinde belediyeler, bu sınırlar dışında il özel idareleri, büyükşehirlerde büyükşehir belediyeleri ve Bakanlıkça yetkili kılınması durumunda, büyükşehirlerin sınırları içindeki ilçe belediyeleridir. Yeni yasayla Bakanlığa, her tür ve ölçekte etüt, harita, plan parselasyon planı yapma yetkileri gibi çok geniş yetkiler tanımaktadır.</a:t>
            </a:r>
          </a:p>
          <a:p>
            <a:pPr marL="0" indent="0">
              <a:buNone/>
            </a:pPr>
            <a:r>
              <a:rPr lang="tr-TR" sz="2200" dirty="0" smtClean="0"/>
              <a:t>3) 24 maddeden oluşan yasanın ilk sekiz maddesinden sonra gelen bütün maddeleri, bu yasanın uygulanması yönünden ayak bağı veya engel oluşturabileceği düşünüldüğü anlaşılan ve bu nedenle de dönüşüm süreci içinde ‘uygulanmayacak’ olan yasalarla ilgilidir.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96792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868101" y="1678329"/>
            <a:ext cx="7141580" cy="3981691"/>
          </a:xfrm>
        </p:spPr>
        <p:txBody>
          <a:bodyPr/>
          <a:lstStyle/>
          <a:p>
            <a:pPr marL="0" indent="0">
              <a:buNone/>
            </a:pPr>
            <a:r>
              <a:rPr lang="tr-TR" sz="2200" dirty="0"/>
              <a:t>4) Kentsel </a:t>
            </a:r>
            <a:r>
              <a:rPr lang="tr-TR" sz="2200" dirty="0" smtClean="0"/>
              <a:t>dönüşümle ilgili son yasada, hukuk dizgemizin yerleşik kurallarıyla bağdaşmayan özellikler de yer almaktadır. Örneğin, dönüşümün 3194 sayılı İmar Yasası dışında ele alınması, imar ve planlama dizgemizde ikili bir yapı oluşturulması yolunu açmaktadır. </a:t>
            </a:r>
          </a:p>
          <a:p>
            <a:r>
              <a:rPr lang="tr-TR" sz="2200" dirty="0" smtClean="0"/>
              <a:t>İkinci olarak, kentsel dönüşüm süreçlerine halkın herhangi bir biçimde katılmasına olanak verecek düzenlemeler yoktur. Son olarak da, yasanın 6. maddesindeki dönüşüme ilişkin davalarda yürütmeyi durdurma kararı verilemeyeceğine ilişkin kuraldır. </a:t>
            </a:r>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59451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9" y="1551007"/>
            <a:ext cx="8380071" cy="3796497"/>
          </a:xfrm>
        </p:spPr>
        <p:txBody>
          <a:bodyPr/>
          <a:lstStyle/>
          <a:p>
            <a:pPr marL="0" indent="0">
              <a:buNone/>
            </a:pPr>
            <a:endParaRPr lang="tr-TR" sz="2200" dirty="0" smtClean="0"/>
          </a:p>
          <a:p>
            <a:pPr marL="0" indent="0">
              <a:buNone/>
            </a:pPr>
            <a:r>
              <a:rPr lang="tr-TR" sz="2200" dirty="0" smtClean="0"/>
              <a:t>5</a:t>
            </a:r>
            <a:r>
              <a:rPr lang="tr-TR" sz="2200" dirty="0"/>
              <a:t>) Türkiye’de uygulanan kentsel dönüşüm projelerinde, kent toprağının artan değerinin paylaşım yönteminden halk ve gelecek kuşaklar sürekli olarak zarar görmüş ve görmektedir. </a:t>
            </a:r>
            <a:endParaRPr lang="tr-TR" sz="2200" dirty="0" smtClean="0"/>
          </a:p>
          <a:p>
            <a:r>
              <a:rPr lang="tr-TR" sz="2200" dirty="0" smtClean="0"/>
              <a:t>Kamunun </a:t>
            </a:r>
            <a:r>
              <a:rPr lang="tr-TR" sz="2200" dirty="0"/>
              <a:t>toprağını, imar ve yapı yasalarını hiçe sayarak işgal edenlerin zamanla ve yine kamunun harcamaları sonucunda artan toprak değerine ortak edilmesi toplumsal adalet düşünceleriyle bağdaşmaz</a:t>
            </a:r>
            <a:r>
              <a:rPr lang="tr-TR" sz="2200" dirty="0" smtClean="0"/>
              <a:t>. </a:t>
            </a:r>
          </a:p>
          <a:p>
            <a:r>
              <a:rPr lang="tr-TR" sz="2200" dirty="0" smtClean="0"/>
              <a:t>Artan değerin ya tümüyle ya da önemli bir bölümünün belediyenin ya da devletin kasasına dönmesi adalet ilkesinin gereğidir.</a:t>
            </a:r>
            <a:endParaRPr lang="tr-TR" sz="2200" dirty="0"/>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56476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377387"/>
            <a:ext cx="8523267" cy="4328932"/>
          </a:xfrm>
        </p:spPr>
        <p:txBody>
          <a:bodyPr/>
          <a:lstStyle/>
          <a:p>
            <a:pPr marL="0" indent="0" algn="ctr">
              <a:buNone/>
            </a:pPr>
            <a:r>
              <a:rPr lang="tr-TR" sz="1900" b="1" dirty="0" smtClean="0"/>
              <a:t>KENTSEL YENİLEME VE KENTSEL DÖNÜŞÜM</a:t>
            </a:r>
          </a:p>
          <a:p>
            <a:pPr marL="0" indent="0" algn="ctr">
              <a:buNone/>
            </a:pPr>
            <a:endParaRPr lang="tr-TR" sz="1900" b="1" dirty="0" smtClean="0"/>
          </a:p>
          <a:p>
            <a:pPr algn="just"/>
            <a:r>
              <a:rPr lang="tr-TR" sz="1900" dirty="0" smtClean="0"/>
              <a:t>Kentsel yeniden canlandırma ya da soylulaştırma gibi kavramlara son yıllarda eklenen bir başka kavram da «kentsel dönüşüm» kavramıdır. </a:t>
            </a:r>
          </a:p>
          <a:p>
            <a:pPr algn="just"/>
            <a:endParaRPr lang="tr-TR" sz="1900" dirty="0" smtClean="0"/>
          </a:p>
          <a:p>
            <a:pPr algn="just"/>
            <a:r>
              <a:rPr lang="tr-TR" sz="1900" dirty="0" smtClean="0"/>
              <a:t>Kentsel dönüşüm kendiliğinden bir süreç değildir. Toplumsal, ekonomik, kültürel ve hatta siyasal amaçlarla kent parçalarının kullanım biçimine dışardan bir karışma sonucunda gerçekleşir.</a:t>
            </a:r>
          </a:p>
          <a:p>
            <a:pPr algn="just"/>
            <a:endParaRPr lang="tr-TR" sz="1900" dirty="0" smtClean="0"/>
          </a:p>
          <a:p>
            <a:pPr algn="just"/>
            <a:r>
              <a:rPr lang="tr-TR" sz="1900" dirty="0" smtClean="0"/>
              <a:t>Dönüştürme etkinliklerine konu yapılan alanlar, gecekondu bölgeleri, yüksek yoğunluklu kaçak apartmanların bulunduğu alanlar, doğal yıkım riski yüksek alanlar, tarihsel kent çekirdekleri ve ekonomik ömrünü doldurmuş görünen kent bölümleridir.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60101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574157"/>
            <a:ext cx="8264324" cy="3831219"/>
          </a:xfrm>
        </p:spPr>
        <p:txBody>
          <a:bodyPr/>
          <a:lstStyle/>
          <a:p>
            <a:r>
              <a:rPr lang="tr-TR" dirty="0" smtClean="0"/>
              <a:t>İmar haklarının toplulaştırılmasında yer bölüm temelinde var olan imar hakları proje çerçevesinde bir araya getirilmekte ve yaratılan değer kamu kesimi ile özel kesimin işbirliği ile paylaşılmaktadır.</a:t>
            </a:r>
          </a:p>
          <a:p>
            <a:endParaRPr lang="tr-TR" dirty="0"/>
          </a:p>
          <a:p>
            <a:r>
              <a:rPr lang="tr-TR" dirty="0" smtClean="0"/>
              <a:t>Bu liberal yöntemin uygulanmasında kamu, kendi etkinlikleri sonucunda yaratılan değerin bir bölümünü, bir tür çaresizlik içinde bireylere terk etmek zorunda kalmaktadır.</a:t>
            </a:r>
          </a:p>
          <a:p>
            <a:endParaRPr lang="tr-TR" dirty="0"/>
          </a:p>
          <a:p>
            <a:r>
              <a:rPr lang="tr-TR" dirty="0" smtClean="0"/>
              <a:t>İmar haklarının aktarılmasında amaç, var olan ya da imar baskısı altında oluşabilecek imar haklarının bir başka projeye aktarılması ya da bu hakkın taşınabilir bir değere dönüşmesidir. </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51588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423686"/>
            <a:ext cx="8731612" cy="3935392"/>
          </a:xfrm>
        </p:spPr>
        <p:txBody>
          <a:bodyPr/>
          <a:lstStyle/>
          <a:p>
            <a:r>
              <a:rPr lang="tr-TR" dirty="0" smtClean="0"/>
              <a:t>2003 yılı sonunda iktidara gelen hükümetin gündemindeki konulardan biri kentsel dönüşümdür. İlk olarak, hazırlanmakta olan yeni İmar Yasası’nda bu konuya yer verilmesi düşünülmüş, fakat daha sonradan kentsel dönüşümün ayrı bir yasal düzenlemeye konu yapılması kararlaştırılmıştır.</a:t>
            </a:r>
          </a:p>
          <a:p>
            <a:endParaRPr lang="tr-TR" dirty="0"/>
          </a:p>
          <a:p>
            <a:r>
              <a:rPr lang="tr-TR" dirty="0" smtClean="0"/>
              <a:t>Kentsel dönüşüme ilişkin kurallar, 5366 sayılı (Haziran 2005) Yıpranan Tarihi ve Kültürel Taşınmaz Varlıkların Yenilenerek Korunması ve Yaşatılarak Kullanılması Hakkında Kanuna konmuştur.</a:t>
            </a:r>
          </a:p>
          <a:p>
            <a:endParaRPr lang="tr-TR" dirty="0"/>
          </a:p>
          <a:p>
            <a:r>
              <a:rPr lang="tr-TR" dirty="0" smtClean="0"/>
              <a:t>Yasal düzenleme ile yapılmak istenen, kendiliğinden oluşan kentsel dönüşümü planlı bir kentsel dönüşüme çevirmek olmalıdır. Bu ise, dönüşüm sürecinde oluşan rantların paylaştırılması güdüsüne dayandırılmamalıdır.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610947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96770" y="1354239"/>
            <a:ext cx="8692586" cy="3935392"/>
          </a:xfrm>
        </p:spPr>
        <p:txBody>
          <a:bodyPr/>
          <a:lstStyle/>
          <a:p>
            <a:r>
              <a:rPr lang="tr-TR" sz="1900" dirty="0" smtClean="0"/>
              <a:t>Kentler de canlı varlıklar gibi doğan, büyüyen, yapıları sürekli olarak değişen toplumsal birimlerdir. Eskiyen kent kesimleri, gelişmiş ülkelerde olsun, gelişmekte olan ülkelerde olsun zamanla yenilenme gereksinmeleri yaratırlar.</a:t>
            </a:r>
          </a:p>
          <a:p>
            <a:endParaRPr lang="tr-TR" sz="1900" dirty="0"/>
          </a:p>
          <a:p>
            <a:r>
              <a:rPr lang="tr-TR" sz="1900" dirty="0" smtClean="0"/>
              <a:t>Eskiyen kent kesimlerinin yenilenmesi, onlara toplumsal ve ekonomik yönden yeni değerler işlevler kazandırılması arzu edilen bir şeydir. Önemli olan bu yenilenmenin amacını iyi belirleyebilmektir. Bu yenileme kendiliğinden olabildiği gibi, bir plana bağlı olarak da gerçekleştirilebilir: </a:t>
            </a:r>
          </a:p>
          <a:p>
            <a:pPr marL="457200" indent="-457200">
              <a:buAutoNum type="alphaLcParenR"/>
            </a:pPr>
            <a:r>
              <a:rPr lang="tr-TR" sz="1900" dirty="0" smtClean="0"/>
              <a:t>Kendiliğinden yenilemenin kente mal oluşu yüksektir. Gecekondu alanlarının çok katlı yapılara çevrilmesi biçimindeki dönüşüm plansız olarak gerçekleşiyordu. Bugün de yaşanan dönüşüm daha çok böyledir.</a:t>
            </a:r>
          </a:p>
          <a:p>
            <a:pPr marL="457200" indent="-457200">
              <a:buFont typeface="Arial" panose="020B0604020202020204" pitchFamily="34" charset="0"/>
              <a:buAutoNum type="alphaLcParenR"/>
            </a:pPr>
            <a:r>
              <a:rPr lang="tr-TR" sz="1800" dirty="0"/>
              <a:t>Oysa, kentlerin yenilenmesinde benimsenecek planlı yaklaşım, ekonomiye yükü azaltan, biriktirim artırmaya olanak veren bir yöntemdir</a:t>
            </a:r>
            <a:r>
              <a:rPr lang="tr-TR" sz="1800" dirty="0" smtClean="0"/>
              <a:t>.</a:t>
            </a: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34644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24090" y="1956122"/>
            <a:ext cx="8356923" cy="3483978"/>
          </a:xfrm>
        </p:spPr>
        <p:txBody>
          <a:bodyPr/>
          <a:lstStyle/>
          <a:p>
            <a:pPr marL="285750" indent="-285750"/>
            <a:r>
              <a:rPr lang="tr-TR" smtClean="0"/>
              <a:t>Kentsel yenilenme gereksinmesi yapıların fiziksel ve işlevsel (toplumsal ve ekonomik) anlamda eskimesinden doğabileceği gibi, belli bir semtin ya da kent kesiminin değerini tüm olarak yitirmesi sonucunda da ortaya çıkabilir.</a:t>
            </a:r>
          </a:p>
          <a:p>
            <a:pPr marL="285750" indent="-285750"/>
            <a:endParaRPr lang="tr-TR" smtClean="0"/>
          </a:p>
          <a:p>
            <a:pPr marL="285750" indent="-285750"/>
            <a:r>
              <a:rPr lang="tr-TR" smtClean="0"/>
              <a:t>Plana dayanmayan kentsel dönüşüm çalışmaları konut açığının kapsanmasına yardımcı olmadığı gibi, bireysel, kentsel ve ulusal ekonomi açısından da türlü sakıncalar doğurmakta; ayrıca, yerel yönetimleri beklenmedik zamanlarda ve boyutlarda izlence (program) dışı yatırım oldubittileriyle karşı karşıya bırakmaktadır.</a:t>
            </a:r>
          </a:p>
          <a:p>
            <a:endParaRPr lang="tr-TR" smtClean="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38459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05114" y="1632029"/>
            <a:ext cx="7917083" cy="3761773"/>
          </a:xfrm>
        </p:spPr>
        <p:txBody>
          <a:bodyPr/>
          <a:lstStyle/>
          <a:p>
            <a:r>
              <a:rPr lang="tr-TR" sz="2100" dirty="0" smtClean="0"/>
              <a:t>Günümüzde kentsel yenileme başlıca üç amacın gerçekleşmesine yardımcı olarak kullanılmaktadır: </a:t>
            </a:r>
            <a:r>
              <a:rPr lang="tr-TR" sz="2100" i="1" dirty="0" smtClean="0"/>
              <a:t>Birincisi,</a:t>
            </a:r>
            <a:r>
              <a:rPr lang="tr-TR" sz="2100" dirty="0" smtClean="0"/>
              <a:t> yoksulluk yuvalarının temizlenmesi; </a:t>
            </a:r>
            <a:r>
              <a:rPr lang="tr-TR" sz="2100" i="1" dirty="0" smtClean="0"/>
              <a:t>ikincisi</a:t>
            </a:r>
            <a:r>
              <a:rPr lang="tr-TR" sz="2100" dirty="0" smtClean="0"/>
              <a:t>, kent özeklerinin anakentlerin öteki kesimleri ve yöre kentlerle aralarındaki ekonomik canlılık ayrımlarını gidermek üzere bu kesimlerin yenilenmesi; </a:t>
            </a:r>
            <a:r>
              <a:rPr lang="tr-TR" sz="2100" i="1" dirty="0" smtClean="0"/>
              <a:t>üçüncüsü</a:t>
            </a:r>
            <a:r>
              <a:rPr lang="tr-TR" sz="2100" dirty="0" smtClean="0"/>
              <a:t> de kent özeklerinin yönetiminden ve planlanmasından sorumlu yerel yönetimlerin alçal olanaklarının artırılmasıdır.</a:t>
            </a:r>
          </a:p>
          <a:p>
            <a:pPr marL="0" indent="0">
              <a:buNone/>
            </a:pPr>
            <a:endParaRPr lang="tr-TR" sz="2100" dirty="0"/>
          </a:p>
          <a:p>
            <a:r>
              <a:rPr lang="tr-TR" sz="2100" dirty="0" smtClean="0"/>
              <a:t>Kentsel yenileme yoksulluk yuvalarının temizlenmesinden ibaret değildir. Buna ek olarak, </a:t>
            </a:r>
            <a:r>
              <a:rPr lang="tr-TR" sz="2100" i="1" dirty="0" smtClean="0"/>
              <a:t>canlandırma</a:t>
            </a:r>
            <a:r>
              <a:rPr lang="tr-TR" sz="2100" dirty="0" smtClean="0"/>
              <a:t>, </a:t>
            </a:r>
            <a:r>
              <a:rPr lang="tr-TR" sz="2100" i="1" dirty="0" smtClean="0"/>
              <a:t>koruma</a:t>
            </a:r>
            <a:r>
              <a:rPr lang="tr-TR" sz="2100" dirty="0" smtClean="0"/>
              <a:t> ve </a:t>
            </a:r>
            <a:r>
              <a:rPr lang="tr-TR" sz="2100" i="1" dirty="0" smtClean="0"/>
              <a:t>yeniden geliştirme </a:t>
            </a:r>
            <a:r>
              <a:rPr lang="tr-TR" sz="2100" dirty="0" smtClean="0"/>
              <a:t>de kentsel yenilemenin türleri arasındadır. </a:t>
            </a:r>
            <a:endParaRPr lang="tr-TR" sz="21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3625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47241" y="1944548"/>
            <a:ext cx="8021255" cy="3096234"/>
          </a:xfrm>
        </p:spPr>
        <p:txBody>
          <a:bodyPr/>
          <a:lstStyle/>
          <a:p>
            <a:r>
              <a:rPr lang="tr-TR" sz="2200" i="1" dirty="0" smtClean="0"/>
              <a:t>Canlandırma</a:t>
            </a:r>
            <a:r>
              <a:rPr lang="tr-TR" sz="2200" dirty="0" smtClean="0"/>
              <a:t>, yapıların özgün işlevlerini yitirdikleri, yapı olarak sağlam bulunmalarına karşın, değerlerinin türlü nedenlerle azalmış olduğu durumlarda bir gereksinme olarak belirir.</a:t>
            </a:r>
          </a:p>
          <a:p>
            <a:endParaRPr lang="tr-TR" sz="2200" dirty="0"/>
          </a:p>
          <a:p>
            <a:r>
              <a:rPr lang="tr-TR" sz="2200" i="1" dirty="0" smtClean="0"/>
              <a:t>Koruma</a:t>
            </a:r>
            <a:r>
              <a:rPr lang="tr-TR" sz="2200" dirty="0" smtClean="0"/>
              <a:t>, genellikle işlevlerini yerine getirebilmekte olan yapıların büyük tarihsel, mimari ve kültürel değer taşıyan bölgeler içinde, onlarla birlikte korunmasını sağlamak için plansızlığın denetlenmesi ve aşırı nüfus birikiminin önlenmesidir.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53218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35666" y="1551008"/>
            <a:ext cx="8322197" cy="3889093"/>
          </a:xfrm>
        </p:spPr>
        <p:txBody>
          <a:bodyPr/>
          <a:lstStyle/>
          <a:p>
            <a:r>
              <a:rPr lang="tr-TR" sz="1900" i="1" dirty="0"/>
              <a:t>Yeniden geliştirme </a:t>
            </a:r>
            <a:r>
              <a:rPr lang="tr-TR" sz="1900" dirty="0"/>
              <a:t>kavramından ise var olan yapıların yıkılması ve kazanılan toprağın yeni kullanımlara ayrılması anlaşılmaktadır. Yeniden geliştirme, sınırları önceden belirtilen belli alanlarda hem yapıların hem de yapıların yer aldığı alanların bir bütün olarak yitirmiş bulundukları ekonomik ve toplumsal değerleriyle fiziksel ölçümlerine yeniden kavuşturulmaları amacını ya da kentlerin yeniden canlandırılması gibi adlar verilmesidir</a:t>
            </a:r>
            <a:r>
              <a:rPr lang="tr-TR" sz="1900" dirty="0" smtClean="0"/>
              <a:t>.</a:t>
            </a:r>
          </a:p>
          <a:p>
            <a:endParaRPr lang="tr-TR" sz="1900" dirty="0"/>
          </a:p>
          <a:p>
            <a:r>
              <a:rPr lang="tr-TR" sz="1900" dirty="0" smtClean="0"/>
              <a:t>Kentsel dönüşümü anlatmak için kullanılan çeşitli kavramlardan anlaşılabileceği gibi, dönüşüm salt gecekondu bölgelerindeki derme çatma yapıların temizlenmesinden ibaret değildir. Buna ek olarak, koruma, canlandırma, iyileştirme, yeni işlevler kazandırma, yeniden imar etme, hem yapıları hem de bulundukları kent kesimlerini, yitirmiş bulundukları ekonomik ve toplumsal değerlerine ve fiziksel ölçünlerine yeniden kavuşturmak da kentsel dönüşüm </a:t>
            </a:r>
            <a:r>
              <a:rPr lang="tr-TR" sz="1900" dirty="0"/>
              <a:t>ç</a:t>
            </a:r>
            <a:r>
              <a:rPr lang="tr-TR" sz="1900" dirty="0" smtClean="0"/>
              <a:t>alışmalarının amaçları arasındadır.</a:t>
            </a:r>
            <a:endParaRPr lang="tr-TR" sz="1900" dirty="0"/>
          </a:p>
          <a:p>
            <a:endParaRPr lang="tr-TR" sz="19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42313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12697</TotalTime>
  <Words>1094</Words>
  <Application>Microsoft Office PowerPoint</Application>
  <PresentationFormat>Ekran Gösterisi (4:3)</PresentationFormat>
  <Paragraphs>49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13</vt:i4>
      </vt:variant>
    </vt:vector>
  </HeadingPairs>
  <TitlesOfParts>
    <vt:vector size="20"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841</cp:revision>
  <cp:lastPrinted>2016-10-24T07:53:35Z</cp:lastPrinted>
  <dcterms:created xsi:type="dcterms:W3CDTF">2016-09-18T09:35:24Z</dcterms:created>
  <dcterms:modified xsi:type="dcterms:W3CDTF">2020-03-12T12:22:56Z</dcterms:modified>
</cp:coreProperties>
</file>