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1" r:id="rId6"/>
    <p:sldId id="262" r:id="rId7"/>
    <p:sldId id="260" r:id="rId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126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10.11.2020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10.11.2020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normAutofit fontScale="90000"/>
          </a:bodyPr>
          <a:lstStyle/>
          <a:p>
            <a:r>
              <a:rPr lang="tr-TR" dirty="0"/>
              <a:t>Tat alma duyusuna yönelik duyusal deneyimler, </a:t>
            </a:r>
            <a:r>
              <a:rPr lang="tr-TR" dirty="0" smtClean="0"/>
              <a:t>gelişimi </a:t>
            </a:r>
            <a:r>
              <a:rPr lang="tr-TR" dirty="0"/>
              <a:t>ve desteklenmesi</a:t>
            </a:r>
          </a:p>
        </p:txBody>
      </p:sp>
      <p:sp>
        <p:nvSpPr>
          <p:cNvPr id="3" name="Alt Başlık 2"/>
          <p:cNvSpPr>
            <a:spLocks noGrp="1"/>
          </p:cNvSpPr>
          <p:nvPr>
            <p:ph type="subTitle" idx="1"/>
          </p:nvPr>
        </p:nvSpPr>
        <p:spPr/>
        <p:txBody>
          <a:bodyPr/>
          <a:lstStyle/>
          <a:p>
            <a:r>
              <a:rPr lang="tr-TR" dirty="0"/>
              <a:t>Prof. Dr. </a:t>
            </a:r>
            <a:r>
              <a:rPr lang="tr-TR" dirty="0" err="1"/>
              <a:t>Müdriye</a:t>
            </a:r>
            <a:r>
              <a:rPr lang="tr-TR"/>
              <a:t> YILDIZ BIÇAKÇI</a:t>
            </a:r>
          </a:p>
          <a:p>
            <a:endParaRPr lang="tr-TR"/>
          </a:p>
        </p:txBody>
      </p:sp>
    </p:spTree>
    <p:extLst>
      <p:ext uri="{BB962C8B-B14F-4D97-AF65-F5344CB8AC3E}">
        <p14:creationId xmlns:p14="http://schemas.microsoft.com/office/powerpoint/2010/main" val="19627495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a:t>Tat alma duyusuna yönelik duyusal </a:t>
            </a:r>
            <a:r>
              <a:rPr lang="tr-TR" dirty="0" smtClean="0"/>
              <a:t>deneyimler</a:t>
            </a:r>
            <a:endParaRPr lang="tr-TR" dirty="0"/>
          </a:p>
        </p:txBody>
      </p:sp>
      <p:sp>
        <p:nvSpPr>
          <p:cNvPr id="3" name="İçerik Yer Tutucusu 2"/>
          <p:cNvSpPr>
            <a:spLocks noGrp="1"/>
          </p:cNvSpPr>
          <p:nvPr>
            <p:ph idx="1"/>
          </p:nvPr>
        </p:nvSpPr>
        <p:spPr/>
        <p:txBody>
          <a:bodyPr>
            <a:normAutofit fontScale="85000" lnSpcReduction="10000"/>
          </a:bodyPr>
          <a:lstStyle/>
          <a:p>
            <a:pPr algn="just"/>
            <a:endParaRPr lang="tr-TR" dirty="0"/>
          </a:p>
          <a:p>
            <a:pPr marL="0" indent="0" algn="just">
              <a:buNone/>
            </a:pPr>
            <a:r>
              <a:rPr lang="tr-TR" i="1" dirty="0" smtClean="0"/>
              <a:t>	Selin </a:t>
            </a:r>
            <a:r>
              <a:rPr lang="tr-TR" i="1" dirty="0"/>
              <a:t>bebeğin babaannesi, </a:t>
            </a:r>
            <a:r>
              <a:rPr lang="tr-TR" i="1" dirty="0" err="1"/>
              <a:t>Selin’nin</a:t>
            </a:r>
            <a:r>
              <a:rPr lang="tr-TR" i="1" dirty="0"/>
              <a:t> iştahsızlığından yakınmakta; </a:t>
            </a:r>
            <a:endParaRPr lang="tr-TR" dirty="0"/>
          </a:p>
          <a:p>
            <a:pPr marL="0" indent="0" algn="just">
              <a:buNone/>
            </a:pPr>
            <a:r>
              <a:rPr lang="tr-TR" i="1" dirty="0"/>
              <a:t>-“Bu gidişle bu bebek hiç gelişmeyecek” topu </a:t>
            </a:r>
            <a:r>
              <a:rPr lang="tr-TR" i="1" dirty="0" err="1"/>
              <a:t>topu</a:t>
            </a:r>
            <a:r>
              <a:rPr lang="tr-TR" i="1" dirty="0"/>
              <a:t> bir muz, bir kaşık yoğurt, iki bebe bisküvi ve az haşlanmış sebzeleri püre haline getirdim, hatta içine az da şeker koydum yesin diye, ama yemiyor. Böylesi çok sağlıklı, babasını da böyle beslerdim. Ama Selin inatçı. Muzu yalnız yiyor ama bu şekilde yemiyor… </a:t>
            </a:r>
            <a:r>
              <a:rPr lang="tr-TR" i="1" dirty="0" smtClean="0"/>
              <a:t>Selin </a:t>
            </a:r>
            <a:r>
              <a:rPr lang="tr-TR" i="1" dirty="0"/>
              <a:t>bebek, bulamaç halindeki yiyeceklerden hoşlanmamaktadır. Her yiyeceği ayrı ayrı keşfetmek istemektedir. </a:t>
            </a:r>
            <a:endParaRPr lang="tr-TR" dirty="0"/>
          </a:p>
        </p:txBody>
      </p:sp>
    </p:spTree>
    <p:extLst>
      <p:ext uri="{BB962C8B-B14F-4D97-AF65-F5344CB8AC3E}">
        <p14:creationId xmlns:p14="http://schemas.microsoft.com/office/powerpoint/2010/main" val="28211289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dirty="0"/>
              <a:t>Tat alma </a:t>
            </a:r>
            <a:r>
              <a:rPr lang="tr-TR" dirty="0" smtClean="0"/>
              <a:t>duyusunun gelişimi</a:t>
            </a:r>
            <a:endParaRPr lang="tr-TR" dirty="0"/>
          </a:p>
        </p:txBody>
      </p:sp>
      <p:sp>
        <p:nvSpPr>
          <p:cNvPr id="3" name="İçerik Yer Tutucusu 2"/>
          <p:cNvSpPr>
            <a:spLocks noGrp="1"/>
          </p:cNvSpPr>
          <p:nvPr>
            <p:ph idx="1"/>
          </p:nvPr>
        </p:nvSpPr>
        <p:spPr/>
        <p:txBody>
          <a:bodyPr>
            <a:normAutofit fontScale="77500" lnSpcReduction="20000"/>
          </a:bodyPr>
          <a:lstStyle/>
          <a:p>
            <a:pPr algn="just"/>
            <a:endParaRPr lang="tr-TR" dirty="0"/>
          </a:p>
          <a:p>
            <a:pPr marL="0" indent="0" algn="just">
              <a:buNone/>
            </a:pPr>
            <a:r>
              <a:rPr lang="tr-TR" dirty="0" smtClean="0"/>
              <a:t>	Tat </a:t>
            </a:r>
            <a:r>
              <a:rPr lang="tr-TR" dirty="0"/>
              <a:t>duyusunun doğumdan önce bile bulunduğu düşünülmektedir. Bebeklerin tatlımsı ve tuzsuz sıvılara karşı gösterdikleri tercih anne sütü ile beslenmelerine </a:t>
            </a:r>
            <a:r>
              <a:rPr lang="tr-TR" dirty="0" smtClean="0"/>
              <a:t>yardımcı </a:t>
            </a:r>
            <a:r>
              <a:rPr lang="tr-TR" dirty="0"/>
              <a:t>olur. Bazı tatlara karşı açıkça tercih </a:t>
            </a:r>
            <a:r>
              <a:rPr lang="tr-TR" dirty="0" err="1"/>
              <a:t>gösteririler</a:t>
            </a:r>
            <a:r>
              <a:rPr lang="tr-TR" dirty="0"/>
              <a:t>. Örneğin; yeni doğanlar tatlı sıvıları bir gurmenin yemeklerin tadını çıkararak yemesi gibi daha uzun ve yavaş emerler. Buna karşı tuzlu sıvıları sevmezler, hızlı hızlı ve kısa periyotlarla emerler. (</a:t>
            </a:r>
            <a:r>
              <a:rPr lang="tr-TR" dirty="0" err="1"/>
              <a:t>Trawick-Swith</a:t>
            </a:r>
            <a:r>
              <a:rPr lang="tr-TR" dirty="0"/>
              <a:t>, 2013). Başlangıçta tatlı gıdaları seçen bebek giderek tuzlu gıdaları tercih etmeye başlar. Altı-yedi ay civarında değişik tatları, hatta acı olanları bile kabul etmeye başlar. Bir yaşından sonra çoğu çocuk çok tatlı, çok tuzlu yiyeceklerden hoşlanır (</a:t>
            </a:r>
            <a:r>
              <a:rPr lang="tr-TR" dirty="0" err="1"/>
              <a:t>Bee</a:t>
            </a:r>
            <a:r>
              <a:rPr lang="tr-TR" dirty="0"/>
              <a:t> ve </a:t>
            </a:r>
            <a:r>
              <a:rPr lang="tr-TR" dirty="0" err="1"/>
              <a:t>Boyd</a:t>
            </a:r>
            <a:r>
              <a:rPr lang="tr-TR" dirty="0"/>
              <a:t>, 2009; </a:t>
            </a:r>
            <a:r>
              <a:rPr lang="tr-TR" dirty="0" err="1"/>
              <a:t>Santrock</a:t>
            </a:r>
            <a:r>
              <a:rPr lang="tr-TR" dirty="0"/>
              <a:t>, 2014). </a:t>
            </a:r>
          </a:p>
        </p:txBody>
      </p:sp>
    </p:spTree>
    <p:extLst>
      <p:ext uri="{BB962C8B-B14F-4D97-AF65-F5344CB8AC3E}">
        <p14:creationId xmlns:p14="http://schemas.microsoft.com/office/powerpoint/2010/main" val="13403685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Autofit/>
          </a:bodyPr>
          <a:lstStyle/>
          <a:p>
            <a:r>
              <a:rPr lang="tr-TR" sz="2400" dirty="0"/>
              <a:t/>
            </a:r>
            <a:br>
              <a:rPr lang="tr-TR" sz="2400" dirty="0"/>
            </a:br>
            <a:r>
              <a:rPr lang="tr-TR" sz="2400" dirty="0"/>
              <a:t>Aşağıda anne baba ve eğitimcilere tat alma duyusunun gelişimine yönelik duyusal deneyim önerileri sunulmuştur (Avcı, 2003; </a:t>
            </a:r>
            <a:r>
              <a:rPr lang="tr-TR" sz="2400" dirty="0" err="1"/>
              <a:t>Fox</a:t>
            </a:r>
            <a:r>
              <a:rPr lang="tr-TR" sz="2400" dirty="0"/>
              <a:t> ve </a:t>
            </a:r>
            <a:r>
              <a:rPr lang="tr-TR" sz="2400" dirty="0" err="1"/>
              <a:t>Schirrmacher</a:t>
            </a:r>
            <a:r>
              <a:rPr lang="tr-TR" sz="2400" dirty="0"/>
              <a:t>, 2012 ve </a:t>
            </a:r>
            <a:r>
              <a:rPr lang="tr-TR" sz="2400" dirty="0" err="1"/>
              <a:t>MEBb</a:t>
            </a:r>
            <a:r>
              <a:rPr lang="tr-TR" sz="2400" dirty="0"/>
              <a:t>, 2013</a:t>
            </a:r>
            <a:r>
              <a:rPr lang="tr-TR" sz="2400" dirty="0" smtClean="0"/>
              <a:t>):</a:t>
            </a:r>
            <a:endParaRPr lang="tr-TR" sz="2400" dirty="0"/>
          </a:p>
        </p:txBody>
      </p:sp>
      <p:sp>
        <p:nvSpPr>
          <p:cNvPr id="3" name="İçerik Yer Tutucusu 2"/>
          <p:cNvSpPr>
            <a:spLocks noGrp="1"/>
          </p:cNvSpPr>
          <p:nvPr>
            <p:ph idx="1"/>
          </p:nvPr>
        </p:nvSpPr>
        <p:spPr/>
        <p:txBody>
          <a:bodyPr>
            <a:normAutofit fontScale="62500" lnSpcReduction="20000"/>
          </a:bodyPr>
          <a:lstStyle/>
          <a:p>
            <a:pPr algn="just"/>
            <a:endParaRPr lang="tr-TR" dirty="0"/>
          </a:p>
          <a:p>
            <a:pPr algn="just"/>
            <a:endParaRPr lang="tr-TR" dirty="0"/>
          </a:p>
          <a:p>
            <a:pPr algn="just"/>
            <a:r>
              <a:rPr lang="tr-TR" dirty="0"/>
              <a:t>Ek besinlere geçilmesiyle birlikte çocuğa değişik yiyecekler tattırılabilir. </a:t>
            </a:r>
          </a:p>
          <a:p>
            <a:pPr algn="just"/>
            <a:r>
              <a:rPr lang="tr-TR" dirty="0"/>
              <a:t>Ek besinlere geçildiğinde, bebeğe yeni besinler tek tek verilmeli ve bir besine alışıldıktan sonra diğer besine geçilmelidir. Bu dönemde tat duyusunun gelişimi için çocuğa bulamaç halinde yiyecekler verilmemelidir. </a:t>
            </a:r>
          </a:p>
          <a:p>
            <a:pPr algn="just"/>
            <a:r>
              <a:rPr lang="tr-TR" dirty="0"/>
              <a:t>Çocuğa hazırlanan yiyeceklerin lezzetli olmasına özen gösterilmelidir. Çocuklara bir tepsi besin örnekleri hazırlanabilir ve bu tatlar tatlı, ekşi sıcak, soğuk, ya da tuzlu olarak sınıflandırılabilir. Acı, tatsız ve baharatlı besinler küçük çocuklar için tatması zor olabilir. Çocuk temel tatlarda uzmanlaştıkça, buna eklemeler ya da çeşitlendirmeler yapılabilir. Her çocuğun kendi kaşığının olması gerekir. Bir damlalık kullanarak, her çocuğun kaşığına şekerli su gibi tatlı bir madde damlatılabilir ve bunun ne olduğu söylenmeden çocuk, tadı hakkında düşünmeye teşvik edilebilir. Portakal suyu, tuzlu su, limon suyu, tarçın sirkeli su, çikolata şurubu gibi farklı tatlar da kullanılabilir. Bu tatları tattırırken alerjik durumlar göz önünde bulundurulmalıdır. </a:t>
            </a:r>
          </a:p>
          <a:p>
            <a:pPr algn="just"/>
            <a:endParaRPr lang="tr-TR" dirty="0"/>
          </a:p>
        </p:txBody>
      </p:sp>
    </p:spTree>
    <p:extLst>
      <p:ext uri="{BB962C8B-B14F-4D97-AF65-F5344CB8AC3E}">
        <p14:creationId xmlns:p14="http://schemas.microsoft.com/office/powerpoint/2010/main" val="18914428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p:txBody>
          <a:bodyPr/>
          <a:lstStyle/>
          <a:p>
            <a:pPr marL="0" indent="0">
              <a:buFont typeface="Arial" pitchFamily="34" charset="0"/>
              <a:buNone/>
            </a:pPr>
            <a:endParaRPr lang="tr-TR"/>
          </a:p>
        </p:txBody>
      </p:sp>
      <p:sp>
        <p:nvSpPr>
          <p:cNvPr id="2" name="1 Metin Yer Tutucusu"/>
          <p:cNvSpPr>
            <a:spLocks noGrp="1"/>
          </p:cNvSpPr>
          <p:nvPr>
            <p:ph idx="1"/>
          </p:nvPr>
        </p:nvSpPr>
        <p:spPr/>
        <p:txBody>
          <a:bodyPr/>
          <a:lstStyle/>
          <a:p>
            <a:pPr marL="0" indent="0" algn="just">
              <a:buFont typeface="Wingdings" pitchFamily="2" charset="2"/>
              <a:buNone/>
              <a:defRPr/>
            </a:pPr>
            <a:r>
              <a:rPr lang="tr-TR" dirty="0" smtClean="0"/>
              <a:t>	Tat </a:t>
            </a:r>
            <a:r>
              <a:rPr dirty="0" err="1" smtClean="0"/>
              <a:t>duyusu</a:t>
            </a:r>
            <a:r>
              <a:rPr dirty="0" smtClean="0"/>
              <a:t> </a:t>
            </a:r>
            <a:r>
              <a:rPr dirty="0" err="1" smtClean="0"/>
              <a:t>ile</a:t>
            </a:r>
            <a:r>
              <a:rPr dirty="0" smtClean="0"/>
              <a:t> </a:t>
            </a:r>
            <a:r>
              <a:rPr dirty="0" err="1" smtClean="0"/>
              <a:t>ilgili</a:t>
            </a:r>
            <a:r>
              <a:rPr dirty="0" smtClean="0"/>
              <a:t> </a:t>
            </a:r>
            <a:r>
              <a:rPr dirty="0" err="1" smtClean="0"/>
              <a:t>olan</a:t>
            </a:r>
            <a:r>
              <a:rPr dirty="0" smtClean="0"/>
              <a:t> </a:t>
            </a:r>
            <a:r>
              <a:rPr dirty="0" err="1" smtClean="0"/>
              <a:t>materyallerin</a:t>
            </a:r>
            <a:r>
              <a:rPr dirty="0" smtClean="0"/>
              <a:t> </a:t>
            </a:r>
            <a:r>
              <a:rPr dirty="0" err="1" smtClean="0"/>
              <a:t>öncelikle</a:t>
            </a:r>
            <a:r>
              <a:rPr dirty="0" smtClean="0"/>
              <a:t> </a:t>
            </a:r>
            <a:r>
              <a:rPr dirty="0" err="1" smtClean="0"/>
              <a:t>çocuğun</a:t>
            </a:r>
            <a:r>
              <a:rPr dirty="0" smtClean="0"/>
              <a:t> </a:t>
            </a:r>
            <a:r>
              <a:rPr dirty="0" err="1" smtClean="0"/>
              <a:t>yaş</a:t>
            </a:r>
            <a:r>
              <a:rPr dirty="0" smtClean="0"/>
              <a:t> </a:t>
            </a:r>
            <a:r>
              <a:rPr dirty="0" err="1" smtClean="0"/>
              <a:t>ve</a:t>
            </a:r>
            <a:r>
              <a:rPr dirty="0" smtClean="0"/>
              <a:t> </a:t>
            </a:r>
            <a:r>
              <a:rPr dirty="0" err="1" smtClean="0"/>
              <a:t>gelişim</a:t>
            </a:r>
            <a:r>
              <a:rPr dirty="0" smtClean="0"/>
              <a:t> </a:t>
            </a:r>
            <a:r>
              <a:rPr dirty="0" err="1" smtClean="0"/>
              <a:t>düzeyine</a:t>
            </a:r>
            <a:r>
              <a:rPr dirty="0" smtClean="0"/>
              <a:t> </a:t>
            </a:r>
            <a:r>
              <a:rPr dirty="0" err="1" smtClean="0"/>
              <a:t>uygunluğu</a:t>
            </a:r>
            <a:r>
              <a:rPr dirty="0" smtClean="0"/>
              <a:t> </a:t>
            </a:r>
            <a:r>
              <a:rPr dirty="0" err="1" smtClean="0"/>
              <a:t>dikkate</a:t>
            </a:r>
            <a:r>
              <a:rPr dirty="0" smtClean="0"/>
              <a:t> </a:t>
            </a:r>
            <a:r>
              <a:rPr dirty="0" err="1" smtClean="0"/>
              <a:t>alınmalıdır</a:t>
            </a:r>
            <a:r>
              <a:rPr dirty="0" smtClean="0"/>
              <a:t>.</a:t>
            </a:r>
          </a:p>
          <a:p>
            <a:pPr marL="0" indent="0" algn="just">
              <a:buFont typeface="Wingdings" pitchFamily="2" charset="2"/>
              <a:buNone/>
              <a:defRPr/>
            </a:pPr>
            <a:r>
              <a:rPr lang="tr-TR" dirty="0" smtClean="0"/>
              <a:t>	</a:t>
            </a:r>
            <a:r>
              <a:rPr dirty="0" err="1" smtClean="0"/>
              <a:t>Bunun</a:t>
            </a:r>
            <a:r>
              <a:rPr dirty="0" smtClean="0"/>
              <a:t> </a:t>
            </a:r>
            <a:r>
              <a:rPr dirty="0" err="1" smtClean="0"/>
              <a:t>ardından</a:t>
            </a:r>
            <a:r>
              <a:rPr dirty="0" smtClean="0"/>
              <a:t> </a:t>
            </a:r>
            <a:r>
              <a:rPr dirty="0" err="1" smtClean="0"/>
              <a:t>çocuğu</a:t>
            </a:r>
            <a:r>
              <a:rPr dirty="0" smtClean="0"/>
              <a:t> </a:t>
            </a:r>
            <a:r>
              <a:rPr dirty="0" err="1" smtClean="0"/>
              <a:t>çeşitli</a:t>
            </a:r>
            <a:r>
              <a:rPr dirty="0" smtClean="0"/>
              <a:t> tat </a:t>
            </a:r>
            <a:r>
              <a:rPr dirty="0" err="1" smtClean="0"/>
              <a:t>uyaranlarına</a:t>
            </a:r>
            <a:r>
              <a:rPr dirty="0" smtClean="0"/>
              <a:t> </a:t>
            </a:r>
            <a:r>
              <a:rPr dirty="0" err="1" smtClean="0"/>
              <a:t>maruz</a:t>
            </a:r>
            <a:r>
              <a:rPr dirty="0" smtClean="0"/>
              <a:t> </a:t>
            </a:r>
            <a:r>
              <a:rPr dirty="0" err="1" smtClean="0"/>
              <a:t>bırakarak</a:t>
            </a:r>
            <a:r>
              <a:rPr dirty="0" smtClean="0"/>
              <a:t> tat </a:t>
            </a:r>
            <a:r>
              <a:rPr dirty="0" err="1" smtClean="0"/>
              <a:t>duyusunun</a:t>
            </a:r>
            <a:r>
              <a:rPr dirty="0" smtClean="0"/>
              <a:t> </a:t>
            </a:r>
            <a:r>
              <a:rPr dirty="0" err="1" smtClean="0"/>
              <a:t>gelişimine</a:t>
            </a:r>
            <a:r>
              <a:rPr dirty="0" smtClean="0"/>
              <a:t> </a:t>
            </a:r>
            <a:r>
              <a:rPr dirty="0" err="1" smtClean="0"/>
              <a:t>destek</a:t>
            </a:r>
            <a:r>
              <a:rPr dirty="0" smtClean="0"/>
              <a:t> </a:t>
            </a:r>
            <a:r>
              <a:rPr dirty="0" err="1" smtClean="0"/>
              <a:t>olunmalıdır</a:t>
            </a:r>
            <a:endParaRPr dirty="0"/>
          </a:p>
        </p:txBody>
      </p:sp>
    </p:spTree>
    <p:extLst>
      <p:ext uri="{BB962C8B-B14F-4D97-AF65-F5344CB8AC3E}">
        <p14:creationId xmlns:p14="http://schemas.microsoft.com/office/powerpoint/2010/main" val="429117740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p:txBody>
          <a:bodyPr>
            <a:noAutofit/>
          </a:bodyPr>
          <a:lstStyle/>
          <a:p>
            <a:r>
              <a:rPr lang="tr-TR" sz="3200" b="1" dirty="0" smtClean="0"/>
              <a:t>Tat </a:t>
            </a:r>
            <a:r>
              <a:rPr lang="tr-TR" sz="3200" b="1" dirty="0"/>
              <a:t>duyusunun gelişimini desteklemek için kullanılabilecek materyaller</a:t>
            </a:r>
            <a:r>
              <a:rPr lang="tr-TR" sz="3200" b="1" dirty="0" smtClean="0"/>
              <a:t>;</a:t>
            </a:r>
            <a:endParaRPr lang="tr-TR" sz="3200" dirty="0"/>
          </a:p>
        </p:txBody>
      </p:sp>
      <p:sp>
        <p:nvSpPr>
          <p:cNvPr id="2" name="1 Metin Yer Tutucusu"/>
          <p:cNvSpPr>
            <a:spLocks noGrp="1"/>
          </p:cNvSpPr>
          <p:nvPr>
            <p:ph idx="1"/>
          </p:nvPr>
        </p:nvSpPr>
        <p:spPr/>
        <p:txBody>
          <a:bodyPr>
            <a:normAutofit/>
          </a:bodyPr>
          <a:lstStyle/>
          <a:p>
            <a:pPr marL="0" indent="0">
              <a:buNone/>
              <a:defRPr/>
            </a:pPr>
            <a:r>
              <a:rPr dirty="0" smtClean="0"/>
              <a:t>• </a:t>
            </a:r>
            <a:r>
              <a:rPr dirty="0" err="1" smtClean="0"/>
              <a:t>Esanslı</a:t>
            </a:r>
            <a:r>
              <a:rPr dirty="0" smtClean="0"/>
              <a:t> </a:t>
            </a:r>
            <a:r>
              <a:rPr dirty="0" err="1" smtClean="0"/>
              <a:t>çiğneme</a:t>
            </a:r>
            <a:r>
              <a:rPr dirty="0" smtClean="0"/>
              <a:t> </a:t>
            </a:r>
            <a:r>
              <a:rPr dirty="0" err="1" smtClean="0"/>
              <a:t>topları</a:t>
            </a:r>
            <a:r>
              <a:rPr dirty="0" smtClean="0"/>
              <a:t> </a:t>
            </a:r>
          </a:p>
          <a:p>
            <a:pPr marL="0" indent="0">
              <a:buNone/>
              <a:defRPr/>
            </a:pPr>
            <a:r>
              <a:rPr dirty="0" smtClean="0"/>
              <a:t>• </a:t>
            </a:r>
            <a:r>
              <a:rPr dirty="0" err="1" smtClean="0"/>
              <a:t>Üfleme</a:t>
            </a:r>
            <a:r>
              <a:rPr dirty="0" smtClean="0"/>
              <a:t> </a:t>
            </a:r>
            <a:r>
              <a:rPr dirty="0" err="1" smtClean="0"/>
              <a:t>topu</a:t>
            </a:r>
            <a:r>
              <a:rPr dirty="0" smtClean="0"/>
              <a:t> </a:t>
            </a:r>
            <a:endParaRPr lang="tr-TR" dirty="0" smtClean="0"/>
          </a:p>
          <a:p>
            <a:pPr marL="0" indent="0">
              <a:buNone/>
              <a:defRPr/>
            </a:pPr>
            <a:r>
              <a:rPr dirty="0" smtClean="0"/>
              <a:t>• Su </a:t>
            </a:r>
            <a:r>
              <a:rPr dirty="0" err="1" smtClean="0"/>
              <a:t>flüdü</a:t>
            </a:r>
            <a:endParaRPr dirty="0" smtClean="0"/>
          </a:p>
          <a:p>
            <a:pPr marL="0" indent="0">
              <a:buNone/>
              <a:defRPr/>
            </a:pPr>
            <a:r>
              <a:rPr dirty="0" smtClean="0"/>
              <a:t>• </a:t>
            </a:r>
            <a:r>
              <a:rPr dirty="0" err="1" smtClean="0"/>
              <a:t>Ağız</a:t>
            </a:r>
            <a:r>
              <a:rPr dirty="0" smtClean="0"/>
              <a:t> </a:t>
            </a:r>
            <a:r>
              <a:rPr dirty="0" err="1" smtClean="0"/>
              <a:t>fırçası</a:t>
            </a:r>
            <a:endParaRPr dirty="0" smtClean="0"/>
          </a:p>
          <a:p>
            <a:pPr marL="0" indent="0">
              <a:buNone/>
              <a:defRPr/>
            </a:pPr>
            <a:r>
              <a:rPr dirty="0" smtClean="0"/>
              <a:t>• </a:t>
            </a:r>
            <a:r>
              <a:rPr dirty="0" err="1" smtClean="0"/>
              <a:t>Çeşitli</a:t>
            </a:r>
            <a:r>
              <a:rPr dirty="0" smtClean="0"/>
              <a:t> </a:t>
            </a:r>
            <a:r>
              <a:rPr dirty="0" err="1" smtClean="0"/>
              <a:t>tatlardaki</a:t>
            </a:r>
            <a:r>
              <a:rPr dirty="0" smtClean="0"/>
              <a:t> </a:t>
            </a:r>
            <a:r>
              <a:rPr dirty="0" err="1" smtClean="0"/>
              <a:t>gıda</a:t>
            </a:r>
            <a:r>
              <a:rPr dirty="0" smtClean="0"/>
              <a:t> </a:t>
            </a:r>
            <a:r>
              <a:rPr dirty="0" err="1" smtClean="0"/>
              <a:t>maddeleri</a:t>
            </a:r>
            <a:endParaRPr dirty="0" smtClean="0"/>
          </a:p>
        </p:txBody>
      </p:sp>
    </p:spTree>
    <p:extLst>
      <p:ext uri="{BB962C8B-B14F-4D97-AF65-F5344CB8AC3E}">
        <p14:creationId xmlns:p14="http://schemas.microsoft.com/office/powerpoint/2010/main" val="9889844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Kaynak</a:t>
            </a:r>
            <a:endParaRPr lang="tr-TR"/>
          </a:p>
        </p:txBody>
      </p:sp>
      <p:sp>
        <p:nvSpPr>
          <p:cNvPr id="3" name="İçerik Yer Tutucusu 2"/>
          <p:cNvSpPr>
            <a:spLocks noGrp="1"/>
          </p:cNvSpPr>
          <p:nvPr>
            <p:ph idx="1"/>
          </p:nvPr>
        </p:nvSpPr>
        <p:spPr/>
        <p:txBody>
          <a:bodyPr>
            <a:normAutofit fontScale="92500" lnSpcReduction="20000"/>
          </a:bodyPr>
          <a:lstStyle/>
          <a:p>
            <a:pPr algn="just"/>
            <a:r>
              <a:rPr lang="tr-TR" dirty="0"/>
              <a:t>Çetin Sultanoğlu, S. ve Aral, N. (2015). “Duyuların Gelişimi”, Bebeklik ve İlk Çocukluk Döneminde (0-36 ay) Gelişim Duyuların Gelişimi ve Desteklenmesi, ed. M. Yıldız Bıçakçı, 205-225, Eğiten Kitap, Ankara.</a:t>
            </a:r>
          </a:p>
          <a:p>
            <a:pPr lvl="0"/>
            <a:r>
              <a:rPr lang="tr-TR" dirty="0" smtClean="0"/>
              <a:t>PEKŞEN </a:t>
            </a:r>
            <a:r>
              <a:rPr lang="tr-TR" dirty="0"/>
              <a:t>AKÇA, R., (2015). Bebeklik ve İlk Çocukluk Dönem, Atipik Gelişim Gösteren Çocukların Gelişimsel Özellikleri.   Bebeklik ve İlk Çocukluk Döneminde (0-36 ay)Gelişim, Duyuların Gelişimi ve Desteklenmesi (pp.91-142), Ankara: Eğiten Kitap. </a:t>
            </a:r>
          </a:p>
          <a:p>
            <a:endParaRPr lang="tr-TR" dirty="0"/>
          </a:p>
        </p:txBody>
      </p:sp>
    </p:spTree>
    <p:extLst>
      <p:ext uri="{BB962C8B-B14F-4D97-AF65-F5344CB8AC3E}">
        <p14:creationId xmlns:p14="http://schemas.microsoft.com/office/powerpoint/2010/main" val="345650883"/>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301</Words>
  <Application>Microsoft Office PowerPoint</Application>
  <PresentationFormat>Ekran Gösterisi (4:3)</PresentationFormat>
  <Paragraphs>26</Paragraphs>
  <Slides>7</Slides>
  <Notes>0</Notes>
  <HiddenSlides>0</HiddenSlides>
  <MMClips>0</MMClips>
  <ScaleCrop>false</ScaleCrop>
  <HeadingPairs>
    <vt:vector size="4" baseType="variant">
      <vt:variant>
        <vt:lpstr>Tema</vt:lpstr>
      </vt:variant>
      <vt:variant>
        <vt:i4>1</vt:i4>
      </vt:variant>
      <vt:variant>
        <vt:lpstr>Slayt Başlıkları</vt:lpstr>
      </vt:variant>
      <vt:variant>
        <vt:i4>7</vt:i4>
      </vt:variant>
    </vt:vector>
  </HeadingPairs>
  <TitlesOfParts>
    <vt:vector size="8" baseType="lpstr">
      <vt:lpstr>Ofis Teması</vt:lpstr>
      <vt:lpstr>Tat alma duyusuna yönelik duyusal deneyimler, gelişimi ve desteklenmesi</vt:lpstr>
      <vt:lpstr>Tat alma duyusuna yönelik duyusal deneyimler</vt:lpstr>
      <vt:lpstr>Tat alma duyusunun gelişimi</vt:lpstr>
      <vt:lpstr> Aşağıda anne baba ve eğitimcilere tat alma duyusunun gelişimine yönelik duyusal deneyim önerileri sunulmuştur (Avcı, 2003; Fox ve Schirrmacher, 2012 ve MEBb, 2013):</vt:lpstr>
      <vt:lpstr>PowerPoint Sunusu</vt:lpstr>
      <vt:lpstr>Tat duyusunun gelişimini desteklemek için kullanılabilecek materyaller;</vt:lpstr>
      <vt:lpstr>Kaynak</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AYÇA</dc:creator>
  <cp:lastModifiedBy>AYÇA</cp:lastModifiedBy>
  <cp:revision>5</cp:revision>
  <dcterms:created xsi:type="dcterms:W3CDTF">2020-11-09T13:58:59Z</dcterms:created>
  <dcterms:modified xsi:type="dcterms:W3CDTF">2020-11-10T09:17:43Z</dcterms:modified>
</cp:coreProperties>
</file>