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4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41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19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3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4412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5155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8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8366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882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26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9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33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27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07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660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83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30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t>18.03.2019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696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154713" cy="2172817"/>
          </a:xfrm>
        </p:spPr>
        <p:txBody>
          <a:bodyPr/>
          <a:lstStyle/>
          <a:p>
            <a:r>
              <a:rPr lang="tr-TR" cap="none" dirty="0" err="1" smtClean="0"/>
              <a:t>Gastrointestinal</a:t>
            </a:r>
            <a:r>
              <a:rPr lang="tr-TR" cap="none" dirty="0" smtClean="0"/>
              <a:t> </a:t>
            </a:r>
            <a:r>
              <a:rPr lang="en-US" cap="none" dirty="0" smtClean="0"/>
              <a:t>System Surgery In Small Animals</a:t>
            </a:r>
            <a:endParaRPr lang="tr-TR" cap="none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Dr. Murat ÇALIŞKAN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603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12" y="419976"/>
            <a:ext cx="5383575" cy="60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6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6" y="325054"/>
            <a:ext cx="6236607" cy="620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84" y="438961"/>
            <a:ext cx="6312432" cy="59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548680"/>
            <a:ext cx="5524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err="1"/>
              <a:t>Gastric</a:t>
            </a:r>
            <a:r>
              <a:rPr lang="tr-TR" sz="2800" dirty="0"/>
              <a:t> </a:t>
            </a:r>
            <a:r>
              <a:rPr lang="tr-TR" sz="2800" dirty="0" err="1"/>
              <a:t>Dilatation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Volvulus</a:t>
            </a:r>
            <a:endParaRPr lang="tr-TR" sz="2800" dirty="0"/>
          </a:p>
        </p:txBody>
      </p:sp>
      <p:sp>
        <p:nvSpPr>
          <p:cNvPr id="3" name="Dikdörtgen 2"/>
          <p:cNvSpPr/>
          <p:nvPr/>
        </p:nvSpPr>
        <p:spPr>
          <a:xfrm>
            <a:off x="683568" y="1700808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Gastric dilatation and volvulus is a </a:t>
            </a:r>
            <a:r>
              <a:rPr lang="en-US" sz="2800" dirty="0" smtClean="0"/>
              <a:t>life</a:t>
            </a:r>
            <a:r>
              <a:rPr lang="tr-TR" sz="2800" dirty="0" smtClean="0"/>
              <a:t> </a:t>
            </a:r>
            <a:r>
              <a:rPr lang="en-US" sz="2800" dirty="0" smtClean="0"/>
              <a:t>threatening </a:t>
            </a:r>
            <a:r>
              <a:rPr lang="en-US" sz="2800" dirty="0"/>
              <a:t>syndrome reported </a:t>
            </a:r>
            <a:r>
              <a:rPr lang="en-US" sz="2800" dirty="0" smtClean="0"/>
              <a:t>most</a:t>
            </a:r>
            <a:r>
              <a:rPr lang="tr-TR" sz="2800" dirty="0" smtClean="0"/>
              <a:t> </a:t>
            </a:r>
            <a:r>
              <a:rPr lang="en-US" sz="2800" dirty="0" smtClean="0"/>
              <a:t>commonly </a:t>
            </a:r>
            <a:r>
              <a:rPr lang="en-US" sz="2800" dirty="0"/>
              <a:t>in </a:t>
            </a:r>
            <a:r>
              <a:rPr lang="en-US" sz="2800" dirty="0" err="1" smtClean="0"/>
              <a:t>largebreed</a:t>
            </a:r>
            <a:r>
              <a:rPr lang="en-US" sz="2800" dirty="0" smtClean="0"/>
              <a:t>,</a:t>
            </a:r>
            <a:r>
              <a:rPr lang="tr-TR" sz="2800" dirty="0" smtClean="0"/>
              <a:t> </a:t>
            </a:r>
            <a:r>
              <a:rPr lang="en-US" sz="2800" dirty="0" smtClean="0"/>
              <a:t>deep-chested </a:t>
            </a:r>
            <a:r>
              <a:rPr lang="en-US" sz="2800" dirty="0"/>
              <a:t>dogs in which the stomach rotates on its axis, trapping air within </a:t>
            </a:r>
            <a:r>
              <a:rPr lang="en-US" sz="2800" dirty="0" smtClean="0"/>
              <a:t>its</a:t>
            </a:r>
            <a:r>
              <a:rPr lang="tr-TR" sz="2800" dirty="0" smtClean="0"/>
              <a:t> </a:t>
            </a:r>
            <a:r>
              <a:rPr lang="en-US" sz="2800" dirty="0" smtClean="0"/>
              <a:t>lumen</a:t>
            </a:r>
            <a:r>
              <a:rPr lang="en-US" sz="2800" dirty="0"/>
              <a:t>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28856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3582732" cy="430945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420888"/>
            <a:ext cx="2947697" cy="26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100492"/>
            <a:ext cx="3816424" cy="1524000"/>
          </a:xfrm>
        </p:spPr>
        <p:txBody>
          <a:bodyPr/>
          <a:lstStyle/>
          <a:p>
            <a:r>
              <a:rPr lang="tr-TR" dirty="0"/>
              <a:t>Small </a:t>
            </a:r>
            <a:r>
              <a:rPr lang="tr-TR" dirty="0" err="1"/>
              <a:t>Intestine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15127"/>
            <a:ext cx="3886032" cy="228761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512" y="1742477"/>
            <a:ext cx="2766823" cy="23453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437112"/>
            <a:ext cx="2809297" cy="22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189332" cy="401519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98" y="3284984"/>
            <a:ext cx="3979854" cy="30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7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3065769" cy="477426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548680"/>
            <a:ext cx="1876669" cy="283816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005064"/>
            <a:ext cx="2881350" cy="16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8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705832" cy="401519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365104"/>
            <a:ext cx="5848004" cy="21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0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4036879" cy="52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7505" y="260648"/>
            <a:ext cx="2952328" cy="1524000"/>
          </a:xfrm>
        </p:spPr>
        <p:txBody>
          <a:bodyPr/>
          <a:lstStyle/>
          <a:p>
            <a:r>
              <a:rPr lang="tr-TR" dirty="0" err="1"/>
              <a:t>Esophagus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79512" y="1582341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/>
              <a:t>	</a:t>
            </a:r>
            <a:r>
              <a:rPr lang="en-US" sz="2800" dirty="0" smtClean="0"/>
              <a:t>Esophageal </a:t>
            </a:r>
            <a:r>
              <a:rPr lang="en-US" sz="2800" dirty="0"/>
              <a:t>surgery is historically associated with a higher prevalence of incisional </a:t>
            </a:r>
            <a:r>
              <a:rPr lang="en-US" sz="2800" dirty="0" smtClean="0"/>
              <a:t>dehiscence</a:t>
            </a:r>
            <a:r>
              <a:rPr lang="tr-TR" sz="2800" dirty="0" smtClean="0"/>
              <a:t> </a:t>
            </a:r>
            <a:r>
              <a:rPr lang="en-US" sz="2800" dirty="0" smtClean="0"/>
              <a:t>than </a:t>
            </a:r>
            <a:r>
              <a:rPr lang="en-US" sz="2800" dirty="0"/>
              <a:t>surgery on other portions of the alimentary tract. Several factors may contribute to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high </a:t>
            </a:r>
            <a:r>
              <a:rPr lang="en-US" sz="2800" dirty="0"/>
              <a:t>complication rate, including lack of serosa, the segmental </a:t>
            </a:r>
            <a:r>
              <a:rPr lang="en-US" sz="2800" dirty="0" err="1" smtClean="0"/>
              <a:t>natüre</a:t>
            </a:r>
            <a:r>
              <a:rPr lang="tr-TR" sz="2800" dirty="0" smtClean="0"/>
              <a:t> </a:t>
            </a:r>
            <a:r>
              <a:rPr lang="en-US" sz="2800" dirty="0" smtClean="0"/>
              <a:t>of </a:t>
            </a:r>
            <a:r>
              <a:rPr lang="en-US" sz="2800" dirty="0"/>
              <a:t>the blood supply,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lack </a:t>
            </a:r>
            <a:r>
              <a:rPr lang="en-US" sz="2800" dirty="0"/>
              <a:t>of </a:t>
            </a:r>
            <a:r>
              <a:rPr lang="en-US" sz="2800" dirty="0" err="1"/>
              <a:t>omentum</a:t>
            </a:r>
            <a:r>
              <a:rPr lang="en-US" sz="2800" dirty="0"/>
              <a:t>, constant motion caused by swallowing </a:t>
            </a:r>
            <a:r>
              <a:rPr lang="en-US" sz="2800" dirty="0" smtClean="0"/>
              <a:t>and</a:t>
            </a:r>
            <a:r>
              <a:rPr lang="tr-TR" sz="2800" dirty="0" smtClean="0"/>
              <a:t> </a:t>
            </a:r>
            <a:r>
              <a:rPr lang="en-US" sz="2800" dirty="0" smtClean="0"/>
              <a:t>respiration</a:t>
            </a:r>
            <a:r>
              <a:rPr lang="en-US" sz="2800" dirty="0"/>
              <a:t>, and tension at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surgical </a:t>
            </a:r>
            <a:r>
              <a:rPr lang="en-US" sz="2800" dirty="0"/>
              <a:t>site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13079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81" y="823394"/>
            <a:ext cx="7696238" cy="521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620688"/>
            <a:ext cx="7848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/>
              <a:t>	</a:t>
            </a:r>
            <a:r>
              <a:rPr lang="en-US" sz="2800" dirty="0" smtClean="0"/>
              <a:t>Monofilament</a:t>
            </a:r>
            <a:r>
              <a:rPr lang="en-US" sz="2800" dirty="0"/>
              <a:t>, minimally reactive, slowly absorbable suture materials, such as </a:t>
            </a:r>
            <a:r>
              <a:rPr lang="en-US" sz="2800" dirty="0" err="1"/>
              <a:t>polydioxanone</a:t>
            </a:r>
            <a:r>
              <a:rPr lang="en-US" sz="2800" dirty="0"/>
              <a:t> </a:t>
            </a:r>
            <a:r>
              <a:rPr lang="en-US" sz="2800" dirty="0" smtClean="0"/>
              <a:t>or</a:t>
            </a:r>
            <a:r>
              <a:rPr lang="tr-TR" sz="2800" dirty="0" smtClean="0"/>
              <a:t> </a:t>
            </a:r>
            <a:r>
              <a:rPr lang="en-US" sz="2800" dirty="0" err="1" smtClean="0"/>
              <a:t>polyglyconate</a:t>
            </a:r>
            <a:r>
              <a:rPr lang="en-US" sz="2800" dirty="0"/>
              <a:t>, are often recommended for closure of esophageal </a:t>
            </a:r>
            <a:r>
              <a:rPr lang="en-US" sz="2800" dirty="0" smtClean="0"/>
              <a:t>incisions. </a:t>
            </a:r>
            <a:r>
              <a:rPr lang="en-US" sz="2800" dirty="0"/>
              <a:t>Sutures should </a:t>
            </a:r>
            <a:r>
              <a:rPr lang="en-US" sz="2800" dirty="0" smtClean="0"/>
              <a:t>be</a:t>
            </a:r>
            <a:r>
              <a:rPr lang="tr-TR" sz="2800" dirty="0" smtClean="0"/>
              <a:t> </a:t>
            </a:r>
            <a:r>
              <a:rPr lang="en-US" sz="2800" dirty="0" smtClean="0"/>
              <a:t>placed </a:t>
            </a:r>
            <a:r>
              <a:rPr lang="en-US" sz="2800" dirty="0"/>
              <a:t>approximately 2 mm from the cut edge and 2 to 3 mm apart.</a:t>
            </a:r>
            <a:endParaRPr lang="tr-TR" sz="2800" dirty="0"/>
          </a:p>
        </p:txBody>
      </p:sp>
      <p:sp>
        <p:nvSpPr>
          <p:cNvPr id="3" name="Dikdörtgen 2"/>
          <p:cNvSpPr/>
          <p:nvPr/>
        </p:nvSpPr>
        <p:spPr>
          <a:xfrm>
            <a:off x="395536" y="386104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	A </a:t>
            </a:r>
            <a:r>
              <a:rPr lang="en-US" sz="2800" dirty="0" smtClean="0"/>
              <a:t>multitude </a:t>
            </a:r>
            <a:r>
              <a:rPr lang="en-US" sz="2800" dirty="0"/>
              <a:t>of esophageal suturing techniques have been advocated in dogs and </a:t>
            </a:r>
            <a:r>
              <a:rPr lang="en-US" sz="2800" dirty="0" smtClean="0"/>
              <a:t>cats,</a:t>
            </a:r>
            <a:r>
              <a:rPr lang="tr-TR" sz="2800" dirty="0" smtClean="0"/>
              <a:t> </a:t>
            </a:r>
            <a:r>
              <a:rPr lang="en-US" sz="2800" dirty="0" smtClean="0"/>
              <a:t>including </a:t>
            </a:r>
            <a:r>
              <a:rPr lang="en-US" sz="2800" dirty="0"/>
              <a:t>double-layer appositional and single-layer inverting, everting, </a:t>
            </a:r>
            <a:r>
              <a:rPr lang="en-US" sz="2800" dirty="0" smtClean="0"/>
              <a:t>and</a:t>
            </a:r>
            <a:r>
              <a:rPr lang="tr-TR" sz="2800" dirty="0" smtClean="0"/>
              <a:t> </a:t>
            </a:r>
            <a:r>
              <a:rPr lang="en-US" sz="2800" dirty="0" smtClean="0"/>
              <a:t>appositional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52081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63966" cy="50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437" y="139957"/>
            <a:ext cx="6445126" cy="65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8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1601" y="476672"/>
            <a:ext cx="4104456" cy="1524000"/>
          </a:xfrm>
        </p:spPr>
        <p:txBody>
          <a:bodyPr/>
          <a:lstStyle/>
          <a:p>
            <a:r>
              <a:rPr lang="tr-TR" dirty="0" err="1"/>
              <a:t>Stomach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67544" y="2348880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smtClean="0"/>
              <a:t>	Normal </a:t>
            </a:r>
            <a:r>
              <a:rPr lang="tr-TR" sz="2400" dirty="0" err="1"/>
              <a:t>gastric</a:t>
            </a:r>
            <a:r>
              <a:rPr lang="tr-TR" sz="2400" dirty="0"/>
              <a:t> </a:t>
            </a:r>
            <a:r>
              <a:rPr lang="tr-TR" sz="2400" dirty="0" err="1"/>
              <a:t>mucosa</a:t>
            </a:r>
            <a:r>
              <a:rPr lang="tr-TR" sz="2400" dirty="0"/>
              <a:t> is </a:t>
            </a:r>
            <a:r>
              <a:rPr lang="tr-TR" sz="2400" dirty="0" err="1"/>
              <a:t>undergoing</a:t>
            </a:r>
            <a:r>
              <a:rPr lang="tr-TR" sz="2400" dirty="0"/>
              <a:t> </a:t>
            </a:r>
            <a:r>
              <a:rPr lang="tr-TR" sz="2400" dirty="0" err="1"/>
              <a:t>constant</a:t>
            </a:r>
            <a:r>
              <a:rPr lang="tr-TR" sz="2400" dirty="0"/>
              <a:t> </a:t>
            </a:r>
            <a:r>
              <a:rPr lang="tr-TR" sz="2400" dirty="0" err="1"/>
              <a:t>renewal</a:t>
            </a:r>
            <a:r>
              <a:rPr lang="tr-TR" sz="2400" dirty="0"/>
              <a:t>. </a:t>
            </a:r>
            <a:r>
              <a:rPr lang="tr-TR" sz="2400" dirty="0" err="1"/>
              <a:t>In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stomach</a:t>
            </a:r>
            <a:r>
              <a:rPr lang="tr-TR" sz="2400" dirty="0"/>
              <a:t>, </a:t>
            </a:r>
            <a:r>
              <a:rPr lang="tr-TR" sz="2400" dirty="0" err="1"/>
              <a:t>mucosa</a:t>
            </a:r>
            <a:r>
              <a:rPr lang="tr-TR" sz="2400" dirty="0"/>
              <a:t> is </a:t>
            </a:r>
            <a:r>
              <a:rPr lang="tr-TR" sz="2400" dirty="0" err="1"/>
              <a:t>protected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endParaRPr lang="tr-TR" sz="2400" dirty="0"/>
          </a:p>
          <a:p>
            <a:pPr algn="just"/>
            <a:r>
              <a:rPr lang="tr-TR" sz="2400" dirty="0"/>
              <a:t>normal </a:t>
            </a:r>
            <a:r>
              <a:rPr lang="tr-TR" sz="2400" dirty="0" err="1"/>
              <a:t>cytoprotective</a:t>
            </a:r>
            <a:r>
              <a:rPr lang="tr-TR" sz="2400" dirty="0"/>
              <a:t> </a:t>
            </a:r>
            <a:r>
              <a:rPr lang="tr-TR" sz="2400" dirty="0" err="1"/>
              <a:t>mechanisms</a:t>
            </a:r>
            <a:r>
              <a:rPr lang="tr-TR" sz="2400" dirty="0"/>
              <a:t> </a:t>
            </a:r>
            <a:r>
              <a:rPr lang="tr-TR" sz="2400" dirty="0" err="1" smtClean="0"/>
              <a:t>from</a:t>
            </a:r>
            <a:r>
              <a:rPr lang="tr-TR" sz="2400" dirty="0" smtClean="0"/>
              <a:t> </a:t>
            </a:r>
            <a:r>
              <a:rPr lang="tr-TR" sz="2400" dirty="0" err="1" smtClean="0"/>
              <a:t>autodigestion</a:t>
            </a:r>
            <a:r>
              <a:rPr lang="tr-TR" sz="2400" dirty="0" smtClean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gastric</a:t>
            </a:r>
            <a:r>
              <a:rPr lang="tr-TR" sz="2400" dirty="0"/>
              <a:t> </a:t>
            </a:r>
            <a:r>
              <a:rPr lang="tr-TR" sz="2400" dirty="0" err="1"/>
              <a:t>acid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digestive</a:t>
            </a:r>
            <a:r>
              <a:rPr lang="tr-TR" sz="2400" dirty="0"/>
              <a:t> </a:t>
            </a:r>
            <a:r>
              <a:rPr lang="tr-TR" sz="2400" dirty="0" err="1"/>
              <a:t>enzymes</a:t>
            </a:r>
            <a:r>
              <a:rPr lang="tr-TR" sz="2400" dirty="0"/>
              <a:t>.</a:t>
            </a:r>
          </a:p>
          <a:p>
            <a:pPr algn="just"/>
            <a:r>
              <a:rPr lang="tr-TR" sz="2400" dirty="0" err="1"/>
              <a:t>When</a:t>
            </a:r>
            <a:r>
              <a:rPr lang="tr-TR" sz="2400" dirty="0"/>
              <a:t> </a:t>
            </a:r>
            <a:r>
              <a:rPr lang="tr-TR" sz="2400" dirty="0" err="1"/>
              <a:t>superficial</a:t>
            </a:r>
            <a:r>
              <a:rPr lang="tr-TR" sz="2400" dirty="0"/>
              <a:t> </a:t>
            </a:r>
            <a:r>
              <a:rPr lang="tr-TR" sz="2400" dirty="0" err="1"/>
              <a:t>epithelial</a:t>
            </a:r>
            <a:r>
              <a:rPr lang="tr-TR" sz="2400" dirty="0"/>
              <a:t> </a:t>
            </a:r>
            <a:r>
              <a:rPr lang="tr-TR" sz="2400" dirty="0" err="1"/>
              <a:t>injury</a:t>
            </a:r>
            <a:r>
              <a:rPr lang="tr-TR" sz="2400" dirty="0"/>
              <a:t> </a:t>
            </a:r>
            <a:r>
              <a:rPr lang="tr-TR" sz="2400" dirty="0" err="1"/>
              <a:t>occurs</a:t>
            </a:r>
            <a:r>
              <a:rPr lang="tr-TR" sz="2400" dirty="0"/>
              <a:t>, it is </a:t>
            </a:r>
            <a:r>
              <a:rPr lang="tr-TR" sz="2400" dirty="0" err="1"/>
              <a:t>repaired</a:t>
            </a:r>
            <a:r>
              <a:rPr lang="tr-TR" sz="2400" dirty="0"/>
              <a:t> </a:t>
            </a:r>
            <a:r>
              <a:rPr lang="tr-TR" sz="2400" dirty="0" err="1"/>
              <a:t>rapidly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epithelial</a:t>
            </a:r>
            <a:r>
              <a:rPr lang="tr-TR" sz="2400" dirty="0"/>
              <a:t> </a:t>
            </a:r>
            <a:r>
              <a:rPr lang="tr-TR" sz="2400" dirty="0" err="1"/>
              <a:t>migration</a:t>
            </a:r>
            <a:r>
              <a:rPr lang="tr-TR" sz="2400" dirty="0"/>
              <a:t> </a:t>
            </a:r>
            <a:r>
              <a:rPr lang="tr-TR" sz="2400" dirty="0" err="1" smtClean="0"/>
              <a:t>without</a:t>
            </a:r>
            <a:r>
              <a:rPr lang="tr-TR" sz="2400" dirty="0" smtClean="0"/>
              <a:t> </a:t>
            </a:r>
            <a:r>
              <a:rPr lang="tr-TR" sz="2400" dirty="0" err="1" smtClean="0"/>
              <a:t>proliferation</a:t>
            </a:r>
            <a:r>
              <a:rPr lang="tr-TR" sz="2400" dirty="0"/>
              <a:t>. </a:t>
            </a:r>
            <a:r>
              <a:rPr lang="tr-TR" sz="2400" dirty="0" err="1"/>
              <a:t>Gastric</a:t>
            </a:r>
            <a:r>
              <a:rPr lang="tr-TR" sz="2400" dirty="0"/>
              <a:t> </a:t>
            </a:r>
            <a:r>
              <a:rPr lang="tr-TR" sz="2400" dirty="0" err="1"/>
              <a:t>mucosa</a:t>
            </a:r>
            <a:r>
              <a:rPr lang="tr-TR" sz="2400" dirty="0"/>
              <a:t> </a:t>
            </a:r>
            <a:r>
              <a:rPr lang="tr-TR" sz="2400" dirty="0" err="1"/>
              <a:t>erosions</a:t>
            </a:r>
            <a:r>
              <a:rPr lang="tr-TR" sz="2400" dirty="0"/>
              <a:t> </a:t>
            </a:r>
            <a:r>
              <a:rPr lang="tr-TR" sz="2400" dirty="0" err="1"/>
              <a:t>heal</a:t>
            </a:r>
            <a:r>
              <a:rPr lang="tr-TR" sz="2400" dirty="0"/>
              <a:t> </a:t>
            </a:r>
            <a:r>
              <a:rPr lang="tr-TR" sz="2400" dirty="0" err="1"/>
              <a:t>rapidly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epithelial</a:t>
            </a:r>
            <a:r>
              <a:rPr lang="tr-TR" sz="2400" dirty="0"/>
              <a:t> </a:t>
            </a:r>
            <a:r>
              <a:rPr lang="tr-TR" sz="2400" dirty="0" err="1"/>
              <a:t>regeneration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94570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166843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 smtClean="0"/>
              <a:t>	</a:t>
            </a:r>
            <a:r>
              <a:rPr lang="en-US" sz="2400" dirty="0" smtClean="0"/>
              <a:t>Incisional </a:t>
            </a:r>
            <a:r>
              <a:rPr lang="en-US" sz="2400" dirty="0"/>
              <a:t>healing differs from the previously described healing process because, although </a:t>
            </a:r>
            <a:r>
              <a:rPr lang="en-US" sz="2400" dirty="0" smtClean="0"/>
              <a:t>a</a:t>
            </a:r>
            <a:r>
              <a:rPr lang="tr-TR" sz="2400" dirty="0" smtClean="0"/>
              <a:t> </a:t>
            </a:r>
            <a:r>
              <a:rPr lang="en-US" sz="2400" dirty="0" smtClean="0"/>
              <a:t>full-thickness </a:t>
            </a:r>
            <a:r>
              <a:rPr lang="en-US" sz="2400" dirty="0"/>
              <a:t>injury is created, it is of short duration. Standard phases of wound </a:t>
            </a:r>
            <a:r>
              <a:rPr lang="en-US" sz="2400" dirty="0" smtClean="0"/>
              <a:t>healing,</a:t>
            </a:r>
            <a:r>
              <a:rPr lang="tr-TR" sz="2400" dirty="0" smtClean="0"/>
              <a:t> </a:t>
            </a:r>
            <a:r>
              <a:rPr lang="en-US" sz="2400" dirty="0" smtClean="0"/>
              <a:t>including </a:t>
            </a:r>
            <a:r>
              <a:rPr lang="en-US" sz="2400" dirty="0"/>
              <a:t>inflammation, debridement, repair, and maturation, occur in gastric healing. In contrast</a:t>
            </a:r>
          </a:p>
          <a:p>
            <a:pPr algn="just"/>
            <a:r>
              <a:rPr lang="en-US" sz="2400" dirty="0"/>
              <a:t>to other healing tissues in which collagen is produced by only fibroblasts, smooth muscle </a:t>
            </a:r>
            <a:r>
              <a:rPr lang="en-US" sz="2400" dirty="0" smtClean="0"/>
              <a:t>cells</a:t>
            </a:r>
            <a:r>
              <a:rPr lang="tr-TR" sz="2400" dirty="0" smtClean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the gastrointestinal tract contribute to collagen production during gastrointestinal wound</a:t>
            </a:r>
          </a:p>
          <a:p>
            <a:pPr algn="just"/>
            <a:r>
              <a:rPr lang="en-US" sz="2400" dirty="0"/>
              <a:t>healing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7736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57" y="358277"/>
            <a:ext cx="6246085" cy="61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59792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</TotalTime>
  <Words>50</Words>
  <Application>Microsoft Office PowerPoint</Application>
  <PresentationFormat>Ekran Gösterisi (4:3)</PresentationFormat>
  <Paragraphs>16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2" baseType="lpstr">
      <vt:lpstr>Century Gothic</vt:lpstr>
      <vt:lpstr>Wingdings 3</vt:lpstr>
      <vt:lpstr>Dilim</vt:lpstr>
      <vt:lpstr>Gastrointestinal System Surgery In Small Animals</vt:lpstr>
      <vt:lpstr>Esophagus</vt:lpstr>
      <vt:lpstr>PowerPoint Sunusu</vt:lpstr>
      <vt:lpstr>PowerPoint Sunusu</vt:lpstr>
      <vt:lpstr>PowerPoint Sunusu</vt:lpstr>
      <vt:lpstr>PowerPoint Sunusu</vt:lpstr>
      <vt:lpstr>Stomach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Small Intestine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Gastrointestinal System Surgery In Small Animals</dc:title>
  <dc:creator>DEPO</dc:creator>
  <cp:lastModifiedBy>murat calıskan</cp:lastModifiedBy>
  <cp:revision>17</cp:revision>
  <dcterms:created xsi:type="dcterms:W3CDTF">2019-03-18T13:42:23Z</dcterms:created>
  <dcterms:modified xsi:type="dcterms:W3CDTF">2019-03-18T19:00:33Z</dcterms:modified>
</cp:coreProperties>
</file>