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93" r:id="rId2"/>
    <p:sldId id="265" r:id="rId3"/>
    <p:sldId id="294" r:id="rId4"/>
    <p:sldId id="295"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8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B014B5-8A3C-473A-993C-12153C04B9EF}" type="datetimeFigureOut">
              <a:rPr lang="tr-TR" smtClean="0"/>
              <a:t>14.2.2017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08F713-3B30-403A-8E92-77F18EC16F1E}" type="slidenum">
              <a:rPr lang="tr-TR" smtClean="0"/>
              <a:t>‹#›</a:t>
            </a:fld>
            <a:endParaRPr lang="tr-TR"/>
          </a:p>
        </p:txBody>
      </p:sp>
    </p:spTree>
    <p:extLst>
      <p:ext uri="{BB962C8B-B14F-4D97-AF65-F5344CB8AC3E}">
        <p14:creationId xmlns:p14="http://schemas.microsoft.com/office/powerpoint/2010/main" val="2774932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B08F713-3B30-403A-8E92-77F18EC16F1E}" type="slidenum">
              <a:rPr lang="tr-TR" smtClean="0"/>
              <a:t>1</a:t>
            </a:fld>
            <a:endParaRPr lang="tr-TR"/>
          </a:p>
        </p:txBody>
      </p:sp>
    </p:spTree>
    <p:extLst>
      <p:ext uri="{BB962C8B-B14F-4D97-AF65-F5344CB8AC3E}">
        <p14:creationId xmlns:p14="http://schemas.microsoft.com/office/powerpoint/2010/main" val="3311838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624510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25065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4025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307126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86852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327821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677553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510286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790436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487863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50147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9EF78A5-28D9-4CEB-9EE5-2FEB70488B79}" type="datetimeFigureOut">
              <a:rPr lang="tr-TR" smtClean="0"/>
              <a:t>14.2.2017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43041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79EF78A5-28D9-4CEB-9EE5-2FEB70488B79}" type="datetimeFigureOut">
              <a:rPr lang="tr-TR" smtClean="0"/>
              <a:t>14.2.2017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93872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EF78A5-28D9-4CEB-9EE5-2FEB70488B79}" type="datetimeFigureOut">
              <a:rPr lang="tr-TR" smtClean="0"/>
              <a:t>14.2.2017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75247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570635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25668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9EF78A5-28D9-4CEB-9EE5-2FEB70488B79}" type="datetimeFigureOut">
              <a:rPr lang="tr-TR" smtClean="0"/>
              <a:t>14.2.2017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AEECDAB-CBE2-419E-A1A6-4D3B19594A07}" type="slidenum">
              <a:rPr lang="tr-TR" smtClean="0"/>
              <a:t>‹#›</a:t>
            </a:fld>
            <a:endParaRPr lang="tr-TR"/>
          </a:p>
        </p:txBody>
      </p:sp>
    </p:spTree>
    <p:extLst>
      <p:ext uri="{BB962C8B-B14F-4D97-AF65-F5344CB8AC3E}">
        <p14:creationId xmlns:p14="http://schemas.microsoft.com/office/powerpoint/2010/main" val="7494617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a:t>ANKARA ÜNİVERSİTESİ HUKUK FAKÜLTESİ – KIYMETLİ EVRAK HUKUKU DERS NOTLARI</a:t>
            </a:r>
          </a:p>
        </p:txBody>
      </p:sp>
      <p:sp>
        <p:nvSpPr>
          <p:cNvPr id="3" name="İçerik Yer Tutucusu 2"/>
          <p:cNvSpPr>
            <a:spLocks noGrp="1"/>
          </p:cNvSpPr>
          <p:nvPr>
            <p:ph idx="1"/>
          </p:nvPr>
        </p:nvSpPr>
        <p:spPr/>
        <p:txBody>
          <a:bodyPr/>
          <a:lstStyle/>
          <a:p>
            <a:pPr marL="0" indent="0" algn="ctr">
              <a:buNone/>
            </a:pPr>
            <a:endParaRPr lang="tr-TR" dirty="0"/>
          </a:p>
          <a:p>
            <a:pPr marL="0" indent="0" algn="ctr">
              <a:buNone/>
            </a:pPr>
            <a:r>
              <a:rPr lang="tr-TR" dirty="0"/>
              <a:t>Bu notlar her hafta işlenecek ders planını detaylı olarak göstermesi için hazırlanmış kısa bilgiler içermektedir.</a:t>
            </a:r>
          </a:p>
        </p:txBody>
      </p:sp>
    </p:spTree>
    <p:extLst>
      <p:ext uri="{BB962C8B-B14F-4D97-AF65-F5344CB8AC3E}">
        <p14:creationId xmlns:p14="http://schemas.microsoft.com/office/powerpoint/2010/main" val="907786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evrakın</a:t>
            </a:r>
            <a:r>
              <a:rPr lang="en-GB" dirty="0"/>
              <a:t> </a:t>
            </a:r>
            <a:r>
              <a:rPr lang="en-GB" dirty="0" err="1"/>
              <a:t>iptali</a:t>
            </a:r>
            <a:endParaRPr lang="tr-TR" dirty="0"/>
          </a:p>
        </p:txBody>
      </p:sp>
      <p:sp>
        <p:nvSpPr>
          <p:cNvPr id="3" name="İçerik Yer Tutucusu 2"/>
          <p:cNvSpPr>
            <a:spLocks noGrp="1"/>
          </p:cNvSpPr>
          <p:nvPr>
            <p:ph idx="1"/>
          </p:nvPr>
        </p:nvSpPr>
        <p:spPr/>
        <p:txBody>
          <a:bodyPr>
            <a:normAutofit/>
          </a:bodyPr>
          <a:lstStyle/>
          <a:p>
            <a:r>
              <a:rPr lang="tr-TR" b="1" dirty="0"/>
              <a:t>TTK</a:t>
            </a:r>
            <a:r>
              <a:rPr lang="tr-TR" dirty="0"/>
              <a:t> </a:t>
            </a:r>
            <a:r>
              <a:rPr lang="tr-TR" b="1" dirty="0"/>
              <a:t>MADDE 651</a:t>
            </a:r>
            <a:r>
              <a:rPr lang="tr-TR" dirty="0"/>
              <a:t>-</a:t>
            </a:r>
            <a:r>
              <a:rPr lang="tr-TR" b="1" dirty="0"/>
              <a:t> </a:t>
            </a:r>
            <a:r>
              <a:rPr lang="tr-TR" dirty="0"/>
              <a:t>(1) Kıymetli evrak zayi olduğu takdirde mahkeme tarafından iptaline karar verilebilir.</a:t>
            </a:r>
          </a:p>
          <a:p>
            <a:r>
              <a:rPr lang="tr-TR" dirty="0"/>
              <a:t>(2) Kıymetli evrakın zayi olduğu veya zıyaın ortaya çıktığı anda senet üzerinde hak sahibi olan kişi, senedin iptaline karar verilmesini isteyebilir.</a:t>
            </a:r>
          </a:p>
          <a:p>
            <a:r>
              <a:rPr lang="tr-TR" b="1" dirty="0"/>
              <a:t>MADDE 652</a:t>
            </a:r>
            <a:r>
              <a:rPr lang="tr-TR" dirty="0"/>
              <a:t>-</a:t>
            </a:r>
            <a:r>
              <a:rPr lang="tr-TR" b="1" dirty="0"/>
              <a:t> </a:t>
            </a:r>
            <a:r>
              <a:rPr lang="tr-TR" dirty="0"/>
              <a:t>(1) İptal kararı üzerine hak sahibi hakkını senetsiz olarak da ileri sürebilir veya yeni bir senet düzenlenmesini isteyebilir.</a:t>
            </a:r>
          </a:p>
          <a:p>
            <a:r>
              <a:rPr lang="tr-TR" dirty="0"/>
              <a:t>(2) Bunun dışında iptal usulü ve hükümleri hakkında, kıymetli evrakın çeşitli türlerine ilişkin özel hükümler uygulanır.</a:t>
            </a:r>
          </a:p>
          <a:p>
            <a:endParaRPr lang="tr-TR" dirty="0"/>
          </a:p>
        </p:txBody>
      </p:sp>
    </p:spTree>
    <p:extLst>
      <p:ext uri="{BB962C8B-B14F-4D97-AF65-F5344CB8AC3E}">
        <p14:creationId xmlns:p14="http://schemas.microsoft.com/office/powerpoint/2010/main" val="1265361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63909" y="1743740"/>
            <a:ext cx="8915400" cy="4986189"/>
          </a:xfrm>
        </p:spPr>
        <p:txBody>
          <a:bodyPr>
            <a:normAutofit/>
          </a:bodyPr>
          <a:lstStyle/>
          <a:p>
            <a:r>
              <a:rPr lang="tr-TR" dirty="0"/>
              <a:t>Kıymetli evraktaki hak-senet bağlılığının sıkı sıkıya oluşu, senedin zayi olduğu durumlarda, hak ile senedi birbirinden ayırmak için mahkeme kararını zorunlu kılmaktadır. Şöyle ki; kıymetli evrakın kaybedildiği, çalındığı, kullanılamaz hale geldiği durumlarda, senet ibraz edilemediğinden, kıymetli evraktaki hak da ileri sürülememek te, kullanılamamaktadır. Böyle durumlarda kıymetli evrakın zayi durumda olduğuna karar verme yetkisi sadece mahkemeye tanınmıştır.</a:t>
            </a:r>
          </a:p>
        </p:txBody>
      </p:sp>
    </p:spTree>
    <p:extLst>
      <p:ext uri="{BB962C8B-B14F-4D97-AF65-F5344CB8AC3E}">
        <p14:creationId xmlns:p14="http://schemas.microsoft.com/office/powerpoint/2010/main" val="3823740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Kıymetli evrakın zayi olduğu ya da senedin zayi olduğunun meydana</a:t>
            </a:r>
            <a:br>
              <a:rPr lang="tr-TR" dirty="0"/>
            </a:br>
            <a:r>
              <a:rPr lang="tr-TR" dirty="0"/>
              <a:t>çıktığı anda senet üzerinde hak sahibi olan kişi, mahkemeden senedin</a:t>
            </a:r>
            <a:br>
              <a:rPr lang="tr-TR" dirty="0"/>
            </a:br>
            <a:r>
              <a:rPr lang="tr-TR" dirty="0"/>
              <a:t>iptaline karar verilmesini talep edebilmektedir. Bu dava sonucunda verilen “senedin iptali kararı” ile birlikte, hak sahibi, hakkını zayi olmuş olan senet ibraz edilmeden talep edilebileceği gibi, mahkemeden yeni bir senet düzenlenmesini de talep edebilmektedir.</a:t>
            </a:r>
          </a:p>
        </p:txBody>
      </p:sp>
    </p:spTree>
    <p:extLst>
      <p:ext uri="{BB962C8B-B14F-4D97-AF65-F5344CB8AC3E}">
        <p14:creationId xmlns:p14="http://schemas.microsoft.com/office/powerpoint/2010/main" val="231850052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128</TotalTime>
  <Words>191</Words>
  <Application>Microsoft Office PowerPoint</Application>
  <PresentationFormat>Geniş ekran</PresentationFormat>
  <Paragraphs>11</Paragraphs>
  <Slides>4</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vt:i4>
      </vt:variant>
    </vt:vector>
  </HeadingPairs>
  <TitlesOfParts>
    <vt:vector size="9" baseType="lpstr">
      <vt:lpstr>Arial</vt:lpstr>
      <vt:lpstr>Calibri</vt:lpstr>
      <vt:lpstr>Century Gothic</vt:lpstr>
      <vt:lpstr>Wingdings 3</vt:lpstr>
      <vt:lpstr>Duman</vt:lpstr>
      <vt:lpstr>ANKARA ÜNİVERSİTESİ HUKUK FAKÜLTESİ – KIYMETLİ EVRAK HUKUKU DERS NOTLARI</vt:lpstr>
      <vt:lpstr>Kıymetli evrakın iptali</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Kıymetli evrakın tarifi ve unsurları</dc:title>
  <dc:creator>o'o</dc:creator>
  <cp:lastModifiedBy>o'o</cp:lastModifiedBy>
  <cp:revision>13</cp:revision>
  <dcterms:created xsi:type="dcterms:W3CDTF">2017-02-13T10:15:49Z</dcterms:created>
  <dcterms:modified xsi:type="dcterms:W3CDTF">2017-02-14T20:17:28Z</dcterms:modified>
</cp:coreProperties>
</file>