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66" r:id="rId2"/>
    <p:sldId id="268" r:id="rId3"/>
    <p:sldId id="269" r:id="rId4"/>
    <p:sldId id="270" r:id="rId5"/>
    <p:sldId id="271" r:id="rId6"/>
    <p:sldId id="274" r:id="rId7"/>
    <p:sldId id="272" r:id="rId8"/>
    <p:sldId id="273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1" d="100"/>
          <a:sy n="41" d="100"/>
        </p:scale>
        <p:origin x="1350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8.10.2019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461991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8.10.2019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371793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8.10.2019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883655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8.10.2019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186938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8.10.2019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9751126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8.10.2019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2590286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8.10.2019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490986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8.10.2019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572848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8.10.2019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123149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8.10.2019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413722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8.10.2019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374745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8.10.2019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010187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8.10.2019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243790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8.10.2019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177569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8.10.2019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899832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8.10.2019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186060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8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8.10.2019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876674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dirty="0" smtClean="0"/>
              <a:t>Kalıtım mı Çevremi? </a:t>
            </a:r>
            <a:endParaRPr lang="tr-TR" dirty="0"/>
          </a:p>
        </p:txBody>
      </p:sp>
      <p:pic>
        <p:nvPicPr>
          <p:cNvPr id="6" name="5 İçerik Yer Tutucusu" descr="h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627784" y="1124744"/>
            <a:ext cx="4032448" cy="3819748"/>
          </a:xfrm>
        </p:spPr>
      </p:pic>
      <p:pic>
        <p:nvPicPr>
          <p:cNvPr id="7" name="6 Resim" descr="imagesCA6IR5RD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419872" y="4797152"/>
            <a:ext cx="2095500" cy="11049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dirty="0" smtClean="0"/>
              <a:t>Kalıtım mı Çevremi?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smtClean="0"/>
              <a:t>Uzun yıllardır çocuk dili konusunda yapılan çalışmalar gelişimin etkileşimli yapısının kanıtını sağlamaktadır. </a:t>
            </a:r>
          </a:p>
          <a:p>
            <a:r>
              <a:rPr lang="tr-TR" dirty="0" smtClean="0"/>
              <a:t>Çocuklar dil öğrenimine algısal mekanizmalarla, dikkat ve bellek gibi bilişsel işlemlerle hazır olarak başlarlar. </a:t>
            </a:r>
          </a:p>
          <a:p>
            <a:r>
              <a:rPr lang="tr-TR" dirty="0" smtClean="0"/>
              <a:t>Benzer olarak çocukların sosyal dünya ile deneyimleri işittikleri dili yorumlamaları için ilk temelleri sağlamaktadır.</a:t>
            </a:r>
          </a:p>
          <a:p>
            <a:r>
              <a:rPr lang="tr-TR" dirty="0" smtClean="0"/>
              <a:t>Dil öğrenimi temelindeki bilişsel aktivitenin yapısına ilişkin olarak;</a:t>
            </a:r>
          </a:p>
          <a:p>
            <a:pPr lvl="1"/>
            <a:r>
              <a:rPr lang="tr-TR" dirty="0" smtClean="0"/>
              <a:t>Bir grup genetik olarak var olan gramer bilgisini sadece dil girdisinin başlattığını, </a:t>
            </a:r>
          </a:p>
          <a:p>
            <a:pPr lvl="1"/>
            <a:r>
              <a:rPr lang="tr-TR" dirty="0" smtClean="0"/>
              <a:t>Bunun tersini savunan grup ise gramer bilgisinin doğuştan olmadığını ve bu bilginin insanın bilgiyi organize etme ve analiz etme yolunun bir ürünü olduğunu ileri sürerler.</a:t>
            </a:r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Dil ediniminde etkili olan faktörler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Dilin nasıl öğrenildiğine ilişkin tartışmalarda ortak bir zeminin olduğu iki alan vardır.</a:t>
            </a:r>
          </a:p>
          <a:p>
            <a:pPr lvl="1"/>
            <a:r>
              <a:rPr lang="tr-TR" b="1" dirty="0" smtClean="0"/>
              <a:t>Davranışların sırasının tahmin edilebilir olması. </a:t>
            </a:r>
            <a:endParaRPr lang="tr-TR" dirty="0" smtClean="0"/>
          </a:p>
          <a:p>
            <a:pPr lvl="1"/>
            <a:r>
              <a:rPr lang="tr-TR" b="1" dirty="0" smtClean="0"/>
              <a:t>Dil kazanımının çok faktörlü yapısı.</a:t>
            </a:r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Dil ediniminde etkili olan faktörler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b="1" dirty="0" smtClean="0"/>
              <a:t>Davranışların sırasının tahmin edilebilir olması. </a:t>
            </a:r>
            <a:endParaRPr lang="tr-TR" dirty="0" smtClean="0"/>
          </a:p>
          <a:p>
            <a:pPr lvl="1"/>
            <a:r>
              <a:rPr lang="tr-TR" dirty="0" smtClean="0"/>
              <a:t>Gelişimin hızında bireysel farklılıklar olmakla beraber çeşitli biçimlerin ortaya çıkma sırası ve zamanı yüksek oranda tahmin edilebilir.</a:t>
            </a:r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835696" y="59878"/>
            <a:ext cx="6589199" cy="1280890"/>
          </a:xfrm>
        </p:spPr>
        <p:txBody>
          <a:bodyPr/>
          <a:lstStyle/>
          <a:p>
            <a:r>
              <a:rPr lang="tr-TR" b="1" dirty="0" smtClean="0"/>
              <a:t>Dil ediniminde etkili olan faktörler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517232"/>
          </a:xfrm>
        </p:spPr>
        <p:txBody>
          <a:bodyPr>
            <a:normAutofit/>
          </a:bodyPr>
          <a:lstStyle/>
          <a:p>
            <a:pPr lvl="0"/>
            <a:r>
              <a:rPr lang="tr-TR" b="1" dirty="0" smtClean="0"/>
              <a:t>Dil kazanımının çok faktörlü yapısı.</a:t>
            </a:r>
            <a:endParaRPr lang="tr-TR" dirty="0" smtClean="0"/>
          </a:p>
          <a:p>
            <a:pPr lvl="0"/>
            <a:r>
              <a:rPr lang="tr-TR" b="1" u="sng" dirty="0" smtClean="0"/>
              <a:t>Sosya</a:t>
            </a:r>
            <a:r>
              <a:rPr lang="tr-TR" dirty="0" smtClean="0"/>
              <a:t>l </a:t>
            </a:r>
          </a:p>
          <a:p>
            <a:pPr lvl="1"/>
            <a:r>
              <a:rPr lang="tr-TR" dirty="0" smtClean="0"/>
              <a:t>Çevresel uyarım, deneyim model olma, pekiştirme</a:t>
            </a:r>
          </a:p>
          <a:p>
            <a:pPr lvl="1"/>
            <a:r>
              <a:rPr lang="tr-TR" dirty="0" smtClean="0"/>
              <a:t>Sözel çevre dil öğrenimini etkiler</a:t>
            </a:r>
          </a:p>
          <a:p>
            <a:pPr lvl="1"/>
            <a:r>
              <a:rPr lang="tr-TR" dirty="0" smtClean="0"/>
              <a:t>İletişim amacını belirleme</a:t>
            </a:r>
          </a:p>
          <a:p>
            <a:pPr lvl="1"/>
            <a:r>
              <a:rPr lang="tr-TR" dirty="0" smtClean="0"/>
              <a:t>Sıklık öğrenme hızını etkiler</a:t>
            </a:r>
          </a:p>
          <a:p>
            <a:pPr lvl="0"/>
            <a:r>
              <a:rPr lang="tr-TR" b="1" u="sng" dirty="0" smtClean="0"/>
              <a:t>Motor</a:t>
            </a:r>
          </a:p>
          <a:p>
            <a:pPr lvl="1"/>
            <a:r>
              <a:rPr lang="tr-TR" dirty="0" smtClean="0"/>
              <a:t>Konuşma ile ilgili organların ve solunum sistemlerinin koordineli hareketleri</a:t>
            </a:r>
          </a:p>
          <a:p>
            <a:pPr lvl="0"/>
            <a:r>
              <a:rPr lang="tr-TR" b="1" u="sng" dirty="0" smtClean="0"/>
              <a:t>Algısal</a:t>
            </a:r>
          </a:p>
          <a:p>
            <a:pPr lvl="1"/>
            <a:r>
              <a:rPr lang="tr-TR" dirty="0" smtClean="0"/>
              <a:t>İşitsel algı</a:t>
            </a:r>
          </a:p>
          <a:p>
            <a:pPr lvl="1"/>
            <a:r>
              <a:rPr lang="tr-TR" dirty="0" smtClean="0"/>
              <a:t>Dilsel biçimlerin algılanabilirliği</a:t>
            </a:r>
          </a:p>
          <a:p>
            <a:pPr>
              <a:buNone/>
            </a:pPr>
            <a:endParaRPr lang="tr-T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Dikdörtgen 3"/>
          <p:cNvSpPr/>
          <p:nvPr/>
        </p:nvSpPr>
        <p:spPr>
          <a:xfrm>
            <a:off x="666406" y="2133600"/>
            <a:ext cx="7867993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tr-TR" b="1" u="sng" dirty="0"/>
              <a:t>Bilişsel</a:t>
            </a:r>
          </a:p>
          <a:p>
            <a:pPr lvl="1"/>
            <a:r>
              <a:rPr lang="tr-TR" dirty="0"/>
              <a:t>Araç kullanımı</a:t>
            </a:r>
          </a:p>
          <a:p>
            <a:pPr lvl="1"/>
            <a:r>
              <a:rPr lang="tr-TR" dirty="0"/>
              <a:t>Sembollerin kullanımı</a:t>
            </a:r>
          </a:p>
          <a:p>
            <a:pPr lvl="1"/>
            <a:r>
              <a:rPr lang="tr-TR" dirty="0"/>
              <a:t>Dikkati odaklama ve devam </a:t>
            </a:r>
            <a:r>
              <a:rPr lang="tr-TR" dirty="0" smtClean="0"/>
              <a:t>ettirme</a:t>
            </a:r>
            <a:endParaRPr lang="tr-TR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tr-TR" b="1" u="sng" dirty="0"/>
              <a:t>Kavramsal</a:t>
            </a:r>
          </a:p>
          <a:p>
            <a:pPr lvl="1"/>
            <a:r>
              <a:rPr lang="tr-TR" dirty="0"/>
              <a:t>Dil becerileri dünyaya </a:t>
            </a:r>
            <a:r>
              <a:rPr lang="tr-TR" dirty="0" smtClean="0"/>
              <a:t>ilişkin bilgiden </a:t>
            </a:r>
            <a:r>
              <a:rPr lang="tr-TR" dirty="0"/>
              <a:t>etkilenir.</a:t>
            </a:r>
          </a:p>
          <a:p>
            <a:pPr lvl="1"/>
            <a:r>
              <a:rPr lang="tr-TR" dirty="0"/>
              <a:t>Var olan sözcük dağarcığı yeni öğrenmeyi etkiler</a:t>
            </a:r>
          </a:p>
          <a:p>
            <a:pPr lvl="1"/>
            <a:r>
              <a:rPr lang="tr-TR" dirty="0"/>
              <a:t>Nesneler ve olaylar arasındaki benzerlikleri tanıma</a:t>
            </a:r>
          </a:p>
        </p:txBody>
      </p:sp>
    </p:spTree>
    <p:extLst>
      <p:ext uri="{BB962C8B-B14F-4D97-AF65-F5344CB8AC3E}">
        <p14:creationId xmlns:p14="http://schemas.microsoft.com/office/powerpoint/2010/main" val="1776243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/>
              <a:t>Konuşmayı öğrenmeden önce çocuklar neleri kazanmalı?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Konuşma ile ilgili organların koordineli hareketleri</a:t>
            </a:r>
          </a:p>
          <a:p>
            <a:r>
              <a:rPr lang="tr-TR" dirty="0" smtClean="0"/>
              <a:t>İşitsel algıda akustik örnekleri ayırt etme, kullanma</a:t>
            </a:r>
          </a:p>
          <a:p>
            <a:r>
              <a:rPr lang="tr-TR" dirty="0" smtClean="0"/>
              <a:t>Nesneler ve olaylar arasındaki benzerlikleri tanıma</a:t>
            </a:r>
          </a:p>
          <a:p>
            <a:r>
              <a:rPr lang="tr-TR" dirty="0" smtClean="0"/>
              <a:t>Dikkati odaklama ve devam ettirme</a:t>
            </a:r>
          </a:p>
          <a:p>
            <a:r>
              <a:rPr lang="tr-TR" dirty="0" smtClean="0"/>
              <a:t>İletişimsel amacı belirleme</a:t>
            </a:r>
          </a:p>
          <a:p>
            <a:r>
              <a:rPr lang="tr-TR" dirty="0" smtClean="0"/>
              <a:t>Araç kullanımı için gerekli aşamalı biçimi kavrama</a:t>
            </a:r>
          </a:p>
          <a:p>
            <a:r>
              <a:rPr lang="tr-TR" dirty="0" smtClean="0"/>
              <a:t>Semboller kullanma</a:t>
            </a:r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Dil- zeka arasındaki ilişkiler</a:t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dirty="0" smtClean="0"/>
              <a:t>İfade edici dil ortaya çıkmadan önce bazı bilişsel becerilerin başarılması gerekir.</a:t>
            </a:r>
          </a:p>
          <a:p>
            <a:pPr lvl="0"/>
            <a:r>
              <a:rPr lang="tr-TR" dirty="0" smtClean="0"/>
              <a:t>Kavramsal bilgi anlam için temeldir.</a:t>
            </a:r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493</TotalTime>
  <Words>304</Words>
  <Application>Microsoft Office PowerPoint</Application>
  <PresentationFormat>Ekran Gösterisi (4:3)</PresentationFormat>
  <Paragraphs>46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Century Gothic</vt:lpstr>
      <vt:lpstr>Wingdings 3</vt:lpstr>
      <vt:lpstr>Duman</vt:lpstr>
      <vt:lpstr>Kalıtım mı Çevremi? </vt:lpstr>
      <vt:lpstr>Kalıtım mı Çevremi? </vt:lpstr>
      <vt:lpstr>Dil ediniminde etkili olan faktörler</vt:lpstr>
      <vt:lpstr>Dil ediniminde etkili olan faktörler</vt:lpstr>
      <vt:lpstr>Dil ediniminde etkili olan faktörler</vt:lpstr>
      <vt:lpstr>PowerPoint Sunusu</vt:lpstr>
      <vt:lpstr>Konuşmayı öğrenmeden önce çocuklar neleri kazanmalı?</vt:lpstr>
      <vt:lpstr>Dil- zeka arasındaki ilişkiler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Dil Gelişimi</dc:title>
  <dc:creator>servi</dc:creator>
  <cp:lastModifiedBy>resat alatli</cp:lastModifiedBy>
  <cp:revision>23</cp:revision>
  <dcterms:created xsi:type="dcterms:W3CDTF">2012-02-12T13:25:39Z</dcterms:created>
  <dcterms:modified xsi:type="dcterms:W3CDTF">2019-10-08T14:24:38Z</dcterms:modified>
</cp:coreProperties>
</file>