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Sinemada </a:t>
            </a:r>
            <a:r>
              <a:rPr lang="tr-TR" dirty="0" smtClean="0"/>
              <a:t>Kurgu-2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Tarihçe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Kuleshov’un</a:t>
            </a:r>
            <a:r>
              <a:rPr lang="tr-TR" sz="2800" dirty="0" smtClean="0"/>
              <a:t> bir başka öğrencisi, </a:t>
            </a:r>
            <a:r>
              <a:rPr lang="tr-TR" sz="2800" dirty="0" err="1" smtClean="0"/>
              <a:t>Sergei</a:t>
            </a:r>
            <a:r>
              <a:rPr lang="tr-TR" sz="2800" dirty="0" smtClean="0"/>
              <a:t> </a:t>
            </a:r>
            <a:r>
              <a:rPr lang="tr-TR" sz="2800" dirty="0" err="1" smtClean="0"/>
              <a:t>Eisenstein</a:t>
            </a:r>
            <a:r>
              <a:rPr lang="tr-TR" sz="2800" dirty="0" smtClean="0"/>
              <a:t> ise sinemaya bambaşka bir yaklaşım getirdi.</a:t>
            </a:r>
          </a:p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Eisenstein</a:t>
            </a:r>
            <a:r>
              <a:rPr lang="tr-TR" sz="2800" dirty="0" smtClean="0"/>
              <a:t>, kurguyla birleştirilen görüntülerin, </a:t>
            </a:r>
            <a:r>
              <a:rPr lang="tr-TR" sz="2800" dirty="0" err="1" smtClean="0"/>
              <a:t>Pudovkin’in</a:t>
            </a:r>
            <a:r>
              <a:rPr lang="tr-TR" sz="2800" dirty="0" smtClean="0"/>
              <a:t> söylediği gibi birbirine </a:t>
            </a:r>
            <a:r>
              <a:rPr lang="tr-TR" sz="2800" dirty="0" err="1" smtClean="0"/>
              <a:t>eklenenerek</a:t>
            </a:r>
            <a:r>
              <a:rPr lang="tr-TR" sz="2800" dirty="0" smtClean="0"/>
              <a:t> başka anlamlar yaratmasını değil, birbiriyle çarpışarak yeni bir anlam üretmesini savundu.</a:t>
            </a:r>
          </a:p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smtClean="0"/>
              <a:t>Hedefi seyircinin izlediğine kendini kaptırması ve duygulanması değil; izledikleriyle düşünsel bir etkileşime geçmesi, diyalektik bir süreç başlatmasıydı.</a:t>
            </a:r>
          </a:p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Eisenstein</a:t>
            </a:r>
            <a:r>
              <a:rPr lang="tr-TR" sz="2800" dirty="0" smtClean="0"/>
              <a:t>, kurgunun görüntülerin sade bir birleşiminden farklı anlamlar yarattığını vurgulamak için “</a:t>
            </a:r>
            <a:r>
              <a:rPr lang="tr-TR" sz="2800" dirty="0" err="1" smtClean="0"/>
              <a:t>montage</a:t>
            </a:r>
            <a:r>
              <a:rPr lang="tr-TR" sz="2800" dirty="0" smtClean="0"/>
              <a:t>” kuramını geliştirdi.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Eisenstein</a:t>
            </a:r>
            <a:r>
              <a:rPr lang="tr-TR" sz="2800" dirty="0" smtClean="0"/>
              <a:t> kuramını oluşturur ve geliştirirken şu kaynaklardan yararlanır:</a:t>
            </a:r>
          </a:p>
          <a:p>
            <a:pPr lvl="0"/>
            <a:r>
              <a:rPr lang="tr-TR" sz="2800" dirty="0" smtClean="0"/>
              <a:t>Japonca </a:t>
            </a:r>
            <a:r>
              <a:rPr lang="tr-TR" sz="2800" dirty="0" err="1" smtClean="0"/>
              <a:t>ideografik</a:t>
            </a:r>
            <a:r>
              <a:rPr lang="tr-TR" sz="2800" dirty="0" smtClean="0"/>
              <a:t> yazı (</a:t>
            </a:r>
            <a:r>
              <a:rPr lang="tr-TR" sz="2800" dirty="0" smtClean="0"/>
              <a:t>Göz+su = </a:t>
            </a:r>
            <a:r>
              <a:rPr lang="tr-TR" sz="2800" dirty="0" smtClean="0"/>
              <a:t>ağlama, Kuş+ağız=şarkı söyleme, Çocuk+ağız=çığlık, Bıçak+kalp=keder vb.)</a:t>
            </a:r>
          </a:p>
          <a:p>
            <a:pPr lvl="0"/>
            <a:r>
              <a:rPr lang="tr-TR" sz="2800" dirty="0" err="1" smtClean="0"/>
              <a:t>Kabuki</a:t>
            </a:r>
            <a:r>
              <a:rPr lang="tr-TR" sz="2800" dirty="0" smtClean="0"/>
              <a:t> tiyatrosu</a:t>
            </a:r>
          </a:p>
          <a:p>
            <a:pPr lvl="0"/>
            <a:r>
              <a:rPr lang="tr-TR" sz="2800" dirty="0" err="1" smtClean="0"/>
              <a:t>Pavlov’un</a:t>
            </a:r>
            <a:r>
              <a:rPr lang="tr-TR" sz="2800" dirty="0" smtClean="0"/>
              <a:t> bireysel dürtü kuramı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	</a:t>
            </a:r>
          </a:p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Eisenstein’ın</a:t>
            </a:r>
            <a:r>
              <a:rPr lang="tr-TR" sz="2800" dirty="0" smtClean="0"/>
              <a:t> kurgu kuramındaki </a:t>
            </a:r>
            <a:r>
              <a:rPr lang="tr-TR" sz="2800" dirty="0" smtClean="0"/>
              <a:t>5 temel </a:t>
            </a:r>
            <a:r>
              <a:rPr lang="tr-TR" sz="2800" dirty="0" smtClean="0"/>
              <a:t>kavram:</a:t>
            </a:r>
            <a:endParaRPr lang="tr-TR" sz="2800" dirty="0" smtClean="0"/>
          </a:p>
          <a:p>
            <a:pPr lvl="0">
              <a:buNone/>
            </a:pPr>
            <a:r>
              <a:rPr lang="tr-TR" sz="2800" dirty="0" smtClean="0"/>
              <a:t>		1-Ölçümlü </a:t>
            </a:r>
            <a:r>
              <a:rPr lang="tr-TR" sz="2800" dirty="0" smtClean="0"/>
              <a:t>Kurgu</a:t>
            </a:r>
          </a:p>
          <a:p>
            <a:pPr lvl="0">
              <a:buNone/>
            </a:pPr>
            <a:r>
              <a:rPr lang="tr-TR" sz="2800" dirty="0" smtClean="0"/>
              <a:t>		2-Tartımlı </a:t>
            </a:r>
            <a:r>
              <a:rPr lang="tr-TR" sz="2800" dirty="0" smtClean="0"/>
              <a:t>Kurgu</a:t>
            </a:r>
          </a:p>
          <a:p>
            <a:pPr lvl="0">
              <a:buNone/>
            </a:pPr>
            <a:r>
              <a:rPr lang="tr-TR" sz="2800" dirty="0" smtClean="0"/>
              <a:t>		3-Titremsel </a:t>
            </a:r>
            <a:r>
              <a:rPr lang="tr-TR" sz="2800" dirty="0" smtClean="0"/>
              <a:t>Kurgu</a:t>
            </a:r>
          </a:p>
          <a:p>
            <a:pPr lvl="0">
              <a:buNone/>
            </a:pPr>
            <a:r>
              <a:rPr lang="tr-TR" sz="2800" dirty="0" smtClean="0"/>
              <a:t>		4-Çoksesli </a:t>
            </a:r>
            <a:r>
              <a:rPr lang="tr-TR" sz="2800" dirty="0" smtClean="0"/>
              <a:t>Kurgu</a:t>
            </a:r>
          </a:p>
          <a:p>
            <a:pPr lvl="0">
              <a:buNone/>
            </a:pPr>
            <a:r>
              <a:rPr lang="tr-TR" sz="2800" dirty="0" smtClean="0"/>
              <a:t>		5-Anlıksal </a:t>
            </a:r>
            <a:r>
              <a:rPr lang="tr-TR" sz="2800" dirty="0" smtClean="0"/>
              <a:t>Kurgu</a:t>
            </a:r>
          </a:p>
          <a:p>
            <a:pPr>
              <a:buNone/>
            </a:pPr>
            <a:endParaRPr lang="tr-TR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André</a:t>
            </a:r>
            <a:r>
              <a:rPr lang="tr-TR" dirty="0" smtClean="0"/>
              <a:t> </a:t>
            </a:r>
            <a:r>
              <a:rPr lang="tr-TR" dirty="0" err="1" smtClean="0"/>
              <a:t>Bazin</a:t>
            </a:r>
            <a:r>
              <a:rPr lang="tr-TR" dirty="0" smtClean="0"/>
              <a:t> ve </a:t>
            </a:r>
            <a:r>
              <a:rPr lang="tr-TR" dirty="0" smtClean="0"/>
              <a:t>Mizansen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	Sovyet kuramcılar kurguyla seyircinin düşüncelerini, Amerikalı yönetmenler de seyircinin duygularını yönlendirme üzerine çalışmalar yapıyorlardı.</a:t>
            </a:r>
          </a:p>
          <a:p>
            <a:pPr>
              <a:buNone/>
            </a:pPr>
            <a:r>
              <a:rPr lang="tr-TR" dirty="0" smtClean="0"/>
              <a:t>	Fransız kuramcı </a:t>
            </a:r>
            <a:r>
              <a:rPr lang="tr-TR" dirty="0" err="1" smtClean="0"/>
              <a:t>André</a:t>
            </a:r>
            <a:r>
              <a:rPr lang="tr-TR" dirty="0" smtClean="0"/>
              <a:t> </a:t>
            </a:r>
            <a:r>
              <a:rPr lang="tr-TR" dirty="0" err="1" smtClean="0"/>
              <a:t>Bazin</a:t>
            </a:r>
            <a:r>
              <a:rPr lang="tr-TR" dirty="0" smtClean="0"/>
              <a:t> ise seyircinin böylesine yönlendirilmesine, manipüle edilmesine karşı çıkmıştı.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Ona göre olayı parçalayarak göstermek olayın diğer yönlerini seyirciden gizler. Oysa gerçekçi bir sinema yapabilmek için seyirciye olabildiğince geniş planla ve az kesmeyle olaylar gösterilmelidir. 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Mizansen (Mise en </a:t>
            </a:r>
            <a:r>
              <a:rPr lang="tr-TR" dirty="0" err="1" smtClean="0"/>
              <a:t>scène</a:t>
            </a:r>
            <a:r>
              <a:rPr lang="tr-TR" dirty="0" smtClean="0"/>
              <a:t>) aslında bir tiyatro terimidir ve “sahneye koyma” anlamına gelir.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Sinemada ise bir </a:t>
            </a:r>
            <a:r>
              <a:rPr lang="tr-TR" dirty="0" smtClean="0"/>
              <a:t>olayın kamera </a:t>
            </a:r>
            <a:r>
              <a:rPr lang="tr-TR" dirty="0" smtClean="0"/>
              <a:t>önünde sahnelenmesidir.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Aksiyon </a:t>
            </a:r>
            <a:r>
              <a:rPr lang="tr-TR" dirty="0" smtClean="0"/>
              <a:t>kesintiye </a:t>
            </a:r>
            <a:r>
              <a:rPr lang="tr-TR" dirty="0" smtClean="0"/>
              <a:t>uğratılmazsa gerçek </a:t>
            </a:r>
            <a:r>
              <a:rPr lang="tr-TR" dirty="0" smtClean="0"/>
              <a:t>zaman-mekan </a:t>
            </a:r>
            <a:r>
              <a:rPr lang="tr-TR" dirty="0" smtClean="0"/>
              <a:t>algısının yaratılabilir.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Bazin</a:t>
            </a:r>
            <a:r>
              <a:rPr lang="tr-TR" dirty="0" smtClean="0"/>
              <a:t>, mizansen ile alan derinliğinin fazla olmasını, geniş plan kullanılmasını ve aksiyonun mümkün olduğunca bölünmeden, hatta mümkünse plan-sekans ile aktarılmasını kasteder.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Seyirci tıpkı </a:t>
            </a:r>
            <a:r>
              <a:rPr lang="tr-TR" dirty="0" smtClean="0"/>
              <a:t>gerçek yaşamdaki gibi “her şeyi” </a:t>
            </a:r>
            <a:r>
              <a:rPr lang="tr-TR" dirty="0" smtClean="0"/>
              <a:t>görür </a:t>
            </a:r>
            <a:r>
              <a:rPr lang="tr-TR" dirty="0" smtClean="0"/>
              <a:t>ve neye </a:t>
            </a:r>
            <a:r>
              <a:rPr lang="tr-TR" dirty="0" smtClean="0"/>
              <a:t>bakacağına kendi </a:t>
            </a:r>
            <a:r>
              <a:rPr lang="tr-TR" dirty="0" smtClean="0"/>
              <a:t>karar </a:t>
            </a:r>
            <a:r>
              <a:rPr lang="tr-TR" dirty="0" smtClean="0"/>
              <a:t>verir. </a:t>
            </a:r>
            <a:r>
              <a:rPr lang="tr-TR" dirty="0" smtClean="0"/>
              <a:t>Böylece </a:t>
            </a:r>
            <a:r>
              <a:rPr lang="tr-TR" dirty="0" smtClean="0"/>
              <a:t>seyirci aktif hale gelir ve filmin </a:t>
            </a:r>
            <a:r>
              <a:rPr lang="tr-TR" dirty="0" smtClean="0"/>
              <a:t>dünyasına daha çok katılabilir.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Kurguya önem veren biçimci yönetmenlerin filmlerinde (</a:t>
            </a:r>
            <a:r>
              <a:rPr lang="tr-TR" dirty="0" err="1" smtClean="0"/>
              <a:t>Eisenstein</a:t>
            </a:r>
            <a:r>
              <a:rPr lang="tr-TR" dirty="0" smtClean="0"/>
              <a:t> </a:t>
            </a:r>
            <a:r>
              <a:rPr lang="tr-TR" dirty="0" err="1" smtClean="0"/>
              <a:t>vd</a:t>
            </a:r>
            <a:r>
              <a:rPr lang="tr-TR" dirty="0" smtClean="0"/>
              <a:t>.) </a:t>
            </a:r>
            <a:r>
              <a:rPr lang="tr-TR" dirty="0" smtClean="0"/>
              <a:t>kurgularında anlam belirgindir ve değişmezdir. </a:t>
            </a:r>
            <a:r>
              <a:rPr lang="tr-TR" dirty="0" smtClean="0"/>
              <a:t>Gerçek </a:t>
            </a:r>
            <a:r>
              <a:rPr lang="tr-TR" dirty="0" smtClean="0"/>
              <a:t>yaşamda ise “gerçek” </a:t>
            </a:r>
            <a:r>
              <a:rPr lang="tr-TR" dirty="0" smtClean="0"/>
              <a:t>muğlaktır.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Fransız Yeni Dalgası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Klasik anlatı sineması seyirciye izlediğinin bir film olduğunu ne kadar unutturmaya çalışıyorsa, Fransız Yeni Dalga yönetmenleri o kadar bunun bir film olduğunu, bir kişinin görüşünü yansıttığını belirtmek istediler.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Çünkü onlara göre film/sanat gerçekliği yansıtamaz, bir yaratıcı yazar (</a:t>
            </a:r>
            <a:r>
              <a:rPr lang="tr-TR" dirty="0" err="1" smtClean="0"/>
              <a:t>auteur</a:t>
            </a:r>
            <a:r>
              <a:rPr lang="tr-TR" dirty="0" smtClean="0"/>
              <a:t>) olarak yönetmenin zihnindeki gerçekliği aktarmaya yarar sadece. Seyircinin de bunun farkında olması gerekir.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161277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/>
              <a:t>	Yeni Dalga’nın en önemli kuramcısı ve yönetmeni Jean-</a:t>
            </a:r>
            <a:r>
              <a:rPr lang="tr-TR" dirty="0" err="1" smtClean="0"/>
              <a:t>Luc</a:t>
            </a:r>
            <a:r>
              <a:rPr lang="tr-TR" dirty="0" smtClean="0"/>
              <a:t> </a:t>
            </a:r>
            <a:r>
              <a:rPr lang="tr-TR" dirty="0" err="1" smtClean="0"/>
              <a:t>Godard’dır</a:t>
            </a:r>
            <a:r>
              <a:rPr lang="tr-TR" dirty="0" smtClean="0"/>
              <a:t>.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Godard</a:t>
            </a:r>
            <a:r>
              <a:rPr lang="tr-TR" dirty="0" smtClean="0"/>
              <a:t> </a:t>
            </a:r>
            <a:r>
              <a:rPr lang="tr-TR" dirty="0" smtClean="0"/>
              <a:t>biçim ve içeriği birbirinden ayırmaz.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Peter </a:t>
            </a:r>
            <a:r>
              <a:rPr lang="tr-TR" dirty="0" err="1" smtClean="0"/>
              <a:t>Wollen’a</a:t>
            </a:r>
            <a:r>
              <a:rPr lang="tr-TR" dirty="0" smtClean="0"/>
              <a:t> </a:t>
            </a:r>
            <a:r>
              <a:rPr lang="tr-TR" dirty="0" smtClean="0"/>
              <a:t>göre </a:t>
            </a:r>
            <a:r>
              <a:rPr lang="tr-TR" dirty="0" err="1" smtClean="0"/>
              <a:t>Godard</a:t>
            </a:r>
            <a:r>
              <a:rPr lang="tr-TR" dirty="0" smtClean="0"/>
              <a:t> Hollywood’un </a:t>
            </a:r>
            <a:r>
              <a:rPr lang="tr-TR" dirty="0" smtClean="0"/>
              <a:t>7 temel değerinin karşısına 7 temel erdem koymuştur</a:t>
            </a:r>
            <a:r>
              <a:rPr lang="tr-TR" dirty="0" smtClean="0"/>
              <a:t>.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331640" y="3212976"/>
          <a:ext cx="6096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47616">
                <a:tc>
                  <a:txBody>
                    <a:bodyPr/>
                    <a:lstStyle/>
                    <a:p>
                      <a:r>
                        <a:rPr lang="tr-TR" dirty="0" smtClean="0"/>
                        <a:t>Hollywood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Godard</a:t>
                      </a:r>
                      <a:endParaRPr lang="tr-TR" dirty="0"/>
                    </a:p>
                  </a:txBody>
                  <a:tcPr/>
                </a:tc>
              </a:tr>
              <a:tr h="347616">
                <a:tc>
                  <a:txBody>
                    <a:bodyPr/>
                    <a:lstStyle/>
                    <a:p>
                      <a:r>
                        <a:rPr lang="tr-TR" dirty="0" smtClean="0"/>
                        <a:t>Geçişli anlatı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Geçişsiz anlatı</a:t>
                      </a:r>
                      <a:endParaRPr lang="tr-TR" dirty="0"/>
                    </a:p>
                  </a:txBody>
                  <a:tcPr/>
                </a:tc>
              </a:tr>
              <a:tr h="347616">
                <a:tc>
                  <a:txBody>
                    <a:bodyPr/>
                    <a:lstStyle/>
                    <a:p>
                      <a:r>
                        <a:rPr lang="tr-TR" dirty="0" smtClean="0"/>
                        <a:t>Özdeşleşmeci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Yabancılaştırmacı</a:t>
                      </a:r>
                      <a:endParaRPr lang="tr-TR" dirty="0"/>
                    </a:p>
                  </a:txBody>
                  <a:tcPr/>
                </a:tc>
              </a:tr>
              <a:tr h="347616">
                <a:tc>
                  <a:txBody>
                    <a:bodyPr/>
                    <a:lstStyle/>
                    <a:p>
                      <a:r>
                        <a:rPr lang="tr-TR" dirty="0" smtClean="0"/>
                        <a:t>Saydamlık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çıkma</a:t>
                      </a:r>
                      <a:endParaRPr lang="tr-TR" dirty="0"/>
                    </a:p>
                  </a:txBody>
                  <a:tcPr/>
                </a:tc>
              </a:tr>
              <a:tr h="347616">
                <a:tc>
                  <a:txBody>
                    <a:bodyPr/>
                    <a:lstStyle/>
                    <a:p>
                      <a:r>
                        <a:rPr lang="tr-TR" dirty="0" smtClean="0"/>
                        <a:t>Tek anlatım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Çok anlatım</a:t>
                      </a:r>
                      <a:endParaRPr lang="tr-TR" dirty="0"/>
                    </a:p>
                  </a:txBody>
                  <a:tcPr/>
                </a:tc>
              </a:tr>
              <a:tr h="347616">
                <a:tc>
                  <a:txBody>
                    <a:bodyPr/>
                    <a:lstStyle/>
                    <a:p>
                      <a:r>
                        <a:rPr lang="tr-TR" dirty="0" smtClean="0"/>
                        <a:t>Sonlu anlatım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 uçlu</a:t>
                      </a:r>
                      <a:r>
                        <a:rPr lang="tr-TR" baseline="0" dirty="0" smtClean="0"/>
                        <a:t> son</a:t>
                      </a:r>
                      <a:endParaRPr lang="tr-TR" dirty="0"/>
                    </a:p>
                  </a:txBody>
                  <a:tcPr/>
                </a:tc>
              </a:tr>
              <a:tr h="347616">
                <a:tc>
                  <a:txBody>
                    <a:bodyPr/>
                    <a:lstStyle/>
                    <a:p>
                      <a:r>
                        <a:rPr lang="tr-TR" dirty="0" smtClean="0"/>
                        <a:t>Hoşlanma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Rahatsız olma</a:t>
                      </a:r>
                      <a:endParaRPr lang="tr-TR" dirty="0"/>
                    </a:p>
                  </a:txBody>
                  <a:tcPr/>
                </a:tc>
              </a:tr>
              <a:tr h="347616">
                <a:tc>
                  <a:txBody>
                    <a:bodyPr/>
                    <a:lstStyle/>
                    <a:p>
                      <a:r>
                        <a:rPr lang="tr-TR" dirty="0" smtClean="0"/>
                        <a:t>Kurmaca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Gerçek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35</Words>
  <Application>Microsoft Office PowerPoint</Application>
  <PresentationFormat>Ekran Gösterisi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Sinemada Kurgu-2</vt:lpstr>
      <vt:lpstr>Slayt 2</vt:lpstr>
      <vt:lpstr>Slayt 3</vt:lpstr>
      <vt:lpstr>Slayt 4</vt:lpstr>
      <vt:lpstr>André Bazin ve Mizansen</vt:lpstr>
      <vt:lpstr>Slayt 6</vt:lpstr>
      <vt:lpstr>Slayt 7</vt:lpstr>
      <vt:lpstr>Fransız Yeni Dalgası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Sinemada Kurgu</dc:title>
  <dc:creator>IGOKGUCU</dc:creator>
  <cp:lastModifiedBy>IGOKGUCU</cp:lastModifiedBy>
  <cp:revision>45</cp:revision>
  <dcterms:created xsi:type="dcterms:W3CDTF">2018-07-11T12:30:28Z</dcterms:created>
  <dcterms:modified xsi:type="dcterms:W3CDTF">2018-07-11T14:19:27Z</dcterms:modified>
</cp:coreProperties>
</file>