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>
        <p:scale>
          <a:sx n="96" d="100"/>
          <a:sy n="96" d="100"/>
        </p:scale>
        <p:origin x="-288" y="-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KÖKLÜ SAYILAR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NBP101 MATEMATİK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SÜLEYMAN EMRE EYİMAYA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KÖKLÜ SAYILAR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1den b</a:t>
                </a:r>
                <a:r>
                  <a:rPr lang="tr-TR" dirty="0"/>
                  <a:t>üyük bir sayma sayısı olmak üzere,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a denklemini sağlayan  x sayısına a nın y inci dereceden kökü denir.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/>
                  <a:t> = a ise  x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dır.</a:t>
                </a:r>
              </a:p>
              <a:p>
                <a:endParaRPr lang="tr-TR" dirty="0"/>
              </a:p>
              <a:p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*Örnek: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122</m:t>
                        </m:r>
                      </m:e>
                    </m:rad>
                  </m:oMath>
                </a14:m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0FC592-C4C4-4622-ACEC-72205C4DE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KÖKLÜ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238B2574-E190-4BE3-AD7B-FC9E28DE04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x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tr-TR" dirty="0"/>
                  <a:t> ifadesinin bir reel sayı belirtebilmesi için iki durum söz konusudur.</a:t>
                </a:r>
              </a:p>
              <a:p>
                <a:r>
                  <a:rPr lang="tr-TR" dirty="0"/>
                  <a:t>*</a:t>
                </a:r>
                <a:r>
                  <a:rPr lang="syr-SY" dirty="0"/>
                  <a:t> </a:t>
                </a:r>
                <a:r>
                  <a:rPr lang="tr-TR" dirty="0"/>
                  <a:t>n tek ise, a herhangi bir reel sayı olabilir. Bu durumda x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tr-TR" dirty="0"/>
                  <a:t> ifadesi bir reel sayı belirtir.</a:t>
                </a:r>
              </a:p>
              <a:p>
                <a:r>
                  <a:rPr lang="tr-TR" dirty="0"/>
                  <a:t>*</a:t>
                </a:r>
                <a:r>
                  <a:rPr lang="syr-SY" dirty="0"/>
                  <a:t> </a:t>
                </a:r>
                <a:r>
                  <a:rPr lang="tr-TR" dirty="0"/>
                  <a:t>n çift ise, a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tr-TR" dirty="0"/>
                  <a:t> olursa x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tr-TR" dirty="0"/>
                  <a:t> ifadesi bir reel sayı belirtir.</a:t>
                </a:r>
              </a:p>
              <a:p>
                <a:endParaRPr lang="tr-TR" dirty="0"/>
              </a:p>
              <a:p>
                <a:r>
                  <a:rPr lang="tr-TR" dirty="0"/>
                  <a:t>*Örnek: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tr-TR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21−7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tr-TR" dirty="0"/>
                  <a:t> ifadesinin reel sayı belirtmesini sağlayan x doğal sayılarını bulunuz.</a:t>
                </a:r>
              </a:p>
              <a:p>
                <a:r>
                  <a:rPr lang="tr-TR" dirty="0"/>
                  <a:t>Çözüm: 21-7x</a:t>
                </a:r>
                <a:r>
                  <a:rPr lang="tr-T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tr-TR" dirty="0"/>
                  <a:t>  </a:t>
                </a:r>
              </a:p>
              <a:p>
                <a:r>
                  <a:rPr lang="tr-TR" dirty="0"/>
                  <a:t>                  7 x</a:t>
                </a:r>
                <a:r>
                  <a:rPr lang="tr-T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tr-TR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21</m:t>
                    </m:r>
                  </m:oMath>
                </a14:m>
                <a:r>
                  <a:rPr lang="tr-TR" dirty="0"/>
                  <a:t>   </a:t>
                </a:r>
              </a:p>
              <a:p>
                <a:r>
                  <a:rPr lang="tr-TR" dirty="0"/>
                  <a:t>                      x</a:t>
                </a:r>
                <a:r>
                  <a:rPr lang="tr-T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tr-TR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tr-TR" dirty="0"/>
                  <a:t>  ve x</a:t>
                </a:r>
                <a:r>
                  <a:rPr lang="tr-T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tr-TR" dirty="0"/>
                  <a:t>  olmalıdır. Ç.K.:{0,1,2,3}</a:t>
                </a:r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8B2574-E190-4BE3-AD7B-FC9E28DE04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51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9133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00323C-19A1-442E-BD8F-027027A2D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KÖKLÜ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64D4F34F-E020-4B28-8E72-49AC86F904A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tr-TR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sSup>
                          <m:sSupPr>
                            <m:ctrlPr>
                              <a:rPr lang="tr-TR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𝑦𝑥𝑎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e>
                    </m:rad>
                  </m:oMath>
                </a14:m>
                <a:r>
                  <a:rPr lang="tr-TR" dirty="0"/>
                  <a:t> = a x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</m:oMath>
                </a14:m>
                <a:r>
                  <a:rPr lang="tr-TR" dirty="0"/>
                  <a:t>  olur.</a:t>
                </a:r>
              </a:p>
              <a:p>
                <a:endParaRPr lang="tr-TR" dirty="0"/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54</m:t>
                        </m:r>
                      </m:e>
                    </m:rad>
                  </m:oMath>
                </a14:m>
                <a:r>
                  <a:rPr lang="tr-TR" dirty="0"/>
                  <a:t> </a:t>
                </a:r>
              </a:p>
              <a:p>
                <a:r>
                  <a:rPr lang="tr-TR" dirty="0"/>
                  <a:t>Çözüm: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tr-TR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r>
                  <a:rPr lang="tr-TR" dirty="0"/>
                  <a:t> = 3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4D4F34F-E020-4B28-8E72-49AC86F904A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7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5121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CF6B7B-B521-44FE-AC91-1308FDCD3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KÖKLÜ SAYILARDA TOPLAMA VE ÇIKARMA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545851B8-B2F5-4C89-87CE-F9E20E3B7D0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Köklü sayılarda toplama ve çıkarma işlemleri yapabilmek için, kök derecelerinin ve kök içlerinin aynı olması gerekir.</a:t>
                </a:r>
              </a:p>
              <a:p>
                <a:r>
                  <a:rPr lang="tr-TR" dirty="0"/>
                  <a:t>a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</m:oMath>
                </a14:m>
                <a:r>
                  <a:rPr lang="tr-TR" dirty="0"/>
                  <a:t> + b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</m:oMath>
                </a14:m>
                <a:r>
                  <a:rPr lang="tr-TR" dirty="0"/>
                  <a:t> - c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</m:oMath>
                </a14:m>
                <a:r>
                  <a:rPr lang="tr-TR" dirty="0"/>
                  <a:t> =(a+b-c)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</m:oMath>
                </a14:m>
                <a:r>
                  <a:rPr lang="tr-TR" dirty="0"/>
                  <a:t>  olur.</a:t>
                </a:r>
              </a:p>
              <a:p>
                <a:endParaRPr lang="tr-TR" dirty="0"/>
              </a:p>
              <a:p>
                <a:r>
                  <a:rPr lang="tr-TR" dirty="0"/>
                  <a:t>*Örnek: 1</a:t>
                </a:r>
                <a14:m>
                  <m:oMath xmlns:m="http://schemas.openxmlformats.org/officeDocument/2006/math">
                    <m:r>
                      <a:rPr lang="tr-TR" b="0" i="0" smtClean="0">
                        <a:latin typeface="Cambria Math" panose="02040503050406030204" pitchFamily="18" charset="0"/>
                      </a:rPr>
                      <m:t>5</m:t>
                    </m:r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e>
                    </m:rad>
                  </m:oMath>
                </a14:m>
                <a:r>
                  <a:rPr lang="tr-TR" dirty="0"/>
                  <a:t> +</a:t>
                </a:r>
                <a14:m>
                  <m:oMath xmlns:m="http://schemas.openxmlformats.org/officeDocument/2006/math">
                    <m:r>
                      <a:rPr lang="tr-TR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dirty="0">
                        <a:latin typeface="Cambria Math" panose="02040503050406030204" pitchFamily="18" charset="0"/>
                      </a:rPr>
                      <m:t>8</m:t>
                    </m:r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22</m:t>
                        </m:r>
                      </m:e>
                    </m:rad>
                  </m:oMath>
                </a14:m>
                <a:r>
                  <a:rPr lang="tr-TR" dirty="0"/>
                  <a:t> - 9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22</m:t>
                        </m:r>
                      </m:e>
                    </m:rad>
                  </m:oMath>
                </a14:m>
                <a:r>
                  <a:rPr lang="tr-TR" dirty="0"/>
                  <a:t> </a:t>
                </a:r>
              </a:p>
              <a:p>
                <a:pPr marL="0" indent="0">
                  <a:buNone/>
                </a:pPr>
                <a:r>
                  <a:rPr lang="tr-TR" dirty="0"/>
                  <a:t>                =(15+8-9)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22</m:t>
                        </m:r>
                      </m:e>
                    </m:rad>
                  </m:oMath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/>
                  <a:t>                =14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22</m:t>
                        </m:r>
                      </m:e>
                    </m:rad>
                  </m:oMath>
                </a14:m>
                <a:r>
                  <a:rPr lang="tr-TR" dirty="0"/>
                  <a:t>  olur.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45851B8-B2F5-4C89-87CE-F9E20E3B7D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 r="-109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3436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6D3BE0-48CB-40C1-B49D-33F96BCEB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KÖKLÜ SAYILARDA ÇARPMA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AFD9696D-08E5-46D7-BDE9-741D2716A6B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Köklü ifadelerde çarpma işlemi yapabilmek için, kök derecelerinin aynı olması gerekir.</a:t>
                </a:r>
              </a:p>
              <a:p>
                <a:endParaRPr lang="tr-TR" dirty="0"/>
              </a:p>
              <a:p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</m:oMath>
                </a14:m>
                <a:r>
                  <a:rPr lang="tr-TR" dirty="0"/>
                  <a:t> x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</m:oMath>
                </a14:m>
                <a:r>
                  <a:rPr lang="tr-TR" dirty="0"/>
                  <a:t> =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𝑎𝑥𝑦</m:t>
                        </m:r>
                      </m:e>
                    </m:rad>
                  </m:oMath>
                </a14:m>
                <a:r>
                  <a:rPr lang="tr-TR" dirty="0"/>
                  <a:t>   olur</a:t>
                </a:r>
              </a:p>
              <a:p>
                <a:endParaRPr lang="tr-TR" dirty="0"/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e>
                    </m:rad>
                  </m:oMath>
                </a14:m>
                <a:r>
                  <a:rPr lang="tr-TR" dirty="0"/>
                  <a:t> +</a:t>
                </a:r>
                <a14:m>
                  <m:oMath xmlns:m="http://schemas.openxmlformats.org/officeDocument/2006/math">
                    <m:r>
                      <a:rPr lang="tr-TR" dirty="0">
                        <a:latin typeface="Cambria Math" panose="02040503050406030204" pitchFamily="18" charset="0"/>
                      </a:rPr>
                      <m:t> </m:t>
                    </m:r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27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tr-TR" dirty="0"/>
                  <a:t> </a:t>
                </a:r>
              </a:p>
              <a:p>
                <a:pPr marL="0" indent="0">
                  <a:buNone/>
                </a:pPr>
                <a:r>
                  <a:rPr lang="tr-TR" dirty="0"/>
                  <a:t>                =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81</m:t>
                        </m:r>
                      </m:e>
                    </m:rad>
                  </m:oMath>
                </a14:m>
                <a:r>
                  <a:rPr lang="tr-TR" dirty="0"/>
                  <a:t> </a:t>
                </a:r>
              </a:p>
              <a:p>
                <a:pPr marL="0" indent="0">
                  <a:buNone/>
                </a:pPr>
                <a:r>
                  <a:rPr lang="tr-TR" dirty="0"/>
                  <a:t>                =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 smtClean="0">
                            <a:latin typeface="Cambria Math"/>
                          </a:rPr>
                        </m:ctrlPr>
                      </m:radPr>
                      <m:deg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lang="tr-TR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rad>
                  </m:oMath>
                </a14:m>
                <a:r>
                  <a:rPr lang="tr-TR" dirty="0"/>
                  <a:t>  = 3 olur.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D9696D-08E5-46D7-BDE9-741D2716A6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618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66F2E7-A8A6-46E2-B3B0-FBEA1FB38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KÖKLÜ SAYILARDA BÖLME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97BEA695-567A-44FB-990C-96EA9D402C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Köklü ifadelerde bölme işlemi yapabilmek için, kök derecelerinin aynı olması gerekir.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ctrlPr>
                              <a:rPr lang="tr-TR" i="1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tr-T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g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</m:num>
                      <m:den>
                        <m:rad>
                          <m:radPr>
                            <m:ctrlPr>
                              <a:rPr lang="tr-TR" i="1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tr-T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g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</m:den>
                    </m:f>
                  </m:oMath>
                </a14:m>
                <a:r>
                  <a:rPr lang="tr-TR" dirty="0"/>
                  <a:t> 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tr-TR" i="1" smtClean="0">
                            <a:latin typeface="Cambria Math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g>
                      <m:e>
                        <m:f>
                          <m:fPr>
                            <m:ctrlPr>
                              <a:rPr lang="tr-TR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den>
                        </m:f>
                      </m:e>
                    </m:rad>
                  </m:oMath>
                </a14:m>
                <a:r>
                  <a:rPr lang="tr-TR" dirty="0"/>
                  <a:t>        olur.</a:t>
                </a:r>
              </a:p>
              <a:p>
                <a:endParaRPr lang="tr-TR" dirty="0"/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tr-TR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75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tr-TR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</m:den>
                    </m:f>
                  </m:oMath>
                </a14:m>
                <a:r>
                  <a:rPr lang="tr-TR" dirty="0"/>
                  <a:t> 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tr-TR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tr-TR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75</m:t>
                            </m:r>
                          </m:num>
                          <m:den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e>
                    </m:rad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tr-TR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e>
                    </m:rad>
                  </m:oMath>
                </a14:m>
                <a:r>
                  <a:rPr lang="tr-TR" dirty="0"/>
                  <a:t> </a:t>
                </a:r>
                <a:r>
                  <a:rPr lang="tr-TR"/>
                  <a:t>= 5 olur.</a:t>
                </a:r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7BEA695-567A-44FB-990C-96EA9D402C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793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94</TotalTime>
  <Words>452</Words>
  <Application>Microsoft Office PowerPoint</Application>
  <PresentationFormat>Özel</PresentationFormat>
  <Paragraphs>46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Geçmişe bakış</vt:lpstr>
      <vt:lpstr>KÖKLÜ SAYILAR</vt:lpstr>
      <vt:lpstr>KÖKLÜ SAYILAR</vt:lpstr>
      <vt:lpstr>KÖKLÜ SAYILAR</vt:lpstr>
      <vt:lpstr>KÖKLÜ SAYILAR</vt:lpstr>
      <vt:lpstr>KÖKLÜ SAYILARDA TOPLAMA VE ÇIKARMA</vt:lpstr>
      <vt:lpstr>KÖKLÜ SAYILARDA ÇARPMA</vt:lpstr>
      <vt:lpstr>KÖKLÜ SAYILARDA BÖLME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nmyo-d6</cp:lastModifiedBy>
  <cp:revision>19</cp:revision>
  <dcterms:created xsi:type="dcterms:W3CDTF">2017-11-14T11:12:27Z</dcterms:created>
  <dcterms:modified xsi:type="dcterms:W3CDTF">2017-11-22T15:06:22Z</dcterms:modified>
</cp:coreProperties>
</file>