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301" r:id="rId4"/>
    <p:sldId id="302" r:id="rId5"/>
    <p:sldId id="312" r:id="rId6"/>
    <p:sldId id="313" r:id="rId7"/>
    <p:sldId id="314" r:id="rId8"/>
    <p:sldId id="304"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19" autoAdjust="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502346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262866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396185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95466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98136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11B6BBE-81FF-4A77-A3BB-F39C75721BD0}"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221253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11B6BBE-81FF-4A77-A3BB-F39C75721BD0}" type="datetimeFigureOut">
              <a:rPr lang="tr-TR" smtClean="0"/>
              <a:t>17.10.2024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9420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11B6BBE-81FF-4A77-A3BB-F39C75721BD0}" type="datetimeFigureOut">
              <a:rPr lang="tr-TR" smtClean="0"/>
              <a:t>17.10.2024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326598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11B6BBE-81FF-4A77-A3BB-F39C75721BD0}" type="datetimeFigureOut">
              <a:rPr lang="tr-TR" smtClean="0"/>
              <a:t>17.10.2024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17081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1B6BBE-81FF-4A77-A3BB-F39C75721BD0}"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00699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1B6BBE-81FF-4A77-A3BB-F39C75721BD0}"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419901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B6BBE-81FF-4A77-A3BB-F39C75721BD0}" type="datetimeFigureOut">
              <a:rPr lang="tr-TR" smtClean="0"/>
              <a:t>17.10.2024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1494B-1339-420B-ACE9-FF72793AF123}" type="slidenum">
              <a:rPr lang="tr-TR" smtClean="0"/>
              <a:t>‹#›</a:t>
            </a:fld>
            <a:endParaRPr lang="tr-TR"/>
          </a:p>
        </p:txBody>
      </p:sp>
    </p:spTree>
    <p:extLst>
      <p:ext uri="{BB962C8B-B14F-4D97-AF65-F5344CB8AC3E}">
        <p14:creationId xmlns:p14="http://schemas.microsoft.com/office/powerpoint/2010/main" val="264575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1924334"/>
            <a:ext cx="3797953" cy="491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857397" y="2045533"/>
            <a:ext cx="3307346" cy="481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nvan 1"/>
          <p:cNvSpPr>
            <a:spLocks noGrp="1"/>
          </p:cNvSpPr>
          <p:nvPr>
            <p:ph type="ctrTitle"/>
          </p:nvPr>
        </p:nvSpPr>
        <p:spPr>
          <a:xfrm>
            <a:off x="1039091" y="851733"/>
            <a:ext cx="9767453" cy="2930558"/>
          </a:xfrm>
        </p:spPr>
        <p:txBody>
          <a:bodyPr>
            <a:prstTxWarp prst="textArchUp">
              <a:avLst/>
            </a:prstTxWarp>
            <a:normAutofit/>
          </a:bodyPr>
          <a:lstStyle/>
          <a:p>
            <a:r>
              <a:rPr lang="tr-TR" sz="11500" b="1" dirty="0" smtClean="0"/>
              <a:t>Yerli Gen Kaynağı Olarak Tavuk Irklarımız</a:t>
            </a:r>
            <a:endParaRPr lang="tr-TR" sz="11500" b="1" dirty="0"/>
          </a:p>
        </p:txBody>
      </p:sp>
      <p:sp>
        <p:nvSpPr>
          <p:cNvPr id="3" name="Alt Başlık 2"/>
          <p:cNvSpPr>
            <a:spLocks noGrp="1"/>
          </p:cNvSpPr>
          <p:nvPr>
            <p:ph type="subTitle" idx="1"/>
          </p:nvPr>
        </p:nvSpPr>
        <p:spPr>
          <a:xfrm>
            <a:off x="2123267" y="3186545"/>
            <a:ext cx="8311487" cy="3229238"/>
          </a:xfrm>
        </p:spPr>
        <p:txBody>
          <a:bodyPr/>
          <a:lstStyle/>
          <a:p>
            <a:r>
              <a:rPr lang="tr-TR" sz="3200" b="1" dirty="0" smtClean="0"/>
              <a:t>Evcil Hayvan Genetik </a:t>
            </a:r>
          </a:p>
          <a:p>
            <a:r>
              <a:rPr lang="tr-TR" sz="3200" b="1" dirty="0" smtClean="0"/>
              <a:t>Kaynaklarının Korunması</a:t>
            </a:r>
          </a:p>
          <a:p>
            <a:endParaRPr lang="tr-TR" dirty="0" smtClean="0"/>
          </a:p>
          <a:p>
            <a:endParaRPr lang="tr-TR" b="1" dirty="0" smtClean="0"/>
          </a:p>
          <a:p>
            <a:endParaRPr lang="tr-TR" b="1" dirty="0"/>
          </a:p>
          <a:p>
            <a:r>
              <a:rPr lang="tr-TR" b="1" dirty="0" smtClean="0"/>
              <a:t>Ahmet UÇAR</a:t>
            </a:r>
            <a:endParaRPr lang="tr-TR" b="1" dirty="0"/>
          </a:p>
        </p:txBody>
      </p:sp>
    </p:spTree>
    <p:extLst>
      <p:ext uri="{BB962C8B-B14F-4D97-AF65-F5344CB8AC3E}">
        <p14:creationId xmlns:p14="http://schemas.microsoft.com/office/powerpoint/2010/main" val="3532451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521" y="0"/>
            <a:ext cx="9144000" cy="6858000"/>
          </a:xfrm>
          <a:prstGeom prst="rect">
            <a:avLst/>
          </a:prstGeom>
        </p:spPr>
      </p:pic>
      <p:sp>
        <p:nvSpPr>
          <p:cNvPr id="5" name="Metin kutusu 4"/>
          <p:cNvSpPr txBox="1"/>
          <p:nvPr/>
        </p:nvSpPr>
        <p:spPr>
          <a:xfrm>
            <a:off x="630634" y="2154548"/>
            <a:ext cx="677108" cy="2548903"/>
          </a:xfrm>
          <a:prstGeom prst="rect">
            <a:avLst/>
          </a:prstGeom>
          <a:noFill/>
        </p:spPr>
        <p:txBody>
          <a:bodyPr vert="vert270" wrap="none" rtlCol="0">
            <a:spAutoFit/>
          </a:bodyPr>
          <a:lstStyle/>
          <a:p>
            <a:r>
              <a:rPr lang="tr-TR" sz="3200" b="1" dirty="0" smtClean="0"/>
              <a:t>Sultan Tavuğu </a:t>
            </a:r>
            <a:endParaRPr lang="tr-TR" sz="3200" b="1" dirty="0"/>
          </a:p>
        </p:txBody>
      </p:sp>
    </p:spTree>
    <p:extLst>
      <p:ext uri="{BB962C8B-B14F-4D97-AF65-F5344CB8AC3E}">
        <p14:creationId xmlns:p14="http://schemas.microsoft.com/office/powerpoint/2010/main" val="647313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3483" y="525172"/>
            <a:ext cx="11089944" cy="5629967"/>
          </a:xfrm>
        </p:spPr>
        <p:txBody>
          <a:bodyPr>
            <a:normAutofit/>
          </a:bodyPr>
          <a:lstStyle/>
          <a:p>
            <a:pPr algn="just">
              <a:lnSpc>
                <a:spcPct val="150000"/>
              </a:lnSpc>
            </a:pPr>
            <a:endParaRPr lang="tr-TR" dirty="0">
              <a:latin typeface="Times New Roman" panose="02020603050405020304" pitchFamily="18" charset="0"/>
              <a:cs typeface="Times New Roman" panose="02020603050405020304" pitchFamily="18" charset="0"/>
            </a:endParaRPr>
          </a:p>
          <a:p>
            <a:pPr marL="0" indent="0" algn="just">
              <a:lnSpc>
                <a:spcPct val="150000"/>
              </a:lnSpc>
              <a:buNone/>
            </a:pPr>
            <a:r>
              <a:rPr lang="tr-TR" dirty="0" smtClean="0">
                <a:latin typeface="Times New Roman" panose="02020603050405020304" pitchFamily="18" charset="0"/>
                <a:cs typeface="Times New Roman" panose="02020603050405020304" pitchFamily="18" charset="0"/>
              </a:rPr>
              <a:t>	Sultan </a:t>
            </a:r>
            <a:r>
              <a:rPr lang="tr-TR" dirty="0">
                <a:latin typeface="Times New Roman" panose="02020603050405020304" pitchFamily="18" charset="0"/>
                <a:cs typeface="Times New Roman" panose="02020603050405020304" pitchFamily="18" charset="0"/>
              </a:rPr>
              <a:t>tavuk ırkı bunlardan biridir ve 1800’lü yıllarda Türkiye’den götürüldüğü bilinen bu ırkın Türkiye’deki izleri konusunda güvenilir bir bilgi yoktur. Bu ırkla ilgili bilgiler yabancı kaynaklardan elde edilmektedir. Türkiye’de bazı yetiştiriciler yurt dışı kaynaklardan yararlanarak bu ırkı süs amacıyla yetiştirmek için tekrar eski yetiştirildiği yerlere, yani Türkiye’ye getirmeye başlamışlardır. </a:t>
            </a:r>
          </a:p>
        </p:txBody>
      </p:sp>
    </p:spTree>
    <p:extLst>
      <p:ext uri="{BB962C8B-B14F-4D97-AF65-F5344CB8AC3E}">
        <p14:creationId xmlns:p14="http://schemas.microsoft.com/office/powerpoint/2010/main" val="2624811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9648" y="0"/>
            <a:ext cx="11310256" cy="6619164"/>
          </a:xfrm>
        </p:spPr>
        <p:txBody>
          <a:bodyPr>
            <a:normAutofit/>
          </a:bodyPr>
          <a:lstStyle/>
          <a:p>
            <a:pPr marL="0" indent="0" algn="just">
              <a:lnSpc>
                <a:spcPct val="150000"/>
              </a:lnSpc>
              <a:buNone/>
            </a:pPr>
            <a:endParaRPr lang="tr-TR" dirty="0">
              <a:latin typeface="Times New Roman" panose="02020603050405020304" pitchFamily="18" charset="0"/>
              <a:cs typeface="Times New Roman" panose="02020603050405020304" pitchFamily="18" charset="0"/>
            </a:endParaRPr>
          </a:p>
          <a:p>
            <a:pPr marL="0" indent="0" algn="just">
              <a:lnSpc>
                <a:spcPct val="150000"/>
              </a:lnSpc>
              <a:buNone/>
            </a:pPr>
            <a:r>
              <a:rPr lang="tr-TR" dirty="0" smtClean="0">
                <a:latin typeface="Times New Roman" panose="02020603050405020304" pitchFamily="18" charset="0"/>
                <a:cs typeface="Times New Roman" panose="02020603050405020304" pitchFamily="18" charset="0"/>
              </a:rPr>
              <a:t>	Sultanlar </a:t>
            </a:r>
            <a:r>
              <a:rPr lang="tr-TR" dirty="0">
                <a:latin typeface="Times New Roman" panose="02020603050405020304" pitchFamily="18" charset="0"/>
                <a:cs typeface="Times New Roman" panose="02020603050405020304" pitchFamily="18" charset="0"/>
              </a:rPr>
              <a:t>1854 yılında Ocak ayında </a:t>
            </a:r>
            <a:r>
              <a:rPr lang="tr-TR" dirty="0" err="1">
                <a:latin typeface="Times New Roman" panose="02020603050405020304" pitchFamily="18" charset="0"/>
                <a:cs typeface="Times New Roman" panose="02020603050405020304" pitchFamily="18" charset="0"/>
              </a:rPr>
              <a:t>Hampstead</a:t>
            </a:r>
            <a:r>
              <a:rPr lang="tr-TR" dirty="0">
                <a:latin typeface="Times New Roman" panose="02020603050405020304" pitchFamily="18" charset="0"/>
                <a:cs typeface="Times New Roman" panose="02020603050405020304" pitchFamily="18" charset="0"/>
              </a:rPr>
              <a:t> hanedanından Bayan Elizabeth </a:t>
            </a:r>
            <a:r>
              <a:rPr lang="tr-TR" dirty="0" err="1">
                <a:latin typeface="Times New Roman" panose="02020603050405020304" pitchFamily="18" charset="0"/>
                <a:cs typeface="Times New Roman" panose="02020603050405020304" pitchFamily="18" charset="0"/>
              </a:rPr>
              <a:t>Watts</a:t>
            </a:r>
            <a:r>
              <a:rPr lang="tr-TR" dirty="0">
                <a:latin typeface="Times New Roman" panose="02020603050405020304" pitchFamily="18" charset="0"/>
                <a:cs typeface="Times New Roman" panose="02020603050405020304" pitchFamily="18" charset="0"/>
              </a:rPr>
              <a:t> tarafından İngiltere’ye ithal edilmiştir. Saray tavuğu olarak da adlandırılmıştır. Standart ölçülerdeki sultanlar </a:t>
            </a:r>
            <a:r>
              <a:rPr lang="tr-TR" dirty="0" err="1">
                <a:latin typeface="Times New Roman" panose="02020603050405020304" pitchFamily="18" charset="0"/>
                <a:cs typeface="Times New Roman" panose="02020603050405020304" pitchFamily="18" charset="0"/>
              </a:rPr>
              <a:t>bantam</a:t>
            </a:r>
            <a:r>
              <a:rPr lang="tr-TR" dirty="0">
                <a:latin typeface="Times New Roman" panose="02020603050405020304" pitchFamily="18" charset="0"/>
                <a:cs typeface="Times New Roman" panose="02020603050405020304" pitchFamily="18" charset="0"/>
              </a:rPr>
              <a:t> formu olarak ABD de yetiştirilmektedir. Amerikan Tavukçuluk Derneği beyaz sultanları karma sınıfına almışlardır. Şu ana kadar başka bir renk formu belirlenmemiştir. Sultan tavuğu genelde gösteri amaçlıdır. Et ve yumurta verimi düşüktür. Yılda ortalama 70 ufak beyaz yumurta yumurtlar. Ortalama yumurta ağırlığı ise 45 gr olarak belirtilmiştir. Yumurtanın rengi beyazdır. </a:t>
            </a:r>
          </a:p>
        </p:txBody>
      </p:sp>
    </p:spTree>
    <p:extLst>
      <p:ext uri="{BB962C8B-B14F-4D97-AF65-F5344CB8AC3E}">
        <p14:creationId xmlns:p14="http://schemas.microsoft.com/office/powerpoint/2010/main" val="2122428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_axYuBKOQ2VM/TS2vXHzuPlI/AAAAAAAAAKQ/K9ubjFONmao/s1600/sultan.gif"/>
          <p:cNvPicPr>
            <a:picLocks noChangeAspect="1" noChangeArrowheads="1"/>
          </p:cNvPicPr>
          <p:nvPr/>
        </p:nvPicPr>
        <p:blipFill rotWithShape="1">
          <a:blip r:embed="rId2">
            <a:extLst>
              <a:ext uri="{28A0092B-C50C-407E-A947-70E740481C1C}">
                <a14:useLocalDpi xmlns:a14="http://schemas.microsoft.com/office/drawing/2010/main" val="0"/>
              </a:ext>
            </a:extLst>
          </a:blip>
          <a:srcRect l="11343" t="2291" r="1721"/>
          <a:stretch/>
        </p:blipFill>
        <p:spPr bwMode="auto">
          <a:xfrm>
            <a:off x="1621344" y="0"/>
            <a:ext cx="9174035" cy="687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531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urelypoultry.com/images/white-sul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050" y="0"/>
            <a:ext cx="9160619" cy="687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492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dia-cache-cd0.pinimg.com/originals/a9/60/5b/a9605b4ef1cf7937aa2b7bdc306180f2.jpg"/>
          <p:cNvPicPr>
            <a:picLocks noChangeAspect="1" noChangeArrowheads="1"/>
          </p:cNvPicPr>
          <p:nvPr/>
        </p:nvPicPr>
        <p:blipFill rotWithShape="1">
          <a:blip r:embed="rId2">
            <a:extLst>
              <a:ext uri="{28A0092B-C50C-407E-A947-70E740481C1C}">
                <a14:useLocalDpi xmlns:a14="http://schemas.microsoft.com/office/drawing/2010/main" val="0"/>
              </a:ext>
            </a:extLst>
          </a:blip>
          <a:srcRect t="9425" b="14620"/>
          <a:stretch/>
        </p:blipFill>
        <p:spPr bwMode="auto">
          <a:xfrm>
            <a:off x="2657813" y="8909"/>
            <a:ext cx="6768752" cy="684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823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3761" y="154379"/>
            <a:ext cx="11459688" cy="6448302"/>
          </a:xfrm>
        </p:spPr>
        <p:txBody>
          <a:bodyPr>
            <a:normAutofit fontScale="85000" lnSpcReduction="10000"/>
          </a:bodyPr>
          <a:lstStyle/>
          <a:p>
            <a:pPr marL="0" indent="0" algn="just">
              <a:lnSpc>
                <a:spcPct val="150000"/>
              </a:lnSpc>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Sultan </a:t>
            </a:r>
            <a:r>
              <a:rPr lang="tr-TR" dirty="0">
                <a:latin typeface="Times New Roman" panose="02020603050405020304" pitchFamily="18" charset="0"/>
                <a:cs typeface="Times New Roman" panose="02020603050405020304" pitchFamily="18" charset="0"/>
              </a:rPr>
              <a:t>süsü amacıyla beslenen, ender bulunan tavuk ırklarından biridir. Güneydoğu Avrupa kökenli olduğu bildirilmektedir. Türkiye’de “Sultanların tavuğu” olarak bilinip yüksek mertebedeki bürokratlar tarafından yetiştirildiği belirtilmektedir. Sultanlar cazip, çekici görünüşlerinden dolayı çok sevilen bir </a:t>
            </a:r>
            <a:r>
              <a:rPr lang="tr-TR" dirty="0" smtClean="0">
                <a:latin typeface="Times New Roman" panose="02020603050405020304" pitchFamily="18" charset="0"/>
                <a:cs typeface="Times New Roman" panose="02020603050405020304" pitchFamily="18" charset="0"/>
              </a:rPr>
              <a:t>ırktır. Ortalama </a:t>
            </a:r>
            <a:r>
              <a:rPr lang="tr-TR" dirty="0">
                <a:latin typeface="Times New Roman" panose="02020603050405020304" pitchFamily="18" charset="0"/>
                <a:cs typeface="Times New Roman" panose="02020603050405020304" pitchFamily="18" charset="0"/>
              </a:rPr>
              <a:t>erkek </a:t>
            </a:r>
            <a:r>
              <a:rPr lang="tr-TR" dirty="0" smtClean="0">
                <a:latin typeface="Times New Roman" panose="02020603050405020304" pitchFamily="18" charset="0"/>
                <a:cs typeface="Times New Roman" panose="02020603050405020304" pitchFamily="18" charset="0"/>
              </a:rPr>
              <a:t>canlı </a:t>
            </a:r>
            <a:r>
              <a:rPr lang="tr-TR" dirty="0">
                <a:latin typeface="Times New Roman" panose="02020603050405020304" pitchFamily="18" charset="0"/>
                <a:cs typeface="Times New Roman" panose="02020603050405020304" pitchFamily="18" charset="0"/>
              </a:rPr>
              <a:t>ağırlığı 2000 gr, dişi ağırlığı ise 1500 gr olarak </a:t>
            </a:r>
            <a:r>
              <a:rPr lang="tr-TR" dirty="0" smtClean="0">
                <a:latin typeface="Times New Roman" panose="02020603050405020304" pitchFamily="18" charset="0"/>
                <a:cs typeface="Times New Roman" panose="02020603050405020304" pitchFamily="18" charset="0"/>
              </a:rPr>
              <a:t>belirtilmiştir. Kuluçkaya </a:t>
            </a:r>
            <a:r>
              <a:rPr lang="tr-TR" dirty="0">
                <a:latin typeface="Times New Roman" panose="02020603050405020304" pitchFamily="18" charset="0"/>
                <a:cs typeface="Times New Roman" panose="02020603050405020304" pitchFamily="18" charset="0"/>
              </a:rPr>
              <a:t>zor gelir. Annelik özellikleri ile ilgili fazla bilgi yoktur. Sultanlar yumuşak başlı, sinirlilik göstermeyen sakin tavuklardır. Yem arama konusunda (otlama) zayıf olmasına karşın, kafes koşullarına diğer ırklardan daha iyi uyum sağlar. İyi bir pet (ev) hayvanıdır. Güzel bir görünüşe sahip olduğundan çok tercih edilerek hobi amacıyla yetiştirilmektedir. V şeklinde bir ibiği vardır. Sakalları ve kulak memeleri küçüktür ve yüzde bulunan tüyler tarafından gizlenmiştir. Ayakları tüylüdür. Beş tırnaklı ve beyaz derilidir. Dayanıklı bir ırk değildir. İki metre yüksekliğe kadar </a:t>
            </a:r>
            <a:r>
              <a:rPr lang="tr-TR" dirty="0" smtClean="0">
                <a:latin typeface="Times New Roman" panose="02020603050405020304" pitchFamily="18" charset="0"/>
                <a:cs typeface="Times New Roman" panose="02020603050405020304" pitchFamily="18" charset="0"/>
              </a:rPr>
              <a:t>uçabilirler (</a:t>
            </a:r>
            <a:r>
              <a:rPr lang="pt-BR" dirty="0" smtClean="0">
                <a:latin typeface="Times New Roman" panose="02020603050405020304" pitchFamily="18" charset="0"/>
                <a:cs typeface="Times New Roman" panose="02020603050405020304" pitchFamily="18" charset="0"/>
              </a:rPr>
              <a:t>Anonim</a:t>
            </a:r>
            <a:r>
              <a:rPr lang="tr-TR"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2006 a</a:t>
            </a:r>
            <a:r>
              <a:rPr lang="tr-TR"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Anonim</a:t>
            </a:r>
            <a:r>
              <a:rPr lang="tr-TR"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2006 b</a:t>
            </a:r>
            <a:r>
              <a:rPr lang="tr-TR"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Anonim</a:t>
            </a:r>
            <a:r>
              <a:rPr lang="tr-TR"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 2006 c</a:t>
            </a:r>
            <a:r>
              <a:rPr lang="tr-TR" dirty="0" smtClean="0">
                <a:latin typeface="Times New Roman" panose="02020603050405020304" pitchFamily="18" charset="0"/>
                <a:cs typeface="Times New Roman" panose="02020603050405020304" pitchFamily="18" charset="0"/>
              </a:rPr>
              <a:t>; Anonim, 2006 d).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62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TotalTime>
  <Words>328</Words>
  <Application>Microsoft Office PowerPoint</Application>
  <PresentationFormat>Geniş ekran</PresentationFormat>
  <Paragraphs>13</Paragraphs>
  <Slides>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Calibri</vt:lpstr>
      <vt:lpstr>Calibri Light</vt:lpstr>
      <vt:lpstr>Times New Roman</vt:lpstr>
      <vt:lpstr>Office Teması</vt:lpstr>
      <vt:lpstr>Yerli Gen Kaynağı Olarak Tavuk Irklarımız</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Yerli Gen Kaynağı Olarak Tavuk Irklarımız</dc:title>
  <dc:creator>AHMET</dc:creator>
  <cp:lastModifiedBy>PC</cp:lastModifiedBy>
  <cp:revision>41</cp:revision>
  <dcterms:created xsi:type="dcterms:W3CDTF">2016-01-04T10:58:04Z</dcterms:created>
  <dcterms:modified xsi:type="dcterms:W3CDTF">2024-10-17T12:31:52Z</dcterms:modified>
</cp:coreProperties>
</file>