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9"/>
  </p:notesMasterIdLst>
  <p:handoutMasterIdLst>
    <p:handoutMasterId r:id="rId20"/>
  </p:handoutMasterIdLst>
  <p:sldIdLst>
    <p:sldId id="668" r:id="rId4"/>
    <p:sldId id="706" r:id="rId5"/>
    <p:sldId id="707" r:id="rId6"/>
    <p:sldId id="683" r:id="rId7"/>
    <p:sldId id="684" r:id="rId8"/>
    <p:sldId id="685" r:id="rId9"/>
    <p:sldId id="686" r:id="rId10"/>
    <p:sldId id="688" r:id="rId11"/>
    <p:sldId id="690" r:id="rId12"/>
    <p:sldId id="708" r:id="rId13"/>
    <p:sldId id="709" r:id="rId14"/>
    <p:sldId id="710" r:id="rId15"/>
    <p:sldId id="711" r:id="rId16"/>
    <p:sldId id="712" r:id="rId17"/>
    <p:sldId id="713"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466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Proje Geliştirme ve </a:t>
            </a:r>
            <a:r>
              <a:rPr lang="tr-TR" sz="3200" b="1" dirty="0" smtClean="0">
                <a:latin typeface="Arial" panose="020B0604020202020204" pitchFamily="34" charset="0"/>
                <a:cs typeface="Arial" panose="020B0604020202020204" pitchFamily="34" charset="0"/>
              </a:rPr>
              <a:t>Finansmanı</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t>
            </a:r>
            <a:r>
              <a:rPr lang="tr-TR" sz="3200" b="1" dirty="0">
                <a:latin typeface="Arial" panose="020B0604020202020204" pitchFamily="34" charset="0"/>
                <a:cs typeface="Arial" panose="020B0604020202020204" pitchFamily="34" charset="0"/>
              </a:rPr>
              <a:t>2-2)3</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1077218"/>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a:latin typeface="Arial" panose="020B0604020202020204" pitchFamily="34" charset="0"/>
                <a:ea typeface="Times New Roman" panose="02020603050405020304" pitchFamily="18" charset="0"/>
                <a:cs typeface="Arial" panose="020B0604020202020204" pitchFamily="34" charset="0"/>
              </a:rPr>
              <a:t>Doç.Dr</a:t>
            </a:r>
            <a:r>
              <a:rPr lang="tr-TR" sz="1600" b="1" dirty="0">
                <a:latin typeface="Arial" panose="020B0604020202020204" pitchFamily="34" charset="0"/>
                <a:ea typeface="Times New Roman" panose="02020603050405020304" pitchFamily="18" charset="0"/>
                <a:cs typeface="Arial" panose="020B0604020202020204" pitchFamily="34" charset="0"/>
              </a:rPr>
              <a:t>. Yeşim TANRIVERMİŞ</a:t>
            </a:r>
          </a:p>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a:t>
            </a:r>
            <a:r>
              <a:rPr lang="tr-TR" sz="1600" b="1">
                <a:latin typeface="Arial" panose="020B0604020202020204" pitchFamily="34" charset="0"/>
                <a:ea typeface="Times New Roman" panose="02020603050405020304" pitchFamily="18" charset="0"/>
                <a:cs typeface="Arial" panose="020B0604020202020204" pitchFamily="34" charset="0"/>
              </a:rPr>
              <a:t>Erol DEMİR</a:t>
            </a:r>
          </a:p>
          <a:p>
            <a:pPr algn="ctr">
              <a:spcAft>
                <a:spcPts val="0"/>
              </a:spcAft>
            </a:pPr>
            <a:r>
              <a:rPr lang="tr-TR" sz="1600" smtClean="0">
                <a:latin typeface="Arial" panose="020B0604020202020204" pitchFamily="34" charset="0"/>
                <a:ea typeface="Times New Roman" panose="02020603050405020304" pitchFamily="18" charset="0"/>
                <a:cs typeface="Arial" panose="020B0604020202020204" pitchFamily="34" charset="0"/>
              </a:rPr>
              <a:t>Ankara </a:t>
            </a:r>
            <a:r>
              <a:rPr lang="tr-TR" sz="1600" dirty="0" smtClean="0">
                <a:latin typeface="Arial" panose="020B0604020202020204" pitchFamily="34" charset="0"/>
                <a:ea typeface="Times New Roman" panose="02020603050405020304" pitchFamily="18" charset="0"/>
                <a:cs typeface="Arial" panose="020B0604020202020204" pitchFamily="34" charset="0"/>
              </a:rPr>
              <a:t>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501448"/>
          </a:xfrm>
        </p:spPr>
        <p:txBody>
          <a:bodyPr anchor="t">
            <a:noAutofit/>
          </a:bodyPr>
          <a:lstStyle/>
          <a:p>
            <a:pPr algn="just">
              <a:lnSpc>
                <a:spcPct val="100000"/>
              </a:lnSpc>
            </a:pPr>
            <a:r>
              <a:rPr lang="tr-TR" dirty="0" smtClean="0"/>
              <a:t>Bir </a:t>
            </a:r>
            <a:r>
              <a:rPr lang="tr-TR" dirty="0"/>
              <a:t>projenin yeni baştan inşa </a:t>
            </a:r>
            <a:r>
              <a:rPr lang="tr-TR" dirty="0" smtClean="0"/>
              <a:t>edilerek yapılması </a:t>
            </a:r>
            <a:r>
              <a:rPr lang="tr-TR" dirty="0"/>
              <a:t>veya mevcut bir projenin geliştirilmesi için gerekli, yeterli ve uygun koşullarda kaynak sağlanması, </a:t>
            </a:r>
            <a:r>
              <a:rPr lang="tr-TR" dirty="0" smtClean="0"/>
              <a:t>proje finansmanı </a:t>
            </a:r>
            <a:r>
              <a:rPr lang="tr-TR" dirty="0"/>
              <a:t>olarak tanımlanabilir. </a:t>
            </a:r>
            <a:r>
              <a:rPr lang="tr-TR" dirty="0" smtClean="0"/>
              <a:t>Proje finansmanı</a:t>
            </a:r>
            <a:r>
              <a:rPr lang="tr-TR" dirty="0"/>
              <a:t>, büyük miktarlı </a:t>
            </a:r>
            <a:r>
              <a:rPr lang="tr-TR" dirty="0" smtClean="0"/>
              <a:t>sermaye yoğun </a:t>
            </a:r>
            <a:r>
              <a:rPr lang="tr-TR" dirty="0"/>
              <a:t>yatırımların hayata </a:t>
            </a:r>
            <a:r>
              <a:rPr lang="tr-TR" dirty="0" smtClean="0"/>
              <a:t>geçirilebilmesi için </a:t>
            </a:r>
            <a:r>
              <a:rPr lang="tr-TR" dirty="0"/>
              <a:t>kullanılan bir finansman yoludur</a:t>
            </a:r>
            <a:r>
              <a:rPr lang="tr-TR" dirty="0" smtClean="0"/>
              <a:t>.</a:t>
            </a:r>
          </a:p>
          <a:p>
            <a:pPr algn="just">
              <a:lnSpc>
                <a:spcPct val="100000"/>
              </a:lnSpc>
            </a:pPr>
            <a:r>
              <a:rPr lang="tr-TR" dirty="0"/>
              <a:t>Esas itibariyle, belirli bir yatırımın gerçekleşmesi için kaynak yaratma sorumluluğunun yatırımcı üzerinde bırakılması ve kredi borçlusu yatırımcının şahsi sorumluluk altına girmemesi ilkesine dayanan proje finansmanı, ulusal politikalar kapsamında özelleştirmenin veya imtiyaz vermek suretiyle kamu yatırımlarının gerçekleştirilmesi sürecinde özel sermayenin teşvik edilmesi için bir araç olarak ortaya çıkmıştır. </a:t>
            </a: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 Geliştirme - Finansman İlişkisi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179933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a:t>Anonim, 2013. Proje Finansmanı Kapsamında Proje Bankacılığı ve Türkiye Üzerine Öneriler Araştırma Raporu, TASAM</a:t>
            </a:r>
            <a:r>
              <a:rPr lang="tr-TR" dirty="0" smtClean="0"/>
              <a:t>.</a:t>
            </a:r>
          </a:p>
          <a:p>
            <a:pPr lvl="1" algn="just">
              <a:lnSpc>
                <a:spcPct val="100000"/>
              </a:lnSpc>
            </a:pPr>
            <a:r>
              <a:rPr lang="tr-TR" dirty="0"/>
              <a:t>Arabacı, H. 2018. Türkiye’de Bankacılık Sektörünün Gelişimi. Meriç Uluslararası Sosyal ve Stratejik Araştırmalar Dergisi, 2(3), 25-42.</a:t>
            </a:r>
          </a:p>
          <a:p>
            <a:pPr lvl="1" algn="just">
              <a:lnSpc>
                <a:spcPct val="100000"/>
              </a:lnSpc>
            </a:pPr>
            <a:r>
              <a:rPr lang="tr-TR" dirty="0" smtClean="0"/>
              <a:t>Anonim</a:t>
            </a:r>
            <a:r>
              <a:rPr lang="tr-TR" dirty="0"/>
              <a:t>. 2019a. Web Sitesi: https://www.kobirate.com.tr/Proje-Finansman-Derecelendirme. Erişim Tarihi: </a:t>
            </a:r>
            <a:r>
              <a:rPr lang="tr-TR" dirty="0" smtClean="0"/>
              <a:t>19.02.2020</a:t>
            </a:r>
          </a:p>
          <a:p>
            <a:pPr lvl="1" algn="just">
              <a:lnSpc>
                <a:spcPct val="100000"/>
              </a:lnSpc>
            </a:pPr>
            <a:r>
              <a:rPr lang="tr-TR" dirty="0"/>
              <a:t>Anonim. </a:t>
            </a:r>
            <a:r>
              <a:rPr lang="tr-TR" dirty="0" smtClean="0"/>
              <a:t>2019b. </a:t>
            </a:r>
            <a:r>
              <a:rPr lang="tr-TR" dirty="0"/>
              <a:t>Kamu Özel İşbirliği Raporu. Sektörler ve Kamu Yatırımları Genel Müdürlüğü. T.C. Cumhurbaşkanlığı, strateji ve Bütçe Başkanlığı, Y. No:0005. </a:t>
            </a:r>
          </a:p>
          <a:p>
            <a:pPr lvl="1" algn="just">
              <a:lnSpc>
                <a:spcPct val="100000"/>
              </a:lnSpc>
            </a:pPr>
            <a:r>
              <a:rPr lang="tr-TR" dirty="0" smtClean="0"/>
              <a:t>Anonim</a:t>
            </a:r>
            <a:r>
              <a:rPr lang="tr-TR" dirty="0"/>
              <a:t>. 2020a. Web Sitesi: </a:t>
            </a:r>
            <a:r>
              <a:rPr lang="en-US" dirty="0"/>
              <a:t>https://www.projectconnections.com/</a:t>
            </a:r>
            <a:r>
              <a:rPr lang="tr-TR" dirty="0"/>
              <a:t> </a:t>
            </a:r>
            <a:r>
              <a:rPr lang="en-US" dirty="0"/>
              <a:t>knowhow/burning-questions/what-is-project-documentation.html</a:t>
            </a:r>
            <a:r>
              <a:rPr lang="tr-TR" dirty="0"/>
              <a:t>, Erişim Tarihi: </a:t>
            </a:r>
            <a:r>
              <a:rPr lang="tr-TR" dirty="0" smtClean="0"/>
              <a:t>20.02.2020</a:t>
            </a:r>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9124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smtClean="0"/>
              <a:t>Arabacı</a:t>
            </a:r>
            <a:r>
              <a:rPr lang="tr-TR" dirty="0"/>
              <a:t>, H. 2018. Türkiye’de Bankacılık Sektörünün Gelişimi. Meriç Uluslararası Sosyal ve Stratejik Araştırmalar Dergisi, 2(3), 25-42.</a:t>
            </a:r>
          </a:p>
          <a:p>
            <a:pPr lvl="1" algn="just">
              <a:lnSpc>
                <a:spcPct val="100000"/>
              </a:lnSpc>
            </a:pPr>
            <a:r>
              <a:rPr lang="tr-TR" dirty="0" smtClean="0"/>
              <a:t>Akar</a:t>
            </a:r>
            <a:r>
              <a:rPr lang="tr-TR" dirty="0"/>
              <a:t>, T. 2011. </a:t>
            </a:r>
            <a:r>
              <a:rPr lang="en-US" dirty="0" err="1"/>
              <a:t>Vakıflar</a:t>
            </a:r>
            <a:r>
              <a:rPr lang="en-US" dirty="0"/>
              <a:t> </a:t>
            </a:r>
            <a:r>
              <a:rPr lang="en-US" dirty="0" err="1"/>
              <a:t>Genel</a:t>
            </a:r>
            <a:r>
              <a:rPr lang="en-US" dirty="0"/>
              <a:t> </a:t>
            </a:r>
            <a:r>
              <a:rPr lang="en-US" dirty="0" err="1"/>
              <a:t>Müdürlüğü</a:t>
            </a:r>
            <a:r>
              <a:rPr lang="en-US" dirty="0"/>
              <a:t> </a:t>
            </a:r>
            <a:r>
              <a:rPr lang="en-US" dirty="0" err="1"/>
              <a:t>ve</a:t>
            </a:r>
            <a:r>
              <a:rPr lang="en-US" dirty="0"/>
              <a:t> </a:t>
            </a:r>
            <a:r>
              <a:rPr lang="en-US" dirty="0" err="1"/>
              <a:t>Vakıf</a:t>
            </a:r>
            <a:r>
              <a:rPr lang="en-US" dirty="0"/>
              <a:t> </a:t>
            </a:r>
            <a:r>
              <a:rPr lang="en-US" dirty="0" err="1"/>
              <a:t>Kültür</a:t>
            </a:r>
            <a:r>
              <a:rPr lang="en-US" dirty="0"/>
              <a:t> </a:t>
            </a:r>
            <a:r>
              <a:rPr lang="en-US" dirty="0" err="1"/>
              <a:t>Varlıklarının</a:t>
            </a:r>
            <a:r>
              <a:rPr lang="en-US" dirty="0"/>
              <a:t> </a:t>
            </a:r>
            <a:r>
              <a:rPr lang="en-US" dirty="0" err="1"/>
              <a:t>Korunması</a:t>
            </a:r>
            <a:r>
              <a:rPr lang="tr-TR" dirty="0"/>
              <a:t>. </a:t>
            </a:r>
            <a:r>
              <a:rPr lang="tr-TR" dirty="0" err="1"/>
              <a:t>Dergipark</a:t>
            </a:r>
            <a:r>
              <a:rPr lang="tr-TR" dirty="0"/>
              <a:t>. Web Sitesi: </a:t>
            </a:r>
            <a:r>
              <a:rPr lang="en-US" dirty="0"/>
              <a:t>https://dergipark.org.tr/tr/</a:t>
            </a:r>
            <a:r>
              <a:rPr lang="tr-TR" dirty="0"/>
              <a:t> </a:t>
            </a:r>
            <a:r>
              <a:rPr lang="en-US" dirty="0"/>
              <a:t>download/article-file/669576</a:t>
            </a:r>
            <a:r>
              <a:rPr lang="tr-TR" dirty="0"/>
              <a:t>. Erişim Tarihi:20.02.2020.</a:t>
            </a:r>
          </a:p>
          <a:p>
            <a:pPr lvl="1" algn="just">
              <a:lnSpc>
                <a:spcPct val="100000"/>
              </a:lnSpc>
            </a:pPr>
            <a:r>
              <a:rPr lang="tr-TR" dirty="0"/>
              <a:t> Aydın vd. 2004. Uluslararası İşletmecilik. Anadolu üniversitesi. Eskişehir</a:t>
            </a:r>
            <a:r>
              <a:rPr lang="tr-TR" dirty="0" smtClean="0"/>
              <a:t>.</a:t>
            </a:r>
          </a:p>
          <a:p>
            <a:pPr lvl="1" algn="just">
              <a:lnSpc>
                <a:spcPct val="100000"/>
              </a:lnSpc>
            </a:pPr>
            <a:r>
              <a:rPr lang="en-US" dirty="0"/>
              <a:t>Bernanke, B. S. 1995</a:t>
            </a:r>
            <a:r>
              <a:rPr lang="tr-TR" dirty="0"/>
              <a:t>.</a:t>
            </a:r>
            <a:r>
              <a:rPr lang="en-US" dirty="0"/>
              <a:t> “A Conference Panel Discussion: What Do We Know About How</a:t>
            </a:r>
            <a:r>
              <a:rPr lang="tr-TR" dirty="0"/>
              <a:t> </a:t>
            </a:r>
            <a:r>
              <a:rPr lang="en-US" dirty="0"/>
              <a:t>Monetary Policy Effects The Economy”, Federal Reserve Bank of St. Louis Review,</a:t>
            </a:r>
            <a:r>
              <a:rPr lang="tr-TR" dirty="0"/>
              <a:t> </a:t>
            </a:r>
            <a:r>
              <a:rPr lang="en-US" dirty="0"/>
              <a:t>77(3): 127-30. </a:t>
            </a:r>
            <a:endParaRPr lang="tr-TR" dirty="0"/>
          </a:p>
          <a:p>
            <a:pPr lvl="1" algn="just">
              <a:lnSpc>
                <a:spcPct val="100000"/>
              </a:lnSpc>
            </a:pPr>
            <a:endParaRPr lang="tr-TR" dirty="0"/>
          </a:p>
          <a:p>
            <a:pPr marL="0" indent="0" algn="just">
              <a:lnSpc>
                <a:spcPct val="100000"/>
              </a:lnSpc>
              <a:buNone/>
            </a:pP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25165" y="1344572"/>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en-US" dirty="0" err="1" smtClean="0"/>
              <a:t>Cecchetti</a:t>
            </a:r>
            <a:r>
              <a:rPr lang="en-US" dirty="0" smtClean="0"/>
              <a:t>, </a:t>
            </a:r>
            <a:r>
              <a:rPr lang="en-US" dirty="0"/>
              <a:t>S. G. </a:t>
            </a:r>
            <a:r>
              <a:rPr lang="en-US" dirty="0" smtClean="0"/>
              <a:t>1999</a:t>
            </a:r>
            <a:r>
              <a:rPr lang="tr-TR" dirty="0" smtClean="0"/>
              <a:t>.</a:t>
            </a:r>
            <a:r>
              <a:rPr lang="en-US" dirty="0" smtClean="0"/>
              <a:t> </a:t>
            </a:r>
            <a:r>
              <a:rPr lang="en-US" dirty="0"/>
              <a:t>“Legal Structure, Financial Structure, and Monetary </a:t>
            </a:r>
            <a:r>
              <a:rPr lang="en-US" dirty="0" smtClean="0"/>
              <a:t>Policy</a:t>
            </a:r>
            <a:r>
              <a:rPr lang="tr-TR" dirty="0" smtClean="0"/>
              <a:t> </a:t>
            </a:r>
            <a:r>
              <a:rPr lang="en-US" dirty="0" smtClean="0"/>
              <a:t>Transmission </a:t>
            </a:r>
            <a:r>
              <a:rPr lang="en-US" dirty="0"/>
              <a:t>Mechanism”, FRBNY Economic Policy Review, 5(2): </a:t>
            </a:r>
            <a:r>
              <a:rPr lang="en-US" dirty="0" smtClean="0"/>
              <a:t>9-28</a:t>
            </a:r>
            <a:endParaRPr lang="tr-TR" dirty="0" smtClean="0"/>
          </a:p>
          <a:p>
            <a:pPr algn="just">
              <a:lnSpc>
                <a:spcPct val="100000"/>
              </a:lnSpc>
            </a:pPr>
            <a:r>
              <a:rPr lang="tr-TR" dirty="0" smtClean="0"/>
              <a:t>Coşar</a:t>
            </a:r>
            <a:r>
              <a:rPr lang="tr-TR" dirty="0"/>
              <a:t>, N. </a:t>
            </a:r>
            <a:r>
              <a:rPr lang="tr-TR" dirty="0" smtClean="0"/>
              <a:t>2009. </a:t>
            </a:r>
            <a:r>
              <a:rPr lang="tr-TR" dirty="0"/>
              <a:t>Türkiye'de Bankacılığın Tarihsel Gelişimi (</a:t>
            </a:r>
            <a:r>
              <a:rPr lang="tr-TR" dirty="0" err="1"/>
              <a:t>Historical</a:t>
            </a:r>
            <a:r>
              <a:rPr lang="tr-TR" dirty="0"/>
              <a:t> Development of </a:t>
            </a:r>
            <a:r>
              <a:rPr lang="tr-TR" dirty="0" err="1"/>
              <a:t>Banking</a:t>
            </a:r>
            <a:r>
              <a:rPr lang="tr-TR" dirty="0"/>
              <a:t> </a:t>
            </a:r>
            <a:r>
              <a:rPr lang="tr-TR" dirty="0" err="1"/>
              <a:t>Sector</a:t>
            </a:r>
            <a:r>
              <a:rPr lang="tr-TR" dirty="0"/>
              <a:t> in </a:t>
            </a:r>
            <a:r>
              <a:rPr lang="tr-TR" dirty="0" err="1"/>
              <a:t>Turkey</a:t>
            </a:r>
            <a:r>
              <a:rPr lang="tr-TR" dirty="0"/>
              <a:t>) (No. 0017</a:t>
            </a:r>
            <a:r>
              <a:rPr lang="tr-TR" dirty="0" smtClean="0"/>
              <a:t>).</a:t>
            </a:r>
          </a:p>
          <a:p>
            <a:pPr algn="just">
              <a:lnSpc>
                <a:spcPct val="100000"/>
              </a:lnSpc>
            </a:pPr>
            <a:r>
              <a:rPr lang="tr-TR" dirty="0"/>
              <a:t>Çağlar İ., İşletmelerde Yatırım Projelerinin Hazırlanması ve Değerlendirilmesi Teknikleri. Çorum Meslek Yüksek Okulu Koruma Derneği Yayınları Yayın No: 1</a:t>
            </a:r>
            <a:r>
              <a:rPr lang="tr-TR" dirty="0" smtClean="0"/>
              <a:t>.</a:t>
            </a:r>
          </a:p>
          <a:p>
            <a:pPr algn="just">
              <a:lnSpc>
                <a:spcPct val="100000"/>
              </a:lnSpc>
            </a:pPr>
            <a:r>
              <a:rPr lang="tr-TR" dirty="0" smtClean="0"/>
              <a:t>Erkuş A. Ve Rehber E. 1993. Proje Hazırlama Tekniği.</a:t>
            </a:r>
            <a:r>
              <a:rPr lang="tr-TR" dirty="0"/>
              <a:t> III. Baskı, A.Ü.Z.F. Yayınları No:1302, Ders Kitabı:377, </a:t>
            </a:r>
            <a:r>
              <a:rPr lang="tr-TR" dirty="0" smtClean="0"/>
              <a:t>Ankara.</a:t>
            </a:r>
          </a:p>
          <a:p>
            <a:pPr algn="just">
              <a:lnSpc>
                <a:spcPct val="100000"/>
              </a:lnSpc>
            </a:pPr>
            <a:r>
              <a:rPr lang="tr-TR" dirty="0"/>
              <a:t>Gedik T., Akyüz K. C., Akyüz İ. 2005. Yatırım Projelerinin Hazırlanması ve değerlendirilmesi (İç Karlılık Oranı ve Net Bugünkü Değer Yöntemlerinin İncelenmesi) ZKÜ Bartın Orman Fakültesi Dergisi </a:t>
            </a:r>
          </a:p>
          <a:p>
            <a:pPr algn="just">
              <a:lnSpc>
                <a:spcPct val="100000"/>
              </a:lnSpc>
            </a:pPr>
            <a:endParaRPr lang="tr-TR"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4568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marL="171450" lvl="1" algn="just">
              <a:lnSpc>
                <a:spcPct val="100000"/>
              </a:lnSpc>
              <a:spcBef>
                <a:spcPts val="750"/>
              </a:spcBef>
            </a:pPr>
            <a:r>
              <a:rPr lang="tr-TR" dirty="0" err="1" smtClean="0"/>
              <a:t>Güvemli</a:t>
            </a:r>
            <a:r>
              <a:rPr lang="tr-TR" dirty="0" smtClean="0"/>
              <a:t> O. 2001. </a:t>
            </a:r>
            <a:r>
              <a:rPr lang="tr-TR" dirty="0"/>
              <a:t>Yatırım Projelerinin Düzenlenmesi Değerlendirilmesi ve </a:t>
            </a:r>
            <a:r>
              <a:rPr lang="tr-TR" dirty="0" smtClean="0"/>
              <a:t>İzlenmesi. </a:t>
            </a:r>
            <a:r>
              <a:rPr lang="tr-TR" dirty="0"/>
              <a:t>Atlas Yayın Dağıtım Yayın No:7, </a:t>
            </a:r>
            <a:r>
              <a:rPr lang="tr-TR" dirty="0" smtClean="0"/>
              <a:t>İstanbul.</a:t>
            </a:r>
          </a:p>
          <a:p>
            <a:pPr marL="171450" lvl="1" algn="just">
              <a:lnSpc>
                <a:spcPct val="100000"/>
              </a:lnSpc>
              <a:spcBef>
                <a:spcPts val="750"/>
              </a:spcBef>
            </a:pPr>
            <a:r>
              <a:rPr lang="tr-TR" dirty="0" smtClean="0"/>
              <a:t>Kahya</a:t>
            </a:r>
            <a:r>
              <a:rPr lang="tr-TR" dirty="0"/>
              <a:t>, E. H.  2004. Vadeli İşlem ve Opsiyon Piyasalarında Uygulanan Takas Sistemleri, Yurt Dışı Uygulamaları ve Vadeli İşlem ve Opsiyon Borsası A.Ş. için Öneriler. Sermaye Piyasası Kurulu Denetleme Dairesi; </a:t>
            </a:r>
            <a:r>
              <a:rPr lang="tr-TR" dirty="0" smtClean="0"/>
              <a:t>İstanbul.</a:t>
            </a:r>
          </a:p>
          <a:p>
            <a:pPr marL="171450" lvl="1" algn="just">
              <a:lnSpc>
                <a:spcPct val="100000"/>
              </a:lnSpc>
              <a:spcBef>
                <a:spcPts val="750"/>
              </a:spcBef>
            </a:pPr>
            <a:r>
              <a:rPr lang="tr-TR" dirty="0" err="1" smtClean="0"/>
              <a:t>Kelly</a:t>
            </a:r>
            <a:r>
              <a:rPr lang="tr-TR" dirty="0" smtClean="0"/>
              <a:t> W. K. 1989. </a:t>
            </a:r>
            <a:r>
              <a:rPr lang="en-US" dirty="0"/>
              <a:t>Real Estate Investment Trusts </a:t>
            </a:r>
            <a:r>
              <a:rPr lang="en-US" dirty="0" smtClean="0"/>
              <a:t>Handbook</a:t>
            </a:r>
            <a:r>
              <a:rPr lang="tr-TR" dirty="0" smtClean="0"/>
              <a:t>. </a:t>
            </a:r>
            <a:r>
              <a:rPr lang="tr-TR" dirty="0" err="1"/>
              <a:t>American</a:t>
            </a:r>
            <a:r>
              <a:rPr lang="tr-TR" dirty="0"/>
              <a:t> </a:t>
            </a:r>
            <a:r>
              <a:rPr lang="tr-TR" dirty="0" err="1"/>
              <a:t>Law</a:t>
            </a:r>
            <a:r>
              <a:rPr lang="tr-TR" dirty="0"/>
              <a:t> </a:t>
            </a:r>
            <a:r>
              <a:rPr lang="tr-TR" dirty="0" err="1"/>
              <a:t>Institute</a:t>
            </a:r>
            <a:r>
              <a:rPr lang="tr-TR" dirty="0"/>
              <a:t>, </a:t>
            </a:r>
            <a:r>
              <a:rPr lang="tr-TR" dirty="0" smtClean="0"/>
              <a:t>USA.</a:t>
            </a:r>
          </a:p>
          <a:p>
            <a:pPr marL="171450" lvl="1" algn="just">
              <a:lnSpc>
                <a:spcPct val="100000"/>
              </a:lnSpc>
              <a:spcBef>
                <a:spcPts val="750"/>
              </a:spcBef>
            </a:pPr>
            <a:r>
              <a:rPr lang="tr-TR" dirty="0" smtClean="0"/>
              <a:t>Sayılgan G. Finansal Piyasalar ve Finansman Teknikleri. 2004. Turhan Kitabevi. Ankara.</a:t>
            </a:r>
          </a:p>
          <a:p>
            <a:pPr marL="171450" lvl="1" algn="just">
              <a:lnSpc>
                <a:spcPct val="100000"/>
              </a:lnSpc>
              <a:spcBef>
                <a:spcPts val="750"/>
              </a:spcBef>
            </a:pPr>
            <a:r>
              <a:rPr lang="tr-TR" dirty="0"/>
              <a:t>Sayılgan G. </a:t>
            </a:r>
            <a:r>
              <a:rPr lang="tr-TR" dirty="0" smtClean="0"/>
              <a:t>Hisse Senetleri Piyasası Endeksleri. 2005. </a:t>
            </a:r>
            <a:r>
              <a:rPr lang="tr-TR" dirty="0"/>
              <a:t>Turhan Kitabevi. Ankara.</a:t>
            </a:r>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04241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0" y="331125"/>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algn="just">
              <a:lnSpc>
                <a:spcPct val="100000"/>
              </a:lnSpc>
            </a:pPr>
            <a:r>
              <a:rPr lang="tr-TR" dirty="0" smtClean="0"/>
              <a:t>Şenel M. 1983. Mali Matematik. Bilim ve Teknik Kitabevi Yayınları. Eskişehir.</a:t>
            </a:r>
            <a:endParaRPr lang="tr-TR" dirty="0"/>
          </a:p>
          <a:p>
            <a:pPr algn="just">
              <a:lnSpc>
                <a:spcPct val="100000"/>
              </a:lnSpc>
            </a:pPr>
            <a:r>
              <a:rPr lang="tr-TR" dirty="0" smtClean="0"/>
              <a:t>Uluslararası </a:t>
            </a:r>
            <a:r>
              <a:rPr lang="tr-TR" dirty="0"/>
              <a:t>Finansal Kuruluşlar Ders Notu, </a:t>
            </a:r>
            <a:r>
              <a:rPr lang="tr-TR" dirty="0" err="1"/>
              <a:t>Öğr</a:t>
            </a:r>
            <a:r>
              <a:rPr lang="tr-TR" dirty="0"/>
              <a:t>. Gör. Umut </a:t>
            </a:r>
            <a:r>
              <a:rPr lang="tr-TR" dirty="0" err="1" smtClean="0"/>
              <a:t>Akduğan</a:t>
            </a:r>
            <a:endParaRPr lang="tr-TR" dirty="0" smtClean="0"/>
          </a:p>
          <a:p>
            <a:pPr algn="just">
              <a:lnSpc>
                <a:spcPct val="100000"/>
              </a:lnSpc>
            </a:pPr>
            <a:r>
              <a:rPr lang="tr-TR" dirty="0"/>
              <a:t>Yalçın, F. C. 2013. Proje finansmanı ihracat kredi kurumlarının proje finansmanındaki rolü. İstanbul Ticaret Üniversitesi Sosyal Bilileri Dergisi, 23. s: 237-261</a:t>
            </a:r>
            <a:r>
              <a:rPr lang="tr-TR" dirty="0" smtClean="0"/>
              <a:t>.</a:t>
            </a:r>
          </a:p>
          <a:p>
            <a:pPr algn="just">
              <a:lnSpc>
                <a:spcPct val="100000"/>
              </a:lnSpc>
            </a:pPr>
            <a:r>
              <a:rPr lang="tr-TR" dirty="0" smtClean="0"/>
              <a:t>Yozgat O. 1986. Finans Matematiği Marmara Üniversitesi Yayın </a:t>
            </a:r>
            <a:r>
              <a:rPr lang="tr-TR" dirty="0" err="1" smtClean="0"/>
              <a:t>no</a:t>
            </a:r>
            <a:r>
              <a:rPr lang="tr-TR" dirty="0" smtClean="0"/>
              <a:t>: 436. İstanbul</a:t>
            </a:r>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2536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Proje geliştirme ve finansman ilişkisi,</a:t>
            </a:r>
            <a:endParaRPr lang="tr-TR" dirty="0" smtClean="0"/>
          </a:p>
          <a:p>
            <a:pPr algn="just">
              <a:lnSpc>
                <a:spcPct val="100000"/>
              </a:lnSpc>
            </a:pPr>
            <a:r>
              <a:rPr lang="tr-TR" dirty="0"/>
              <a:t>Yatırım projelerinin özellikleri ve türleri, yatırım kararlarını etkileyen kritik faktörler,</a:t>
            </a:r>
            <a:endParaRPr lang="tr-TR" dirty="0" smtClean="0"/>
          </a:p>
          <a:p>
            <a:pPr algn="just">
              <a:lnSpc>
                <a:spcPct val="100000"/>
              </a:lnSpc>
            </a:pPr>
            <a:r>
              <a:rPr lang="tr-TR" dirty="0"/>
              <a:t>Proje finansmanı kavramı, finansal modelleme ve proje değerlendirme,</a:t>
            </a:r>
            <a:endParaRPr lang="tr-TR" dirty="0" smtClean="0"/>
          </a:p>
          <a:p>
            <a:pPr algn="just">
              <a:lnSpc>
                <a:spcPct val="100000"/>
              </a:lnSpc>
            </a:pPr>
            <a:r>
              <a:rPr lang="tr-TR" dirty="0"/>
              <a:t>Uluslararası proje riskleri, </a:t>
            </a:r>
            <a:r>
              <a:rPr lang="tr-TR" dirty="0" err="1"/>
              <a:t>teminatlandırma</a:t>
            </a:r>
            <a:r>
              <a:rPr lang="tr-TR" dirty="0"/>
              <a:t> mekanizmaları ve uluslararası proje dokümantasyonu,</a:t>
            </a:r>
            <a:endParaRPr lang="tr-TR" dirty="0" smtClean="0"/>
          </a:p>
          <a:p>
            <a:pPr algn="just">
              <a:lnSpc>
                <a:spcPct val="100000"/>
              </a:lnSpc>
            </a:pPr>
            <a:r>
              <a:rPr lang="tr-TR" dirty="0"/>
              <a:t>Yatırım projelerinin özelliklerine uygun finansman stratejisinin </a:t>
            </a:r>
            <a:r>
              <a:rPr lang="tr-TR" dirty="0" smtClean="0"/>
              <a:t>geliştirilmesi,</a:t>
            </a:r>
          </a:p>
          <a:p>
            <a:pPr algn="just">
              <a:lnSpc>
                <a:spcPct val="100000"/>
              </a:lnSpc>
            </a:pPr>
            <a:r>
              <a:rPr lang="tr-TR" dirty="0"/>
              <a:t>Potansiyel finansal kurumlar, uluslararası finansal kurumlar ve ticari bankalar, yatırım veya kalkınma </a:t>
            </a:r>
            <a:r>
              <a:rPr lang="tr-TR" dirty="0" smtClean="0"/>
              <a:t>bankaları,</a:t>
            </a:r>
          </a:p>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Dersin Kapsamı ve Çerçeve</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826169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Finansal kurumların kredilendirme kriterleri: Dünya Bankası, Avrupa İmar ve Kalkınma Bankası (EBRD), İslam Kalkınma Bankası ve diğer bankaların proje finansmanı koşulları ve performans standartlarının analizi,</a:t>
            </a:r>
            <a:endParaRPr lang="tr-TR" dirty="0" smtClean="0"/>
          </a:p>
          <a:p>
            <a:pPr algn="just">
              <a:lnSpc>
                <a:spcPct val="100000"/>
              </a:lnSpc>
            </a:pPr>
            <a:r>
              <a:rPr lang="tr-TR" dirty="0"/>
              <a:t>Yapım projelerinde alternatif finansman yöntemleri: Yap-İşlet-Devret (YİD) modeli, yap-işlet modeli, restore et – işlet –devret modeli, anahtar teslim proje finansmanı, kamu-özel işbirliği modeli (PPP), proje değerlendirme yöntemleri,</a:t>
            </a:r>
            <a:endParaRPr lang="tr-TR" dirty="0" smtClean="0"/>
          </a:p>
          <a:p>
            <a:pPr algn="just">
              <a:lnSpc>
                <a:spcPct val="100000"/>
              </a:lnSpc>
            </a:pPr>
            <a:r>
              <a:rPr lang="tr-TR" dirty="0"/>
              <a:t>Türkiye bankalarında proje finansmanı bölümlerinin yapılandırılması ve </a:t>
            </a:r>
            <a:r>
              <a:rPr lang="tr-TR"/>
              <a:t>uygulamalarının </a:t>
            </a:r>
            <a:r>
              <a:rPr lang="tr-TR" smtClean="0"/>
              <a:t>analizi.</a:t>
            </a:r>
            <a:endParaRPr lang="tr-TR" dirty="0" smtClean="0"/>
          </a:p>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Dersin Kapsamı ve Çerçeve</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104977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168115" y="1490967"/>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dirty="0"/>
              <a:t>Proje ve Yatırım Kavramı: Proje, bir konu etrafında düşüncenin yoğunlaştırılması, sorunun </a:t>
            </a:r>
            <a:r>
              <a:rPr lang="tr-TR" dirty="0" smtClean="0"/>
              <a:t>çözüme kavuşturulması </a:t>
            </a:r>
            <a:r>
              <a:rPr lang="tr-TR" dirty="0"/>
              <a:t>için tüm ayrıntıların düşünülmesi ve uygulanacak yöntemlerin sistematik olarak belirlenmesi </a:t>
            </a:r>
            <a:r>
              <a:rPr lang="tr-TR" dirty="0" smtClean="0"/>
              <a:t>ve ortaya </a:t>
            </a:r>
            <a:r>
              <a:rPr lang="tr-TR" dirty="0"/>
              <a:t>konulması çabasıdır</a:t>
            </a:r>
            <a:r>
              <a:rPr lang="tr-TR" dirty="0" smtClean="0"/>
              <a:t>.</a:t>
            </a:r>
          </a:p>
          <a:p>
            <a:pPr algn="just">
              <a:lnSpc>
                <a:spcPct val="100000"/>
              </a:lnSpc>
            </a:pPr>
            <a:r>
              <a:rPr lang="tr-TR" dirty="0" smtClean="0"/>
              <a:t>Proje </a:t>
            </a:r>
            <a:r>
              <a:rPr lang="tr-TR" dirty="0"/>
              <a:t>yapılması, karmaşık, uzunca bir zaman dilimine yayılan, birçok aşaması </a:t>
            </a:r>
            <a:r>
              <a:rPr lang="tr-TR" dirty="0" smtClean="0"/>
              <a:t>olan ve </a:t>
            </a:r>
            <a:r>
              <a:rPr lang="tr-TR" dirty="0"/>
              <a:t>büyük harcamaları gerektiren işlerde kaynakların etkin kullanılması için </a:t>
            </a:r>
            <a:r>
              <a:rPr lang="tr-TR" dirty="0" smtClean="0"/>
              <a:t>zorunluluktur.</a:t>
            </a:r>
          </a:p>
          <a:p>
            <a:pPr algn="just">
              <a:lnSpc>
                <a:spcPct val="100000"/>
              </a:lnSpc>
            </a:pPr>
            <a:endParaRPr lang="tr-TR" dirty="0" smtClean="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 Nedir?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166414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13080" y="1390605"/>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altLang="tr-TR" b="1" dirty="0"/>
              <a:t>Projenin </a:t>
            </a:r>
            <a:r>
              <a:rPr lang="tr-TR" altLang="tr-TR" b="1" dirty="0" smtClean="0"/>
              <a:t>Süreci</a:t>
            </a:r>
          </a:p>
          <a:p>
            <a:pPr algn="just">
              <a:lnSpc>
                <a:spcPct val="100000"/>
              </a:lnSpc>
            </a:pPr>
            <a:r>
              <a:rPr lang="tr-TR" b="1" dirty="0"/>
              <a:t>Süreç: Devam eden faaliyetler </a:t>
            </a:r>
            <a:r>
              <a:rPr lang="tr-TR" b="1" dirty="0" smtClean="0"/>
              <a:t>dizisi</a:t>
            </a:r>
            <a:endParaRPr lang="tr-TR" b="1" dirty="0"/>
          </a:p>
          <a:p>
            <a:pPr algn="just">
              <a:lnSpc>
                <a:spcPct val="100000"/>
              </a:lnSpc>
            </a:pPr>
            <a:r>
              <a:rPr lang="tr-TR" b="1" dirty="0"/>
              <a:t>Bütün projeler birbirini takip eden ve her biri ayrı bir süreç olan 5 adımdan </a:t>
            </a:r>
            <a:r>
              <a:rPr lang="tr-TR" b="1" dirty="0" smtClean="0"/>
              <a:t>oluşur</a:t>
            </a:r>
            <a:endParaRPr lang="tr-TR" b="1" dirty="0"/>
          </a:p>
          <a:p>
            <a:pPr algn="just">
              <a:lnSpc>
                <a:spcPct val="100000"/>
              </a:lnSpc>
            </a:pPr>
            <a:r>
              <a:rPr lang="tr-TR" dirty="0"/>
              <a:t>Başlatma</a:t>
            </a:r>
          </a:p>
          <a:p>
            <a:pPr algn="just">
              <a:lnSpc>
                <a:spcPct val="100000"/>
              </a:lnSpc>
            </a:pPr>
            <a:r>
              <a:rPr lang="tr-TR" dirty="0"/>
              <a:t>Planlama</a:t>
            </a:r>
          </a:p>
          <a:p>
            <a:pPr algn="just">
              <a:lnSpc>
                <a:spcPct val="100000"/>
              </a:lnSpc>
            </a:pPr>
            <a:r>
              <a:rPr lang="tr-TR" dirty="0"/>
              <a:t>Yürütme</a:t>
            </a:r>
          </a:p>
          <a:p>
            <a:pPr algn="just">
              <a:lnSpc>
                <a:spcPct val="100000"/>
              </a:lnSpc>
            </a:pPr>
            <a:r>
              <a:rPr lang="tr-TR" dirty="0"/>
              <a:t>İzleme ve Kontrol</a:t>
            </a:r>
          </a:p>
          <a:p>
            <a:pPr algn="just">
              <a:lnSpc>
                <a:spcPct val="100000"/>
              </a:lnSpc>
            </a:pPr>
            <a:r>
              <a:rPr lang="tr-TR" dirty="0"/>
              <a:t>Sonlandırma</a:t>
            </a:r>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 Nedir?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58569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13080" y="1390605"/>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altLang="tr-TR" b="1" dirty="0"/>
              <a:t>Projenin </a:t>
            </a:r>
            <a:r>
              <a:rPr lang="tr-TR" altLang="tr-TR" b="1" dirty="0" smtClean="0"/>
              <a:t>Süreci</a:t>
            </a:r>
          </a:p>
          <a:p>
            <a:r>
              <a:rPr lang="tr-TR" altLang="tr-TR" dirty="0"/>
              <a:t>Başlatma Süreci: Proje süreci, proje kararının verilmesine takiben başlatma süreci ile başlar. Başlatma gerçekleşmezse proje hayata geçmez.</a:t>
            </a:r>
          </a:p>
          <a:p>
            <a:r>
              <a:rPr lang="tr-TR" altLang="tr-TR" dirty="0"/>
              <a:t>Planlama süreci: En önemli süreçtir. Bu süreç sonucunda projeyle ilgili herkese neyin nasıl yapılacağı söylenmiş olur.</a:t>
            </a:r>
          </a:p>
          <a:p>
            <a:r>
              <a:rPr lang="tr-TR" altLang="tr-TR" dirty="0"/>
              <a:t>Yürütme süreci: Planın eyleme dönüştüğü süreçtir.</a:t>
            </a:r>
          </a:p>
          <a:p>
            <a:r>
              <a:rPr lang="tr-TR" altLang="tr-TR" dirty="0"/>
              <a:t>İzleme ve Kontrol: Projenin uygulanması esnasında elde edilen sonuçların önceden belirlenen ölçütlere uygun olup olmadığının tespit edildiği süreç.</a:t>
            </a:r>
          </a:p>
          <a:p>
            <a:r>
              <a:rPr lang="tr-TR" altLang="tr-TR" dirty="0"/>
              <a:t>Sonlandırma süreci: Projenin sonlandırılmasına ilişkin prosedürler yerine getirilir ve projenin bittiği tüm taraflara resmen ilan edilir.</a:t>
            </a:r>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 Süreci Nedir?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14865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168115" y="1490967"/>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de-DE" dirty="0" err="1"/>
              <a:t>Bir</a:t>
            </a:r>
            <a:r>
              <a:rPr lang="de-DE" dirty="0"/>
              <a:t> </a:t>
            </a:r>
            <a:r>
              <a:rPr lang="de-DE" dirty="0" err="1"/>
              <a:t>yatırım</a:t>
            </a:r>
            <a:r>
              <a:rPr lang="de-DE" dirty="0"/>
              <a:t> </a:t>
            </a:r>
            <a:r>
              <a:rPr lang="de-DE" dirty="0" err="1"/>
              <a:t>projesinden</a:t>
            </a:r>
            <a:r>
              <a:rPr lang="de-DE" dirty="0"/>
              <a:t> </a:t>
            </a:r>
            <a:r>
              <a:rPr lang="de-DE" dirty="0" err="1"/>
              <a:t>beklenenler</a:t>
            </a:r>
            <a:r>
              <a:rPr lang="de-DE" dirty="0"/>
              <a:t> </a:t>
            </a:r>
            <a:r>
              <a:rPr lang="de-DE" dirty="0" err="1" smtClean="0"/>
              <a:t>şunlardır</a:t>
            </a:r>
            <a:r>
              <a:rPr lang="tr-TR" dirty="0" smtClean="0"/>
              <a:t>:</a:t>
            </a:r>
          </a:p>
          <a:p>
            <a:pPr algn="just">
              <a:lnSpc>
                <a:spcPct val="100000"/>
              </a:lnSpc>
            </a:pPr>
            <a:r>
              <a:rPr lang="tr-TR" dirty="0"/>
              <a:t>a. Yatırım projesi ile yeni bir üretim kapasitesinin kurulması veya mevcut bir kapasitenin yenilenmesi, büyütülmesi amaçlanır. </a:t>
            </a:r>
            <a:endParaRPr lang="tr-TR" dirty="0" smtClean="0"/>
          </a:p>
          <a:p>
            <a:pPr algn="just">
              <a:lnSpc>
                <a:spcPct val="100000"/>
              </a:lnSpc>
            </a:pPr>
            <a:r>
              <a:rPr lang="tr-TR" dirty="0" err="1" smtClean="0"/>
              <a:t>b.Yatırım</a:t>
            </a:r>
            <a:r>
              <a:rPr lang="tr-TR" dirty="0" smtClean="0"/>
              <a:t> </a:t>
            </a:r>
            <a:r>
              <a:rPr lang="tr-TR" dirty="0"/>
              <a:t>projesi ekonomiden üretim faktörleri talep edecektir; iş gücü, sermaye malları ve muhtemel doğal kaynak kullanacaktır. </a:t>
            </a:r>
            <a:endParaRPr lang="tr-TR" dirty="0" smtClean="0"/>
          </a:p>
          <a:p>
            <a:pPr algn="just">
              <a:lnSpc>
                <a:spcPct val="100000"/>
              </a:lnSpc>
            </a:pPr>
            <a:r>
              <a:rPr lang="tr-TR" dirty="0" err="1" smtClean="0"/>
              <a:t>c.Yatırım</a:t>
            </a:r>
            <a:r>
              <a:rPr lang="tr-TR" dirty="0" smtClean="0"/>
              <a:t> </a:t>
            </a:r>
            <a:r>
              <a:rPr lang="tr-TR" dirty="0"/>
              <a:t>projesi belirli bir üretim teknolojisinin uygulanmasına neden olacaktır. </a:t>
            </a:r>
            <a:endParaRPr lang="tr-TR" dirty="0" smtClean="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 Nedir?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020130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Yatırım projelerinin gelişim süreci </a:t>
            </a: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13080" y="1249357"/>
            <a:ext cx="4459643" cy="3839315"/>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dirty="0"/>
              <a:t>Yeni bir girişimin başlatılmasına yönelik olan bir yatırım projesinin gelişim süreci genellikle </a:t>
            </a:r>
            <a:r>
              <a:rPr lang="tr-TR" dirty="0" smtClean="0"/>
              <a:t>aşağıdaki aşamalardan oluşur:</a:t>
            </a:r>
          </a:p>
          <a:p>
            <a:pPr algn="just">
              <a:lnSpc>
                <a:spcPct val="100000"/>
              </a:lnSpc>
            </a:pPr>
            <a:r>
              <a:rPr lang="tr-TR" dirty="0" smtClean="0"/>
              <a:t>1.Proje </a:t>
            </a:r>
            <a:r>
              <a:rPr lang="tr-TR" dirty="0"/>
              <a:t>Fikrinin Doğuşu </a:t>
            </a:r>
            <a:endParaRPr lang="tr-TR" dirty="0" smtClean="0"/>
          </a:p>
          <a:p>
            <a:pPr algn="just">
              <a:lnSpc>
                <a:spcPct val="100000"/>
              </a:lnSpc>
            </a:pPr>
            <a:r>
              <a:rPr lang="tr-TR" dirty="0" smtClean="0"/>
              <a:t>2</a:t>
            </a:r>
            <a:r>
              <a:rPr lang="tr-TR" dirty="0"/>
              <a:t>. Ön Araştırma </a:t>
            </a:r>
            <a:endParaRPr lang="tr-TR" dirty="0" smtClean="0"/>
          </a:p>
          <a:p>
            <a:pPr algn="just">
              <a:lnSpc>
                <a:spcPct val="100000"/>
              </a:lnSpc>
            </a:pPr>
            <a:r>
              <a:rPr lang="tr-TR" dirty="0" smtClean="0"/>
              <a:t>3</a:t>
            </a:r>
            <a:r>
              <a:rPr lang="tr-TR" dirty="0"/>
              <a:t>. Fizibilite Etüdü </a:t>
            </a:r>
            <a:r>
              <a:rPr lang="tr-TR" dirty="0" smtClean="0"/>
              <a:t>-Ekonomik </a:t>
            </a:r>
            <a:r>
              <a:rPr lang="tr-TR" dirty="0"/>
              <a:t>Etütler Teknik Etütler Finansal Etütler Hukuki </a:t>
            </a:r>
            <a:r>
              <a:rPr lang="tr-TR" dirty="0" smtClean="0"/>
              <a:t>Etütler-</a:t>
            </a:r>
          </a:p>
          <a:p>
            <a:pPr algn="just">
              <a:lnSpc>
                <a:spcPct val="100000"/>
              </a:lnSpc>
            </a:pPr>
            <a:r>
              <a:rPr lang="tr-TR" dirty="0" smtClean="0"/>
              <a:t>4. </a:t>
            </a:r>
            <a:r>
              <a:rPr lang="tr-TR" dirty="0"/>
              <a:t>Deneme Üretimi </a:t>
            </a:r>
          </a:p>
          <a:p>
            <a:pPr algn="just">
              <a:lnSpc>
                <a:spcPct val="100000"/>
              </a:lnSpc>
            </a:pPr>
            <a:r>
              <a:rPr lang="tr-TR" dirty="0" smtClean="0"/>
              <a:t>5. </a:t>
            </a:r>
            <a:r>
              <a:rPr lang="tr-TR" dirty="0"/>
              <a:t>İşletmeye Alma </a:t>
            </a:r>
          </a:p>
          <a:p>
            <a:pPr algn="just">
              <a:lnSpc>
                <a:spcPct val="100000"/>
              </a:lnSpc>
            </a:pPr>
            <a:endParaRPr lang="tr-TR" dirty="0" smtClean="0"/>
          </a:p>
        </p:txBody>
      </p:sp>
      <p:sp>
        <p:nvSpPr>
          <p:cNvPr id="8" name="İçerik Yer Tutucusu 2"/>
          <p:cNvSpPr txBox="1">
            <a:spLocks/>
          </p:cNvSpPr>
          <p:nvPr/>
        </p:nvSpPr>
        <p:spPr>
          <a:xfrm>
            <a:off x="4795020" y="1249357"/>
            <a:ext cx="4035897" cy="3467188"/>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dirty="0"/>
              <a:t>6</a:t>
            </a:r>
            <a:r>
              <a:rPr lang="tr-TR" dirty="0" smtClean="0"/>
              <a:t>. </a:t>
            </a:r>
            <a:r>
              <a:rPr lang="tr-TR" dirty="0"/>
              <a:t>Projenin Değerlendirilmesi ve Yatırım Kararı Statik Yöntemler Geri Ödeme Süresi Yöntemi Karlılık Oranı Yöntemi Yıllık Eşdeğer Masraf Oranı Yöntemi Dinamik Yöntemler Net Bugünkü Değer Yöntemi Fayda-Masraf Oranı Yöntemi İç Karlılık Oranı Yöntemi </a:t>
            </a:r>
            <a:endParaRPr lang="tr-TR" dirty="0" smtClean="0"/>
          </a:p>
          <a:p>
            <a:pPr algn="just">
              <a:lnSpc>
                <a:spcPct val="100000"/>
              </a:lnSpc>
            </a:pPr>
            <a:r>
              <a:rPr lang="tr-TR" dirty="0"/>
              <a:t>7</a:t>
            </a:r>
            <a:r>
              <a:rPr lang="tr-TR" dirty="0" smtClean="0"/>
              <a:t>. </a:t>
            </a:r>
            <a:r>
              <a:rPr lang="tr-TR" dirty="0"/>
              <a:t>Kesin Proje </a:t>
            </a:r>
            <a:endParaRPr lang="tr-TR" dirty="0" smtClean="0"/>
          </a:p>
          <a:p>
            <a:pPr algn="just">
              <a:lnSpc>
                <a:spcPct val="100000"/>
              </a:lnSpc>
            </a:pPr>
            <a:r>
              <a:rPr lang="tr-TR" dirty="0"/>
              <a:t>8</a:t>
            </a:r>
            <a:r>
              <a:rPr lang="tr-TR" dirty="0" smtClean="0"/>
              <a:t>. </a:t>
            </a:r>
            <a:r>
              <a:rPr lang="tr-TR" dirty="0"/>
              <a:t>Projenin Uygulanması </a:t>
            </a:r>
            <a:endParaRPr lang="tr-TR" dirty="0" smtClean="0"/>
          </a:p>
          <a:p>
            <a:pPr algn="just">
              <a:lnSpc>
                <a:spcPct val="100000"/>
              </a:lnSpc>
            </a:pPr>
            <a:endParaRPr lang="tr-TR" dirty="0" smtClean="0"/>
          </a:p>
        </p:txBody>
      </p:sp>
    </p:spTree>
    <p:extLst>
      <p:ext uri="{BB962C8B-B14F-4D97-AF65-F5344CB8AC3E}">
        <p14:creationId xmlns:p14="http://schemas.microsoft.com/office/powerpoint/2010/main" val="2107193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91139" y="472374"/>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 Geliştirme Süreci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13080" y="1513269"/>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tr-TR" dirty="0"/>
              <a:t>Proje geliştirme süreci veya yatırım planlaması genel </a:t>
            </a:r>
            <a:r>
              <a:rPr lang="tr-TR" dirty="0" smtClean="0"/>
              <a:t>olarak üç aşamada gerçekleştirilmektedir:</a:t>
            </a:r>
          </a:p>
          <a:p>
            <a:pPr algn="just">
              <a:lnSpc>
                <a:spcPct val="100000"/>
              </a:lnSpc>
            </a:pPr>
            <a:endParaRPr lang="tr-TR" dirty="0"/>
          </a:p>
          <a:p>
            <a:pPr algn="just">
              <a:lnSpc>
                <a:spcPct val="100000"/>
              </a:lnSpc>
            </a:pPr>
            <a:r>
              <a:rPr lang="tr-TR" dirty="0"/>
              <a:t>Yatırım öncesi </a:t>
            </a:r>
            <a:r>
              <a:rPr lang="tr-TR" dirty="0" smtClean="0"/>
              <a:t>aşama</a:t>
            </a:r>
          </a:p>
          <a:p>
            <a:pPr algn="just">
              <a:lnSpc>
                <a:spcPct val="100000"/>
              </a:lnSpc>
            </a:pPr>
            <a:r>
              <a:rPr lang="tr-TR" dirty="0"/>
              <a:t>Yatırım </a:t>
            </a:r>
            <a:r>
              <a:rPr lang="tr-TR" dirty="0" smtClean="0"/>
              <a:t>aşaması</a:t>
            </a:r>
          </a:p>
          <a:p>
            <a:pPr algn="just">
              <a:lnSpc>
                <a:spcPct val="100000"/>
              </a:lnSpc>
            </a:pPr>
            <a:r>
              <a:rPr lang="tr-TR" dirty="0"/>
              <a:t>İşletme </a:t>
            </a:r>
            <a:r>
              <a:rPr lang="tr-TR" dirty="0" smtClean="0"/>
              <a:t>aşaması</a:t>
            </a:r>
          </a:p>
        </p:txBody>
      </p:sp>
    </p:spTree>
    <p:extLst>
      <p:ext uri="{BB962C8B-B14F-4D97-AF65-F5344CB8AC3E}">
        <p14:creationId xmlns:p14="http://schemas.microsoft.com/office/powerpoint/2010/main" val="23245481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17106</TotalTime>
  <Words>1179</Words>
  <Application>Microsoft Office PowerPoint</Application>
  <PresentationFormat>Ekran Gösterisi (4:3)</PresentationFormat>
  <Paragraphs>121</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15</vt:i4>
      </vt:variant>
    </vt:vector>
  </HeadingPairs>
  <TitlesOfParts>
    <vt:vector size="23" baseType="lpstr">
      <vt:lpstr>ＭＳ Ｐゴシック</vt:lpstr>
      <vt:lpstr>Arial</vt:lpstr>
      <vt:lpstr>Calibri</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868</cp:revision>
  <cp:lastPrinted>2016-10-24T07:53:35Z</cp:lastPrinted>
  <dcterms:created xsi:type="dcterms:W3CDTF">2016-09-18T09:35:24Z</dcterms:created>
  <dcterms:modified xsi:type="dcterms:W3CDTF">2020-02-26T11:39:10Z</dcterms:modified>
</cp:coreProperties>
</file>