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8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6" r:id="rId14"/>
    <p:sldId id="269" r:id="rId15"/>
    <p:sldId id="270" r:id="rId16"/>
    <p:sldId id="272" r:id="rId17"/>
    <p:sldId id="273" r:id="rId18"/>
    <p:sldId id="274" r:id="rId19"/>
    <p:sldId id="275" r:id="rId20"/>
    <p:sldId id="278" r:id="rId21"/>
    <p:sldId id="277" r:id="rId22"/>
    <p:sldId id="276" r:id="rId23"/>
    <p:sldId id="279" r:id="rId24"/>
    <p:sldId id="281" r:id="rId25"/>
    <p:sldId id="260" r:id="rId26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4652" autoAdjust="0"/>
  </p:normalViewPr>
  <p:slideViewPr>
    <p:cSldViewPr>
      <p:cViewPr varScale="1">
        <p:scale>
          <a:sx n="66" d="100"/>
          <a:sy n="66" d="100"/>
        </p:scale>
        <p:origin x="15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4B6B958-B071-4158-AE2E-70EC68E72484}" type="datetimeFigureOut">
              <a:rPr lang="tr-TR"/>
              <a:pPr>
                <a:defRPr/>
              </a:pPr>
              <a:t>19.02.2018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C94DF19-34D1-4D06-B024-47765029782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tr-TR"/>
              <a:t>Dr. Nüket BİLGEN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D2F1B-8A95-436E-93AE-0D1225D07AAC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06097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tr-TR"/>
              <a:t>Dr. Nüket BİLGEN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5224F-4B7B-4348-8EFB-83BB6AEF8FE9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5237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tr-TR"/>
              <a:t>Dr. Nüket BİLGEN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E18F7-051C-409A-B86C-6B6223E1874E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405830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tr-TR"/>
              <a:t>Dr. Nüket BİLGEN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96FE9-E266-4783-BE76-CF786C02BEA0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402664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tr-TR"/>
              <a:t>Dr. Nüket BİLGEN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F2080-B895-4A5B-95F7-F9B027931CAD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40397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tr-TR"/>
              <a:t>Dr. Nüket BİLGEN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9A460-AFB9-4EDB-AF18-11865DC93AF4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97449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tr-TR"/>
              <a:t>Dr. Nüket BİLGEN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302F7-032D-46BD-84E3-CD61E4311A2D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79880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tr-TR"/>
              <a:t>Dr. Nüket BİLGEN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28F58-D83A-4EA0-A737-89BC1B54ED61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33259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tr-TR"/>
              <a:t>Dr. Nüket BİLGEN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773E3-8980-4844-AC50-097BF8A4483D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99053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tr-TR"/>
              <a:t>Dr. Nüket BİLGEN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B1C5A-F05E-4BA6-80AE-26579B71B311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75378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tr-TR"/>
              <a:t>Dr. Nüket BİLGEN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C2ECB-7DC2-4516-BBF0-F474F02BC46E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01166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r-T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r-TR" smtClean="0"/>
              <a:t>Haga clic para modificar el estilo de texto del patrón</a:t>
            </a:r>
          </a:p>
          <a:p>
            <a:pPr lvl="1"/>
            <a:r>
              <a:rPr lang="es-ES" altLang="tr-TR" smtClean="0"/>
              <a:t>Segundo nivel</a:t>
            </a:r>
          </a:p>
          <a:p>
            <a:pPr lvl="2"/>
            <a:r>
              <a:rPr lang="es-ES" altLang="tr-TR" smtClean="0"/>
              <a:t>Tercer nivel</a:t>
            </a:r>
          </a:p>
          <a:p>
            <a:pPr lvl="3"/>
            <a:r>
              <a:rPr lang="es-ES" altLang="tr-TR" smtClean="0"/>
              <a:t>Cuarto nivel</a:t>
            </a:r>
          </a:p>
          <a:p>
            <a:pPr lvl="4"/>
            <a:r>
              <a:rPr lang="es-ES" altLang="tr-T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s-ES" altLang="tr-TR"/>
              <a:t>Dr. Nüket BİLGEN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F131EDB-54DA-41B6-A68E-E2AD250373A4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684213" y="1844675"/>
            <a:ext cx="7772400" cy="1830388"/>
          </a:xfrm>
        </p:spPr>
        <p:txBody>
          <a:bodyPr anchor="ctr"/>
          <a:lstStyle/>
          <a:p>
            <a:pPr eaLnBrk="1" hangingPunct="1"/>
            <a:r>
              <a:rPr lang="en-US" altLang="tr-TR" sz="4400" smtClean="0">
                <a:solidFill>
                  <a:schemeClr val="tx1"/>
                </a:solidFill>
              </a:rPr>
              <a:t>Ecology and Environmental Biology</a:t>
            </a:r>
            <a:r>
              <a:rPr lang="tr-TR" altLang="tr-TR" sz="4400" smtClean="0">
                <a:solidFill>
                  <a:schemeClr val="tx1"/>
                </a:solidFill>
              </a:rPr>
              <a:t/>
            </a:r>
            <a:br>
              <a:rPr lang="tr-TR" altLang="tr-TR" sz="4400" smtClean="0">
                <a:solidFill>
                  <a:schemeClr val="tx1"/>
                </a:solidFill>
              </a:rPr>
            </a:br>
            <a:endParaRPr lang="en-US" altLang="tr-TR" sz="4400" smtClean="0">
              <a:solidFill>
                <a:schemeClr val="tx1"/>
              </a:solidFill>
            </a:endParaRPr>
          </a:p>
        </p:txBody>
      </p:sp>
      <p:sp>
        <p:nvSpPr>
          <p:cNvPr id="3075" name="Metin kutusu 5"/>
          <p:cNvSpPr txBox="1">
            <a:spLocks noChangeArrowheads="1"/>
          </p:cNvSpPr>
          <p:nvPr/>
        </p:nvSpPr>
        <p:spPr bwMode="auto">
          <a:xfrm>
            <a:off x="2987675" y="4581525"/>
            <a:ext cx="39608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/>
              <a:t>Dr. Nüket BİLGEN</a:t>
            </a:r>
            <a:r>
              <a:rPr lang="en-US" altLang="tr-TR" sz="2800"/>
              <a:t/>
            </a:r>
            <a:br>
              <a:rPr lang="en-US" altLang="tr-TR" sz="2800"/>
            </a:br>
            <a:endParaRPr lang="tr-TR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10</a:t>
            </a:fld>
            <a:endParaRPr lang="es-ES" altLang="tr-TR"/>
          </a:p>
        </p:txBody>
      </p:sp>
      <p:pic>
        <p:nvPicPr>
          <p:cNvPr id="5" name="Picture 2" descr="http://boilingpotusa.files.wordpress.com/2006/11/snakefr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671097" cy="483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6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1560" y="3366120"/>
            <a:ext cx="8229600" cy="1143000"/>
          </a:xfrm>
        </p:spPr>
        <p:txBody>
          <a:bodyPr/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4221088"/>
            <a:ext cx="9036496" cy="1617043"/>
          </a:xfrm>
        </p:spPr>
        <p:txBody>
          <a:bodyPr/>
          <a:lstStyle/>
          <a:p>
            <a:r>
              <a:rPr lang="en-US" dirty="0" smtClean="0"/>
              <a:t>Environment is the place where each organism carries out the struggle for existence-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	</a:t>
            </a:r>
            <a:r>
              <a:rPr 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physical location in time and space</a:t>
            </a:r>
            <a:r>
              <a:rPr lang="tr-TR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11</a:t>
            </a:fld>
            <a:endParaRPr lang="es-ES" altLang="tr-TR"/>
          </a:p>
        </p:txBody>
      </p:sp>
      <p:pic>
        <p:nvPicPr>
          <p:cNvPr id="29698" name="Picture 2" descr="selfish gen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14" y="404664"/>
            <a:ext cx="8229600" cy="299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43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Can be </a:t>
            </a:r>
            <a:r>
              <a:rPr lang="tr-TR" dirty="0" err="1" smtClean="0"/>
              <a:t>large</a:t>
            </a:r>
            <a:r>
              <a:rPr lang="tr-TR" dirty="0" smtClean="0"/>
              <a:t> as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oceans</a:t>
            </a:r>
            <a:r>
              <a:rPr lang="tr-TR" dirty="0" smtClean="0"/>
              <a:t>, </a:t>
            </a:r>
          </a:p>
          <a:p>
            <a:r>
              <a:rPr lang="tr-TR" dirty="0" smtClean="0"/>
              <a:t>Can be </a:t>
            </a:r>
            <a:r>
              <a:rPr lang="tr-TR" dirty="0" err="1" smtClean="0"/>
              <a:t>transisent</a:t>
            </a:r>
            <a:r>
              <a:rPr lang="tr-TR" dirty="0" smtClean="0"/>
              <a:t> as a </a:t>
            </a:r>
            <a:r>
              <a:rPr lang="tr-TR" dirty="0" err="1" smtClean="0"/>
              <a:t>puddle</a:t>
            </a:r>
            <a:r>
              <a:rPr lang="tr-TR" dirty="0" smtClean="0"/>
              <a:t> on </a:t>
            </a:r>
            <a:r>
              <a:rPr lang="tr-TR" dirty="0" err="1" smtClean="0"/>
              <a:t>surface</a:t>
            </a:r>
            <a:r>
              <a:rPr lang="tr-TR" dirty="0" smtClean="0"/>
              <a:t> </a:t>
            </a:r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rain</a:t>
            </a:r>
            <a:endParaRPr lang="tr-TR" dirty="0" smtClean="0"/>
          </a:p>
          <a:p>
            <a:r>
              <a:rPr lang="tr-TR" dirty="0" smtClean="0"/>
              <a:t>Environment </a:t>
            </a:r>
            <a:r>
              <a:rPr lang="tr-TR" dirty="0" err="1" smtClean="0"/>
              <a:t>includes</a:t>
            </a:r>
            <a:r>
              <a:rPr lang="tr-TR" dirty="0" smtClean="0"/>
              <a:t> </a:t>
            </a:r>
            <a:r>
              <a:rPr lang="tr-TR" dirty="0" err="1" smtClean="0"/>
              <a:t>physical</a:t>
            </a: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err="1" smtClean="0"/>
              <a:t>conditions</a:t>
            </a:r>
            <a:r>
              <a:rPr lang="tr-TR" dirty="0" smtClean="0"/>
              <a:t>,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organisms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coexist</a:t>
            </a:r>
            <a:r>
              <a:rPr lang="tr-TR" dirty="0" smtClean="0"/>
              <a:t> </a:t>
            </a:r>
            <a:r>
              <a:rPr lang="tr-TR" dirty="0" err="1" smtClean="0"/>
              <a:t>within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entity</a:t>
            </a:r>
            <a:r>
              <a:rPr lang="tr-TR" dirty="0" smtClean="0"/>
              <a:t> </a:t>
            </a:r>
            <a:r>
              <a:rPr lang="tr-TR" dirty="0" err="1" smtClean="0"/>
              <a:t>called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C00000"/>
                </a:solidFill>
              </a:rPr>
              <a:t>ECOSYSTEM</a:t>
            </a:r>
            <a:r>
              <a:rPr lang="tr-TR" dirty="0" smtClean="0"/>
              <a:t>. 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12</a:t>
            </a:fld>
            <a:endParaRPr lang="es-ES" altLang="tr-TR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395536" y="269776"/>
            <a:ext cx="4032448" cy="1143000"/>
          </a:xfrm>
        </p:spPr>
        <p:txBody>
          <a:bodyPr/>
          <a:lstStyle/>
          <a:p>
            <a:pPr algn="l"/>
            <a:r>
              <a:rPr lang="en-US" dirty="0" smtClean="0"/>
              <a:t>Environment</a:t>
            </a:r>
            <a:endParaRPr lang="en-US" dirty="0"/>
          </a:p>
        </p:txBody>
      </p:sp>
      <p:pic>
        <p:nvPicPr>
          <p:cNvPr id="30722" name="Picture 2" descr="ocean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849"/>
            <a:ext cx="2821694" cy="141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puddle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157" y="612676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forest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27" y="2721570"/>
            <a:ext cx="2348748" cy="157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93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Eco</a:t>
            </a:r>
            <a:r>
              <a:rPr lang="tr-TR" b="1" i="1" dirty="0" err="1" smtClean="0">
                <a:solidFill>
                  <a:srgbClr val="0070C0"/>
                </a:solidFill>
              </a:rPr>
              <a:t>system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Organism</a:t>
            </a:r>
            <a:r>
              <a:rPr lang="tr-TR" dirty="0" smtClean="0"/>
              <a:t> </a:t>
            </a:r>
            <a:r>
              <a:rPr lang="tr-TR" dirty="0" err="1" smtClean="0"/>
              <a:t>interact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environment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context</a:t>
            </a:r>
            <a:r>
              <a:rPr lang="tr-TR" dirty="0" smtClean="0"/>
              <a:t> of </a:t>
            </a:r>
            <a:r>
              <a:rPr lang="tr-TR" dirty="0" err="1" smtClean="0"/>
              <a:t>ecosystem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u="sng" dirty="0" err="1" smtClean="0">
                <a:solidFill>
                  <a:srgbClr val="C00000"/>
                </a:solidFill>
              </a:rPr>
              <a:t>eco</a:t>
            </a:r>
            <a:r>
              <a:rPr lang="tr-TR" dirty="0" smtClean="0"/>
              <a:t> </a:t>
            </a:r>
            <a:r>
              <a:rPr lang="tr-TR" dirty="0" err="1" smtClean="0"/>
              <a:t>part</a:t>
            </a:r>
            <a:r>
              <a:rPr lang="tr-TR" dirty="0" smtClean="0"/>
              <a:t> </a:t>
            </a:r>
            <a:r>
              <a:rPr lang="tr-TR" dirty="0" err="1" smtClean="0"/>
              <a:t>relates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u="sng" dirty="0" err="1" smtClean="0">
                <a:solidFill>
                  <a:srgbClr val="C00000"/>
                </a:solidFill>
              </a:rPr>
              <a:t>environment</a:t>
            </a:r>
            <a:endParaRPr lang="tr-TR" u="sng" dirty="0" smtClean="0">
              <a:solidFill>
                <a:srgbClr val="C00000"/>
              </a:solidFill>
            </a:endParaRP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u="sng" dirty="0" err="1" smtClean="0">
                <a:solidFill>
                  <a:srgbClr val="0070C0"/>
                </a:solidFill>
              </a:rPr>
              <a:t>system</a:t>
            </a:r>
            <a:r>
              <a:rPr lang="tr-TR" dirty="0" smtClean="0"/>
              <a:t> </a:t>
            </a:r>
            <a:r>
              <a:rPr lang="tr-TR" dirty="0" err="1" smtClean="0"/>
              <a:t>part</a:t>
            </a:r>
            <a:r>
              <a:rPr lang="tr-TR" dirty="0" smtClean="0"/>
              <a:t> </a:t>
            </a:r>
            <a:r>
              <a:rPr lang="tr-TR" dirty="0" err="1" smtClean="0"/>
              <a:t>implies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ecosystem</a:t>
            </a:r>
            <a:r>
              <a:rPr lang="tr-TR" dirty="0" smtClean="0"/>
              <a:t> </a:t>
            </a:r>
            <a:r>
              <a:rPr lang="tr-TR" u="sng" dirty="0" err="1" smtClean="0">
                <a:solidFill>
                  <a:srgbClr val="0070C0"/>
                </a:solidFill>
              </a:rPr>
              <a:t>functions</a:t>
            </a:r>
            <a:r>
              <a:rPr lang="tr-TR" u="sng" dirty="0" smtClean="0">
                <a:solidFill>
                  <a:srgbClr val="0070C0"/>
                </a:solidFill>
              </a:rPr>
              <a:t> as a</a:t>
            </a:r>
            <a:r>
              <a:rPr lang="tr-TR" u="sng" dirty="0" smtClean="0"/>
              <a:t> </a:t>
            </a:r>
            <a:r>
              <a:rPr lang="tr-TR" dirty="0" err="1" smtClean="0"/>
              <a:t>collection</a:t>
            </a:r>
            <a:r>
              <a:rPr lang="tr-TR" dirty="0" smtClean="0"/>
              <a:t> of </a:t>
            </a:r>
            <a:r>
              <a:rPr lang="tr-TR" dirty="0" err="1" smtClean="0"/>
              <a:t>related</a:t>
            </a:r>
            <a:r>
              <a:rPr lang="tr-TR" dirty="0" smtClean="0"/>
              <a:t> </a:t>
            </a:r>
            <a:r>
              <a:rPr lang="tr-TR" dirty="0" err="1" smtClean="0"/>
              <a:t>parts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function</a:t>
            </a:r>
            <a:r>
              <a:rPr lang="tr-TR" dirty="0" smtClean="0"/>
              <a:t> as a </a:t>
            </a:r>
            <a:r>
              <a:rPr lang="tr-TR" u="sng" dirty="0" err="1" smtClean="0">
                <a:solidFill>
                  <a:srgbClr val="0070C0"/>
                </a:solidFill>
              </a:rPr>
              <a:t>unit</a:t>
            </a:r>
            <a:r>
              <a:rPr lang="tr-TR" dirty="0" smtClean="0"/>
              <a:t>.  </a:t>
            </a:r>
          </a:p>
          <a:p>
            <a:r>
              <a:rPr lang="tr-TR" dirty="0" err="1" smtClean="0"/>
              <a:t>In</a:t>
            </a:r>
            <a:r>
              <a:rPr lang="tr-TR" dirty="0" smtClean="0"/>
              <a:t> a </a:t>
            </a:r>
            <a:r>
              <a:rPr lang="tr-TR" dirty="0" err="1" smtClean="0"/>
              <a:t>broad</a:t>
            </a:r>
            <a:r>
              <a:rPr lang="tr-TR" dirty="0" smtClean="0"/>
              <a:t> </a:t>
            </a:r>
            <a:r>
              <a:rPr lang="tr-TR" dirty="0" err="1" smtClean="0"/>
              <a:t>meaning</a:t>
            </a:r>
            <a:r>
              <a:rPr lang="tr-TR" dirty="0" smtClean="0"/>
              <a:t>, </a:t>
            </a:r>
            <a:r>
              <a:rPr lang="tr-TR" dirty="0" err="1" smtClean="0"/>
              <a:t>ecosystem</a:t>
            </a:r>
            <a:r>
              <a:rPr lang="tr-TR" dirty="0" smtClean="0"/>
              <a:t> </a:t>
            </a:r>
            <a:r>
              <a:rPr lang="tr-TR" dirty="0" err="1" smtClean="0"/>
              <a:t>consists</a:t>
            </a:r>
            <a:r>
              <a:rPr lang="tr-TR" dirty="0" smtClean="0"/>
              <a:t> of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components</a:t>
            </a:r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13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57304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7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038600" cy="4525963"/>
          </a:xfrm>
        </p:spPr>
        <p:txBody>
          <a:bodyPr/>
          <a:lstStyle/>
          <a:p>
            <a:r>
              <a:rPr lang="en-US" dirty="0" err="1"/>
              <a:t>Biotics</a:t>
            </a:r>
            <a:r>
              <a:rPr lang="en-US" dirty="0"/>
              <a:t> describe living or once living components of a community;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en-US" dirty="0" smtClean="0"/>
              <a:t>for </a:t>
            </a:r>
            <a:r>
              <a:rPr lang="en-US" dirty="0"/>
              <a:t>example organisms, such as plants and animals</a:t>
            </a:r>
          </a:p>
        </p:txBody>
      </p:sp>
      <p:sp>
        <p:nvSpPr>
          <p:cNvPr id="9" name="İçerik Yer Tutucusu 8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525963"/>
          </a:xfrm>
        </p:spPr>
        <p:txBody>
          <a:bodyPr/>
          <a:lstStyle/>
          <a:p>
            <a:r>
              <a:rPr lang="tr-TR" dirty="0" err="1" smtClean="0"/>
              <a:t>Abiotics</a:t>
            </a:r>
            <a:r>
              <a:rPr lang="tr-TR" dirty="0" smtClean="0"/>
              <a:t> </a:t>
            </a:r>
            <a:r>
              <a:rPr lang="tr-TR" dirty="0" err="1" smtClean="0"/>
              <a:t>describe</a:t>
            </a:r>
            <a:r>
              <a:rPr lang="tr-TR" dirty="0" smtClean="0"/>
              <a:t> </a:t>
            </a:r>
            <a:r>
              <a:rPr lang="en-US" dirty="0" smtClean="0"/>
              <a:t>non-living </a:t>
            </a:r>
            <a:r>
              <a:rPr lang="en-US" dirty="0"/>
              <a:t>chemical and physical parts of the environment that affect living organisms and the functioning of ecosystems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14</a:t>
            </a:fld>
            <a:endParaRPr lang="es-ES" altLang="tr-TR"/>
          </a:p>
        </p:txBody>
      </p:sp>
      <p:sp>
        <p:nvSpPr>
          <p:cNvPr id="5" name="Metin kutusu 4"/>
          <p:cNvSpPr txBox="1"/>
          <p:nvPr/>
        </p:nvSpPr>
        <p:spPr>
          <a:xfrm>
            <a:off x="452399" y="836712"/>
            <a:ext cx="3119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living</a:t>
            </a:r>
            <a:r>
              <a:rPr lang="tr-TR" sz="2800" dirty="0" smtClean="0"/>
              <a:t>: BIOTIC</a:t>
            </a:r>
            <a:endParaRPr lang="en-US" sz="28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5024353" y="836712"/>
            <a:ext cx="3939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nonliving</a:t>
            </a:r>
            <a:r>
              <a:rPr lang="tr-TR" sz="2800" dirty="0" smtClean="0"/>
              <a:t>: ABIOTIC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534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</a:rPr>
              <a:t>Ecosystem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9A460-AFB9-4EDB-AF18-11865DC93AF4}" type="slidenum">
              <a:rPr lang="es-ES" altLang="tr-TR" smtClean="0"/>
              <a:pPr>
                <a:defRPr/>
              </a:pPr>
              <a:t>15</a:t>
            </a:fld>
            <a:endParaRPr lang="es-ES" altLang="tr-TR"/>
          </a:p>
        </p:txBody>
      </p:sp>
      <p:pic>
        <p:nvPicPr>
          <p:cNvPr id="32770" name="Picture 2" descr="abiotic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6" y="1354443"/>
            <a:ext cx="8212134" cy="489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715816" y="6243121"/>
            <a:ext cx="771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https://socratic.org/questions/is-sunlight-a-biotic-factor-or-an-abiotic-factor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err="1" smtClean="0"/>
              <a:t>What</a:t>
            </a:r>
            <a:r>
              <a:rPr lang="tr-TR" sz="4000" dirty="0" smtClean="0"/>
              <a:t> </a:t>
            </a:r>
            <a:r>
              <a:rPr lang="tr-TR" sz="4000" dirty="0" err="1" smtClean="0"/>
              <a:t>are</a:t>
            </a:r>
            <a:r>
              <a:rPr lang="tr-TR" sz="4000" dirty="0" smtClean="0"/>
              <a:t> </a:t>
            </a:r>
            <a:r>
              <a:rPr lang="tr-TR" sz="4000" dirty="0" err="1" smtClean="0"/>
              <a:t>the</a:t>
            </a:r>
            <a:r>
              <a:rPr lang="tr-TR" sz="4000" dirty="0" smtClean="0"/>
              <a:t> </a:t>
            </a:r>
            <a:r>
              <a:rPr lang="tr-TR" sz="4000" b="1" dirty="0" err="1" smtClean="0"/>
              <a:t>abiotic</a:t>
            </a:r>
            <a:r>
              <a:rPr lang="tr-TR" sz="4000" dirty="0" smtClean="0"/>
              <a:t> </a:t>
            </a:r>
            <a:r>
              <a:rPr lang="tr-TR" sz="4000" dirty="0" err="1" smtClean="0"/>
              <a:t>and</a:t>
            </a:r>
            <a:r>
              <a:rPr lang="tr-TR" sz="4000" dirty="0" smtClean="0"/>
              <a:t> </a:t>
            </a:r>
            <a:r>
              <a:rPr lang="tr-TR" sz="4000" b="1" dirty="0" err="1" smtClean="0">
                <a:solidFill>
                  <a:srgbClr val="00B050"/>
                </a:solidFill>
              </a:rPr>
              <a:t>biotic</a:t>
            </a:r>
            <a:r>
              <a:rPr lang="tr-TR" sz="4000" dirty="0" smtClean="0"/>
              <a:t> </a:t>
            </a:r>
            <a:r>
              <a:rPr lang="tr-TR" sz="4000" dirty="0" err="1" smtClean="0"/>
              <a:t>components</a:t>
            </a:r>
            <a:r>
              <a:rPr lang="tr-TR" sz="4000" dirty="0" smtClean="0"/>
              <a:t> of </a:t>
            </a:r>
            <a:r>
              <a:rPr lang="tr-TR" sz="4000" dirty="0" err="1" smtClean="0"/>
              <a:t>forest</a:t>
            </a:r>
            <a:r>
              <a:rPr lang="tr-TR" sz="4000" dirty="0" smtClean="0"/>
              <a:t> </a:t>
            </a:r>
            <a:r>
              <a:rPr lang="tr-TR" sz="4000" dirty="0" err="1" smtClean="0"/>
              <a:t>ecosystem</a:t>
            </a:r>
            <a:r>
              <a:rPr lang="tr-TR" sz="4000" dirty="0" smtClean="0"/>
              <a:t>?</a:t>
            </a:r>
            <a:endParaRPr lang="en-US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Atmosphere</a:t>
            </a:r>
            <a:endParaRPr lang="tr-T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Climate</a:t>
            </a:r>
            <a:endParaRPr lang="tr-T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Soil</a:t>
            </a:r>
            <a:endParaRPr lang="tr-T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Water</a:t>
            </a:r>
            <a:endParaRPr lang="tr-T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b="1" dirty="0" err="1" smtClean="0">
                <a:solidFill>
                  <a:srgbClr val="00B050"/>
                </a:solidFill>
              </a:rPr>
              <a:t>Plants</a:t>
            </a:r>
            <a:endParaRPr lang="tr-TR" b="1" dirty="0" smtClean="0">
              <a:solidFill>
                <a:srgbClr val="00B050"/>
              </a:solidFill>
            </a:endParaRPr>
          </a:p>
          <a:p>
            <a:r>
              <a:rPr lang="tr-TR" b="1" dirty="0" smtClean="0">
                <a:solidFill>
                  <a:srgbClr val="00B050"/>
                </a:solidFill>
              </a:rPr>
              <a:t>Animals</a:t>
            </a:r>
          </a:p>
          <a:p>
            <a:r>
              <a:rPr lang="tr-TR" b="1" dirty="0" err="1">
                <a:solidFill>
                  <a:srgbClr val="00B050"/>
                </a:solidFill>
              </a:rPr>
              <a:t>M</a:t>
            </a:r>
            <a:r>
              <a:rPr lang="tr-TR" b="1" dirty="0" err="1" smtClean="0">
                <a:solidFill>
                  <a:srgbClr val="00B050"/>
                </a:solidFill>
              </a:rPr>
              <a:t>icroorganisms</a:t>
            </a:r>
            <a:endParaRPr lang="tr-TR" b="1" dirty="0" smtClean="0">
              <a:solidFill>
                <a:srgbClr val="00B050"/>
              </a:solidFill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16</a:t>
            </a:fld>
            <a:endParaRPr lang="es-ES" altLang="tr-TR"/>
          </a:p>
        </p:txBody>
      </p:sp>
      <p:sp>
        <p:nvSpPr>
          <p:cNvPr id="5" name="Metin kutusu 4"/>
          <p:cNvSpPr txBox="1"/>
          <p:nvPr/>
        </p:nvSpPr>
        <p:spPr>
          <a:xfrm>
            <a:off x="4427984" y="3118558"/>
            <a:ext cx="3635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What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r>
              <a:rPr lang="tr-TR" b="1" dirty="0" smtClean="0"/>
              <a:t> do?</a:t>
            </a:r>
          </a:p>
          <a:p>
            <a:r>
              <a:rPr lang="tr-TR" b="1" dirty="0" err="1" smtClean="0"/>
              <a:t>What</a:t>
            </a:r>
            <a:r>
              <a:rPr lang="tr-TR" b="1" dirty="0" smtClean="0"/>
              <a:t> </a:t>
            </a:r>
            <a:r>
              <a:rPr lang="tr-TR" b="1" dirty="0" err="1" smtClean="0"/>
              <a:t>birds</a:t>
            </a:r>
            <a:r>
              <a:rPr lang="tr-TR" b="1" dirty="0" smtClean="0"/>
              <a:t> do? </a:t>
            </a:r>
          </a:p>
          <a:p>
            <a:r>
              <a:rPr lang="tr-TR" b="1" dirty="0" err="1" smtClean="0"/>
              <a:t>What</a:t>
            </a:r>
            <a:r>
              <a:rPr lang="tr-TR" b="1" dirty="0" smtClean="0"/>
              <a:t> </a:t>
            </a:r>
            <a:r>
              <a:rPr lang="tr-TR" b="1" dirty="0" err="1" smtClean="0"/>
              <a:t>insects</a:t>
            </a:r>
            <a:r>
              <a:rPr lang="tr-TR" b="1" dirty="0" smtClean="0"/>
              <a:t> do?</a:t>
            </a:r>
          </a:p>
          <a:p>
            <a:r>
              <a:rPr lang="tr-TR" b="1" i="1" dirty="0" err="1" smtClean="0">
                <a:solidFill>
                  <a:srgbClr val="C00000"/>
                </a:solidFill>
              </a:rPr>
              <a:t>Describe</a:t>
            </a:r>
            <a:r>
              <a:rPr lang="tr-TR" b="1" i="1" dirty="0" smtClean="0">
                <a:solidFill>
                  <a:srgbClr val="C00000"/>
                </a:solidFill>
              </a:rPr>
              <a:t> </a:t>
            </a:r>
            <a:r>
              <a:rPr lang="tr-TR" b="1" i="1" dirty="0" err="1" smtClean="0">
                <a:solidFill>
                  <a:srgbClr val="C00000"/>
                </a:solidFill>
              </a:rPr>
              <a:t>their</a:t>
            </a:r>
            <a:r>
              <a:rPr lang="tr-TR" b="1" i="1" dirty="0" smtClean="0">
                <a:solidFill>
                  <a:srgbClr val="C00000"/>
                </a:solidFill>
              </a:rPr>
              <a:t> </a:t>
            </a:r>
            <a:r>
              <a:rPr lang="tr-TR" b="1" i="1" dirty="0" err="1" smtClean="0">
                <a:solidFill>
                  <a:srgbClr val="C00000"/>
                </a:solidFill>
              </a:rPr>
              <a:t>interactions</a:t>
            </a:r>
            <a:r>
              <a:rPr lang="tr-TR" b="1" i="1" dirty="0" smtClean="0">
                <a:solidFill>
                  <a:srgbClr val="C00000"/>
                </a:solidFill>
              </a:rPr>
              <a:t>.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3794" name="Picture 2" descr="forest birds insects trees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553" y="4349116"/>
            <a:ext cx="1879272" cy="250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forest birds insects trees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658" y="2163602"/>
            <a:ext cx="2727062" cy="181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11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 err="1" smtClean="0"/>
              <a:t>Ecological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systems</a:t>
            </a:r>
            <a:r>
              <a:rPr lang="tr-TR" sz="3600" b="1" dirty="0" smtClean="0"/>
              <a:t> form a </a:t>
            </a:r>
            <a:r>
              <a:rPr lang="tr-TR" sz="3600" b="1" dirty="0" err="1" smtClean="0"/>
              <a:t>Hierarchy</a:t>
            </a:r>
            <a:endParaRPr lang="en-US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/>
          <a:lstStyle/>
          <a:p>
            <a:r>
              <a:rPr lang="tr-TR" dirty="0" err="1" smtClean="0"/>
              <a:t>Continuing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forest</a:t>
            </a:r>
            <a:r>
              <a:rPr lang="tr-TR" dirty="0" smtClean="0"/>
              <a:t> </a:t>
            </a:r>
            <a:r>
              <a:rPr lang="tr-TR" dirty="0" err="1" smtClean="0"/>
              <a:t>example</a:t>
            </a:r>
            <a:r>
              <a:rPr lang="tr-TR" dirty="0" smtClean="0"/>
              <a:t>…</a:t>
            </a:r>
          </a:p>
          <a:p>
            <a:r>
              <a:rPr lang="tr-TR" dirty="0" err="1" smtClean="0"/>
              <a:t>Various</a:t>
            </a:r>
            <a:r>
              <a:rPr lang="tr-TR" dirty="0" smtClean="0"/>
              <a:t> </a:t>
            </a:r>
            <a:r>
              <a:rPr lang="tr-TR" dirty="0" err="1" smtClean="0"/>
              <a:t>kinds</a:t>
            </a:r>
            <a:r>
              <a:rPr lang="tr-TR" dirty="0" smtClean="0"/>
              <a:t> of </a:t>
            </a:r>
            <a:r>
              <a:rPr lang="tr-TR" dirty="0" err="1" smtClean="0"/>
              <a:t>organisms</a:t>
            </a:r>
            <a:r>
              <a:rPr lang="tr-TR" dirty="0" smtClean="0"/>
              <a:t> </a:t>
            </a:r>
            <a:r>
              <a:rPr lang="tr-TR" dirty="0" err="1" smtClean="0"/>
              <a:t>inhabit</a:t>
            </a:r>
            <a:r>
              <a:rPr lang="tr-TR" dirty="0" smtClean="0"/>
              <a:t> </a:t>
            </a:r>
            <a:r>
              <a:rPr lang="tr-TR" dirty="0" err="1" smtClean="0"/>
              <a:t>forest</a:t>
            </a:r>
            <a:r>
              <a:rPr lang="tr-TR" dirty="0" smtClean="0"/>
              <a:t> </a:t>
            </a:r>
            <a:r>
              <a:rPr lang="tr-TR" dirty="0" err="1" smtClean="0"/>
              <a:t>make</a:t>
            </a:r>
            <a:r>
              <a:rPr lang="tr-TR" dirty="0" smtClean="0"/>
              <a:t> </a:t>
            </a:r>
            <a:r>
              <a:rPr lang="tr-TR" dirty="0" err="1" smtClean="0"/>
              <a:t>up</a:t>
            </a:r>
            <a:r>
              <a:rPr lang="tr-TR" dirty="0" smtClean="0"/>
              <a:t> </a:t>
            </a:r>
            <a:r>
              <a:rPr lang="tr-TR" dirty="0" err="1" smtClean="0"/>
              <a:t>populations</a:t>
            </a:r>
            <a:r>
              <a:rPr lang="tr-TR" dirty="0" smtClean="0"/>
              <a:t>.</a:t>
            </a:r>
          </a:p>
          <a:p>
            <a:r>
              <a:rPr lang="tr-TR" dirty="0" smtClean="0">
                <a:solidFill>
                  <a:srgbClr val="00B050"/>
                </a:solidFill>
              </a:rPr>
              <a:t>POPULATION</a:t>
            </a:r>
            <a:r>
              <a:rPr lang="tr-TR" b="1" dirty="0" smtClean="0">
                <a:solidFill>
                  <a:srgbClr val="7030A0"/>
                </a:solidFill>
              </a:rPr>
              <a:t>?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17</a:t>
            </a:fld>
            <a:endParaRPr lang="es-ES" altLang="tr-TR"/>
          </a:p>
        </p:txBody>
      </p:sp>
      <p:sp>
        <p:nvSpPr>
          <p:cNvPr id="5" name="Metin kutusu 4"/>
          <p:cNvSpPr txBox="1"/>
          <p:nvPr/>
        </p:nvSpPr>
        <p:spPr>
          <a:xfrm>
            <a:off x="863588" y="3971604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 smtClean="0"/>
              <a:t>In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ecological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meaning</a:t>
            </a:r>
            <a:r>
              <a:rPr lang="tr-TR" sz="3200" b="1" dirty="0" smtClean="0">
                <a:solidFill>
                  <a:srgbClr val="00B050"/>
                </a:solidFill>
              </a:rPr>
              <a:t>; </a:t>
            </a:r>
            <a:r>
              <a:rPr lang="tr-TR" sz="3200" b="1" dirty="0" err="1" smtClean="0">
                <a:solidFill>
                  <a:srgbClr val="00B050"/>
                </a:solidFill>
              </a:rPr>
              <a:t>population</a:t>
            </a:r>
            <a:r>
              <a:rPr lang="tr-TR" sz="3200" b="1" dirty="0" smtClean="0">
                <a:solidFill>
                  <a:srgbClr val="00B050"/>
                </a:solidFill>
              </a:rPr>
              <a:t> is </a:t>
            </a:r>
            <a:r>
              <a:rPr lang="tr-TR" sz="3200" b="1" u="sng" dirty="0" smtClean="0">
                <a:solidFill>
                  <a:srgbClr val="00B050"/>
                </a:solidFill>
              </a:rPr>
              <a:t>a </a:t>
            </a:r>
            <a:r>
              <a:rPr lang="tr-TR" sz="3200" b="1" u="sng" dirty="0" err="1" smtClean="0">
                <a:solidFill>
                  <a:srgbClr val="00B050"/>
                </a:solidFill>
              </a:rPr>
              <a:t>group</a:t>
            </a:r>
            <a:r>
              <a:rPr lang="tr-TR" sz="3200" b="1" u="sng" dirty="0" smtClean="0">
                <a:solidFill>
                  <a:srgbClr val="00B050"/>
                </a:solidFill>
              </a:rPr>
              <a:t> of </a:t>
            </a:r>
            <a:r>
              <a:rPr lang="tr-TR" sz="3200" b="1" u="sng" dirty="0" err="1" smtClean="0">
                <a:solidFill>
                  <a:srgbClr val="00B050"/>
                </a:solidFill>
              </a:rPr>
              <a:t>individuals</a:t>
            </a:r>
            <a:r>
              <a:rPr lang="tr-TR" sz="3200" b="1" u="sng" dirty="0" smtClean="0">
                <a:solidFill>
                  <a:srgbClr val="00B050"/>
                </a:solidFill>
              </a:rPr>
              <a:t> of </a:t>
            </a:r>
            <a:r>
              <a:rPr lang="tr-TR" sz="3200" b="1" u="sng" dirty="0" err="1" smtClean="0">
                <a:solidFill>
                  <a:srgbClr val="00B050"/>
                </a:solidFill>
              </a:rPr>
              <a:t>the</a:t>
            </a:r>
            <a:r>
              <a:rPr lang="tr-TR" sz="3200" b="1" u="sng" dirty="0" smtClean="0">
                <a:solidFill>
                  <a:srgbClr val="00B050"/>
                </a:solidFill>
              </a:rPr>
              <a:t> </a:t>
            </a:r>
            <a:r>
              <a:rPr lang="tr-TR" sz="3200" b="1" u="sng" dirty="0" err="1" smtClean="0">
                <a:solidFill>
                  <a:srgbClr val="00B050"/>
                </a:solidFill>
              </a:rPr>
              <a:t>same</a:t>
            </a:r>
            <a:r>
              <a:rPr lang="tr-TR" sz="3200" b="1" u="sng" dirty="0" smtClean="0">
                <a:solidFill>
                  <a:srgbClr val="00B050"/>
                </a:solidFill>
              </a:rPr>
              <a:t> </a:t>
            </a:r>
            <a:r>
              <a:rPr lang="tr-TR" sz="3200" b="1" u="sng" dirty="0" err="1" smtClean="0">
                <a:solidFill>
                  <a:srgbClr val="00B050"/>
                </a:solidFill>
              </a:rPr>
              <a:t>species</a:t>
            </a:r>
            <a:r>
              <a:rPr lang="tr-TR" sz="3200" b="1" u="sng" dirty="0" smtClean="0">
                <a:solidFill>
                  <a:srgbClr val="00B050"/>
                </a:solidFill>
              </a:rPr>
              <a:t> </a:t>
            </a:r>
            <a:r>
              <a:rPr lang="tr-TR" sz="3200" b="1" u="sng" dirty="0" err="1" smtClean="0">
                <a:solidFill>
                  <a:srgbClr val="00B050"/>
                </a:solidFill>
              </a:rPr>
              <a:t>that</a:t>
            </a:r>
            <a:r>
              <a:rPr lang="tr-TR" sz="3200" b="1" u="sng" dirty="0" smtClean="0">
                <a:solidFill>
                  <a:srgbClr val="00B050"/>
                </a:solidFill>
              </a:rPr>
              <a:t> </a:t>
            </a:r>
            <a:r>
              <a:rPr lang="tr-TR" sz="3200" b="1" u="sng" dirty="0" err="1" smtClean="0">
                <a:solidFill>
                  <a:srgbClr val="00B050"/>
                </a:solidFill>
              </a:rPr>
              <a:t>occupy</a:t>
            </a:r>
            <a:r>
              <a:rPr lang="tr-TR" sz="3200" b="1" u="sng" dirty="0" smtClean="0">
                <a:solidFill>
                  <a:srgbClr val="00B050"/>
                </a:solidFill>
              </a:rPr>
              <a:t> </a:t>
            </a:r>
            <a:r>
              <a:rPr lang="tr-TR" sz="3200" b="1" u="sng" dirty="0" err="1" smtClean="0">
                <a:solidFill>
                  <a:srgbClr val="00B050"/>
                </a:solidFill>
              </a:rPr>
              <a:t>given</a:t>
            </a:r>
            <a:r>
              <a:rPr lang="tr-TR" sz="3200" b="1" u="sng" dirty="0" smtClean="0">
                <a:solidFill>
                  <a:srgbClr val="00B050"/>
                </a:solidFill>
              </a:rPr>
              <a:t> </a:t>
            </a:r>
            <a:r>
              <a:rPr lang="tr-TR" sz="3200" b="1" u="sng" dirty="0" err="1" smtClean="0">
                <a:solidFill>
                  <a:srgbClr val="00B050"/>
                </a:solidFill>
              </a:rPr>
              <a:t>area</a:t>
            </a:r>
            <a:r>
              <a:rPr lang="tr-TR" sz="3200" b="1" dirty="0" smtClean="0">
                <a:solidFill>
                  <a:srgbClr val="00B050"/>
                </a:solidFill>
              </a:rPr>
              <a:t>.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3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Community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27419"/>
          </a:xfrm>
        </p:spPr>
        <p:txBody>
          <a:bodyPr/>
          <a:lstStyle/>
          <a:p>
            <a:r>
              <a:rPr lang="en-US" dirty="0" smtClean="0"/>
              <a:t>Populations in the ecosystem do not functions independently.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18</a:t>
            </a:fld>
            <a:endParaRPr lang="es-ES" altLang="tr-TR"/>
          </a:p>
        </p:txBody>
      </p:sp>
      <p:sp>
        <p:nvSpPr>
          <p:cNvPr id="5" name="Metin kutusu 4"/>
          <p:cNvSpPr txBox="1"/>
          <p:nvPr/>
        </p:nvSpPr>
        <p:spPr>
          <a:xfrm>
            <a:off x="1187624" y="2996952"/>
            <a:ext cx="6399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Compete</a:t>
            </a:r>
            <a:r>
              <a:rPr lang="en-US" sz="2400" dirty="0" smtClean="0"/>
              <a:t> with other populations for resources</a:t>
            </a:r>
            <a:endParaRPr lang="en-US" sz="24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1187624" y="3366284"/>
            <a:ext cx="7358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Some</a:t>
            </a:r>
            <a:r>
              <a:rPr lang="tr-TR" sz="2400" dirty="0" smtClean="0"/>
              <a:t> </a:t>
            </a:r>
            <a:r>
              <a:rPr lang="en-US" sz="2400" dirty="0" smtClean="0"/>
              <a:t>populations </a:t>
            </a:r>
            <a:r>
              <a:rPr lang="tr-TR" sz="2400" dirty="0" smtClean="0"/>
              <a:t>can </a:t>
            </a:r>
            <a:r>
              <a:rPr lang="tr-TR" sz="2400" dirty="0" smtClean="0">
                <a:solidFill>
                  <a:srgbClr val="C00000"/>
                </a:solidFill>
              </a:rPr>
              <a:t>be </a:t>
            </a:r>
            <a:r>
              <a:rPr lang="tr-TR" sz="2400" dirty="0" err="1" smtClean="0">
                <a:solidFill>
                  <a:srgbClr val="C00000"/>
                </a:solidFill>
              </a:rPr>
              <a:t>food</a:t>
            </a:r>
            <a:r>
              <a:rPr lang="en-US" sz="2400" dirty="0" smtClean="0">
                <a:solidFill>
                  <a:srgbClr val="C00000"/>
                </a:solidFill>
              </a:rPr>
              <a:t> resources</a:t>
            </a:r>
            <a:r>
              <a:rPr lang="tr-TR" sz="2400" dirty="0" smtClean="0">
                <a:solidFill>
                  <a:srgbClr val="C00000"/>
                </a:solidFill>
              </a:rPr>
              <a:t> </a:t>
            </a:r>
            <a:r>
              <a:rPr lang="tr-TR" sz="2400" dirty="0" err="1" smtClean="0">
                <a:solidFill>
                  <a:srgbClr val="C00000"/>
                </a:solidFill>
              </a:rPr>
              <a:t>for</a:t>
            </a:r>
            <a:r>
              <a:rPr lang="tr-TR" sz="2400" dirty="0" smtClean="0">
                <a:solidFill>
                  <a:srgbClr val="C00000"/>
                </a:solidFill>
              </a:rPr>
              <a:t> </a:t>
            </a:r>
            <a:r>
              <a:rPr lang="tr-TR" sz="2400" dirty="0" err="1" smtClean="0">
                <a:solidFill>
                  <a:srgbClr val="C00000"/>
                </a:solidFill>
              </a:rPr>
              <a:t>another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187624" y="3735616"/>
            <a:ext cx="6844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Two populations can </a:t>
            </a:r>
            <a:r>
              <a:rPr lang="en-US" sz="2400" dirty="0" smtClean="0">
                <a:solidFill>
                  <a:srgbClr val="C00000"/>
                </a:solidFill>
              </a:rPr>
              <a:t>mutually benefit </a:t>
            </a:r>
            <a:r>
              <a:rPr lang="en-US" sz="2400" dirty="0" smtClean="0"/>
              <a:t>each other</a:t>
            </a:r>
            <a:r>
              <a:rPr lang="tr-TR" sz="2400" dirty="0" smtClean="0"/>
              <a:t>.</a:t>
            </a:r>
            <a:endParaRPr lang="en-US" sz="2400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 bwMode="auto">
          <a:xfrm>
            <a:off x="495235" y="4468417"/>
            <a:ext cx="8229600" cy="106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All populations of different species living and interacting within ecosystem collectively called </a:t>
            </a:r>
            <a:r>
              <a:rPr lang="en-US" b="1" dirty="0" smtClean="0">
                <a:solidFill>
                  <a:srgbClr val="00B050"/>
                </a:solidFill>
              </a:rPr>
              <a:t>COMMUNITY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fores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3" y="1600200"/>
            <a:ext cx="8136904" cy="457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Ecosystem</a:t>
            </a:r>
            <a:r>
              <a:rPr lang="tr-TR" dirty="0" smtClean="0"/>
              <a:t> has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levels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Level 1. individual organisms both respond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and influence the abiotic environment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Level 2. populations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Level 3. community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Level 4. individuals compete for resources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Level 5. microorganisms help decay of a dead organism.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19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79093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Introduction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definitions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2</a:t>
            </a:fld>
            <a:endParaRPr lang="es-ES" altLang="tr-TR"/>
          </a:p>
        </p:txBody>
      </p:sp>
      <p:pic>
        <p:nvPicPr>
          <p:cNvPr id="37890" name="Picture 2" descr="Elements of Ecology, Global Ed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1675"/>
            <a:ext cx="3970784" cy="509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4427984" y="56338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https://www.pearson-studium.de/elements-of-ecology-global-edition.html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1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20</a:t>
            </a:fld>
            <a:endParaRPr lang="es-ES" altLang="tr-TR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 rot="1739469">
            <a:off x="3379936" y="1844824"/>
            <a:ext cx="5698976" cy="1143000"/>
          </a:xfrm>
          <a:solidFill>
            <a:srgbClr val="92D050"/>
          </a:solidFill>
        </p:spPr>
        <p:txBody>
          <a:bodyPr/>
          <a:lstStyle/>
          <a:p>
            <a:r>
              <a:rPr lang="tr-TR" sz="3600" b="1" dirty="0" err="1" smtClean="0"/>
              <a:t>Ecological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systems</a:t>
            </a:r>
            <a:r>
              <a:rPr lang="tr-TR" sz="3600" b="1" dirty="0" smtClean="0"/>
              <a:t> form a </a:t>
            </a:r>
            <a:r>
              <a:rPr lang="tr-TR" sz="3600" b="1" dirty="0" err="1" smtClean="0"/>
              <a:t>Hierarchy</a:t>
            </a:r>
            <a:endParaRPr lang="en-US" sz="36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61" y="0"/>
            <a:ext cx="3744416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2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21</a:t>
            </a:fld>
            <a:endParaRPr lang="es-ES" altLang="tr-TR"/>
          </a:p>
        </p:txBody>
      </p:sp>
      <p:pic>
        <p:nvPicPr>
          <p:cNvPr id="35842" name="Picture 2" descr="hierarchy of ecology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/>
          <a:stretch/>
        </p:blipFill>
        <p:spPr bwMode="auto">
          <a:xfrm>
            <a:off x="0" y="176882"/>
            <a:ext cx="9144000" cy="594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57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adventure, calm, clou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417638"/>
            <a:ext cx="89535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Landscape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All</a:t>
            </a:r>
            <a:r>
              <a:rPr lang="tr-TR" b="1" dirty="0" smtClean="0"/>
              <a:t> </a:t>
            </a:r>
            <a:r>
              <a:rPr lang="tr-TR" b="1" dirty="0" err="1" smtClean="0"/>
              <a:t>communities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ecosystems</a:t>
            </a:r>
            <a:r>
              <a:rPr lang="tr-TR" b="1" dirty="0" smtClean="0"/>
              <a:t> </a:t>
            </a:r>
            <a:r>
              <a:rPr lang="tr-TR" b="1" dirty="0" err="1" smtClean="0"/>
              <a:t>exist</a:t>
            </a:r>
            <a:r>
              <a:rPr lang="tr-TR" b="1" dirty="0" smtClean="0"/>
              <a:t> in in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broader</a:t>
            </a:r>
            <a:r>
              <a:rPr lang="tr-TR" b="1" dirty="0" smtClean="0"/>
              <a:t> </a:t>
            </a:r>
            <a:r>
              <a:rPr lang="tr-TR" b="1" dirty="0" err="1" smtClean="0"/>
              <a:t>spatial</a:t>
            </a:r>
            <a:r>
              <a:rPr lang="tr-TR" b="1" dirty="0" smtClean="0"/>
              <a:t> </a:t>
            </a:r>
            <a:r>
              <a:rPr lang="tr-TR" b="1" dirty="0" err="1" smtClean="0"/>
              <a:t>context</a:t>
            </a:r>
            <a:r>
              <a:rPr lang="tr-TR" b="1" dirty="0" smtClean="0"/>
              <a:t> of </a:t>
            </a:r>
            <a:r>
              <a:rPr lang="tr-TR" b="1" dirty="0" err="1" smtClean="0"/>
              <a:t>landscape</a:t>
            </a:r>
            <a:r>
              <a:rPr lang="tr-TR" b="1" dirty="0" smtClean="0"/>
              <a:t>.</a:t>
            </a:r>
          </a:p>
          <a:p>
            <a:r>
              <a:rPr lang="tr-TR" b="1" dirty="0" err="1" smtClean="0"/>
              <a:t>Landscape</a:t>
            </a:r>
            <a:r>
              <a:rPr lang="tr-TR" b="1" dirty="0" smtClean="0"/>
              <a:t>: an </a:t>
            </a:r>
            <a:r>
              <a:rPr lang="tr-TR" b="1" dirty="0" err="1" smtClean="0"/>
              <a:t>area</a:t>
            </a:r>
            <a:r>
              <a:rPr lang="tr-TR" b="1" dirty="0" smtClean="0"/>
              <a:t> of a </a:t>
            </a:r>
            <a:r>
              <a:rPr lang="tr-TR" b="1" dirty="0" err="1" smtClean="0"/>
              <a:t>land</a:t>
            </a:r>
            <a:r>
              <a:rPr lang="tr-TR" b="1" dirty="0" smtClean="0"/>
              <a:t> </a:t>
            </a:r>
            <a:r>
              <a:rPr lang="tr-TR" b="1" dirty="0" err="1" smtClean="0"/>
              <a:t>or</a:t>
            </a:r>
            <a:r>
              <a:rPr lang="tr-TR" b="1" dirty="0" smtClean="0"/>
              <a:t> </a:t>
            </a:r>
            <a:r>
              <a:rPr lang="tr-TR" b="1" dirty="0" err="1" smtClean="0"/>
              <a:t>water</a:t>
            </a:r>
            <a:r>
              <a:rPr lang="tr-TR" b="1" dirty="0" smtClean="0"/>
              <a:t>, </a:t>
            </a:r>
            <a:r>
              <a:rPr lang="tr-TR" b="1" dirty="0" err="1" smtClean="0"/>
              <a:t>composed</a:t>
            </a:r>
            <a:r>
              <a:rPr lang="tr-TR" b="1" dirty="0" smtClean="0"/>
              <a:t> of a </a:t>
            </a:r>
            <a:r>
              <a:rPr lang="tr-TR" b="1" dirty="0" err="1" smtClean="0"/>
              <a:t>patchwork</a:t>
            </a:r>
            <a:r>
              <a:rPr lang="tr-TR" b="1" dirty="0" smtClean="0"/>
              <a:t> of </a:t>
            </a:r>
            <a:r>
              <a:rPr lang="tr-TR" b="1" dirty="0" err="1" smtClean="0"/>
              <a:t>communities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ecosystem</a:t>
            </a:r>
            <a:r>
              <a:rPr lang="tr-TR" b="1" dirty="0" smtClean="0"/>
              <a:t>.  </a:t>
            </a:r>
          </a:p>
          <a:p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22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7998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-609"/>
            <a:ext cx="8229600" cy="1143000"/>
          </a:xfrm>
        </p:spPr>
        <p:txBody>
          <a:bodyPr/>
          <a:lstStyle/>
          <a:p>
            <a:r>
              <a:rPr lang="tr-TR" dirty="0" err="1" smtClean="0"/>
              <a:t>Biomes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Biosphere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broad-scale</a:t>
            </a:r>
            <a:r>
              <a:rPr lang="tr-TR" dirty="0" smtClean="0"/>
              <a:t> </a:t>
            </a:r>
            <a:r>
              <a:rPr lang="tr-TR" dirty="0" err="1" smtClean="0"/>
              <a:t>regions</a:t>
            </a:r>
            <a:r>
              <a:rPr lang="tr-TR" dirty="0" smtClean="0"/>
              <a:t> </a:t>
            </a:r>
            <a:r>
              <a:rPr lang="tr-TR" dirty="0" err="1" smtClean="0"/>
              <a:t>dominated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similar</a:t>
            </a:r>
            <a:r>
              <a:rPr lang="tr-TR" dirty="0" smtClean="0"/>
              <a:t> </a:t>
            </a:r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ecosystems</a:t>
            </a:r>
            <a:r>
              <a:rPr lang="tr-TR" dirty="0" smtClean="0"/>
              <a:t> (</a:t>
            </a:r>
            <a:r>
              <a:rPr lang="tr-TR" dirty="0" err="1" smtClean="0"/>
              <a:t>tropical</a:t>
            </a:r>
            <a:r>
              <a:rPr lang="tr-TR" dirty="0" smtClean="0"/>
              <a:t> </a:t>
            </a:r>
            <a:r>
              <a:rPr lang="tr-TR" dirty="0" err="1" smtClean="0"/>
              <a:t>rain</a:t>
            </a:r>
            <a:r>
              <a:rPr lang="tr-TR" dirty="0" smtClean="0"/>
              <a:t> </a:t>
            </a:r>
            <a:r>
              <a:rPr lang="tr-TR" dirty="0" err="1" smtClean="0"/>
              <a:t>forests</a:t>
            </a:r>
            <a:r>
              <a:rPr lang="tr-TR" dirty="0" smtClean="0"/>
              <a:t>, </a:t>
            </a:r>
            <a:r>
              <a:rPr lang="tr-TR" dirty="0" err="1" smtClean="0"/>
              <a:t>deserts</a:t>
            </a:r>
            <a:r>
              <a:rPr lang="tr-TR" dirty="0" smtClean="0"/>
              <a:t> </a:t>
            </a:r>
            <a:r>
              <a:rPr lang="tr-TR" dirty="0" err="1" smtClean="0"/>
              <a:t>etc</a:t>
            </a:r>
            <a:r>
              <a:rPr lang="tr-TR" dirty="0" smtClean="0"/>
              <a:t>) </a:t>
            </a:r>
            <a:r>
              <a:rPr lang="tr-TR" dirty="0" err="1" smtClean="0"/>
              <a:t>called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biomes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highest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r>
              <a:rPr lang="tr-TR" dirty="0" smtClean="0"/>
              <a:t> of </a:t>
            </a:r>
            <a:r>
              <a:rPr lang="tr-TR" dirty="0" err="1" smtClean="0"/>
              <a:t>organisation</a:t>
            </a:r>
            <a:r>
              <a:rPr lang="tr-TR" dirty="0" smtClean="0"/>
              <a:t> of </a:t>
            </a:r>
            <a:r>
              <a:rPr lang="tr-TR" dirty="0" err="1" smtClean="0"/>
              <a:t>ecological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is </a:t>
            </a:r>
            <a:r>
              <a:rPr lang="tr-TR" dirty="0" err="1" smtClean="0"/>
              <a:t>biosphere</a:t>
            </a:r>
            <a:r>
              <a:rPr lang="tr-TR" dirty="0" smtClean="0"/>
              <a:t>.</a:t>
            </a:r>
          </a:p>
          <a:p>
            <a:r>
              <a:rPr 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Biosphere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surrounding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supports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life. (</a:t>
            </a:r>
            <a:r>
              <a:rPr lang="en-US" dirty="0" smtClean="0"/>
              <a:t>also </a:t>
            </a:r>
            <a:r>
              <a:rPr lang="en-US" dirty="0"/>
              <a:t>known as the </a:t>
            </a:r>
            <a:r>
              <a:rPr lang="en-US" dirty="0" smtClean="0"/>
              <a:t>ecosphere</a:t>
            </a:r>
            <a:r>
              <a:rPr lang="tr-TR" dirty="0" smtClean="0"/>
              <a:t>)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part 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earth's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environment where life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https://dictionary.cambridge.org/dictionary/english/biosphere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23</a:t>
            </a:fld>
            <a:endParaRPr lang="es-ES" altLang="tr-TR" dirty="0"/>
          </a:p>
        </p:txBody>
      </p:sp>
    </p:spTree>
    <p:extLst>
      <p:ext uri="{BB962C8B-B14F-4D97-AF65-F5344CB8AC3E}">
        <p14:creationId xmlns:p14="http://schemas.microsoft.com/office/powerpoint/2010/main" val="29445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Inportance</a:t>
            </a:r>
            <a:r>
              <a:rPr lang="tr-TR" dirty="0" smtClean="0"/>
              <a:t> of </a:t>
            </a:r>
            <a:r>
              <a:rPr lang="tr-TR" dirty="0" err="1" smtClean="0"/>
              <a:t>Ecology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Learning </a:t>
            </a:r>
            <a:r>
              <a:rPr lang="tr-TR" dirty="0" err="1" smtClean="0"/>
              <a:t>ecology</a:t>
            </a:r>
            <a:r>
              <a:rPr lang="tr-TR" dirty="0" smtClean="0"/>
              <a:t> is </a:t>
            </a:r>
            <a:r>
              <a:rPr lang="tr-TR" dirty="0" err="1" smtClean="0"/>
              <a:t>important</a:t>
            </a:r>
            <a:r>
              <a:rPr lang="tr-TR" dirty="0" smtClean="0"/>
              <a:t> </a:t>
            </a:r>
            <a:r>
              <a:rPr lang="tr-TR" b="1" dirty="0" err="1" smtClean="0"/>
              <a:t>to</a:t>
            </a:r>
            <a:r>
              <a:rPr lang="tr-TR" b="1" dirty="0" smtClean="0"/>
              <a:t> </a:t>
            </a:r>
            <a:r>
              <a:rPr lang="tr-TR" b="1" dirty="0" err="1" smtClean="0"/>
              <a:t>maintain</a:t>
            </a:r>
            <a:r>
              <a:rPr lang="tr-TR" b="1" dirty="0" smtClean="0"/>
              <a:t> </a:t>
            </a:r>
            <a:r>
              <a:rPr lang="tr-TR" b="1" dirty="0" err="1" smtClean="0"/>
              <a:t>coexistence</a:t>
            </a:r>
            <a:r>
              <a:rPr lang="tr-TR" b="1" dirty="0" smtClean="0"/>
              <a:t>. </a:t>
            </a:r>
          </a:p>
          <a:p>
            <a:r>
              <a:rPr lang="tr-TR" b="1" dirty="0" err="1" smtClean="0"/>
              <a:t>If</a:t>
            </a:r>
            <a:r>
              <a:rPr lang="tr-TR" b="1" dirty="0" smtClean="0"/>
              <a:t> </a:t>
            </a:r>
            <a:r>
              <a:rPr lang="tr-TR" b="1" dirty="0" err="1" smtClean="0"/>
              <a:t>we</a:t>
            </a:r>
            <a:r>
              <a:rPr lang="tr-TR" b="1" dirty="0" smtClean="0"/>
              <a:t> </a:t>
            </a:r>
            <a:r>
              <a:rPr lang="tr-TR" b="1" dirty="0" err="1" smtClean="0"/>
              <a:t>dont</a:t>
            </a:r>
            <a:r>
              <a:rPr lang="tr-TR" b="1" dirty="0" smtClean="0"/>
              <a:t> </a:t>
            </a:r>
            <a:r>
              <a:rPr lang="tr-TR" b="1" dirty="0" err="1" smtClean="0"/>
              <a:t>understand</a:t>
            </a:r>
            <a:r>
              <a:rPr lang="tr-TR" b="1" dirty="0" smtClean="0"/>
              <a:t> </a:t>
            </a:r>
            <a:r>
              <a:rPr lang="tr-TR" b="1" dirty="0" err="1" smtClean="0"/>
              <a:t>ecology</a:t>
            </a:r>
            <a:r>
              <a:rPr lang="tr-TR" b="1" dirty="0" smtClean="0"/>
              <a:t> </a:t>
            </a:r>
            <a:r>
              <a:rPr lang="tr-TR" dirty="0" err="1" smtClean="0"/>
              <a:t>degradation</a:t>
            </a:r>
            <a:r>
              <a:rPr lang="tr-TR" dirty="0" smtClean="0"/>
              <a:t> of </a:t>
            </a:r>
            <a:r>
              <a:rPr lang="tr-TR" dirty="0" err="1" smtClean="0"/>
              <a:t>land</a:t>
            </a:r>
            <a:r>
              <a:rPr lang="tr-TR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environment which is home to other </a:t>
            </a:r>
            <a:r>
              <a:rPr lang="en-US" dirty="0" smtClean="0"/>
              <a:t>species </a:t>
            </a:r>
            <a:r>
              <a:rPr lang="en-US" dirty="0"/>
              <a:t>thus leading to extinction and endangerment of species because of lack of </a:t>
            </a:r>
            <a:r>
              <a:rPr lang="en-US" dirty="0" smtClean="0"/>
              <a:t>knowledge</a:t>
            </a:r>
            <a:r>
              <a:rPr lang="tr-TR" dirty="0" smtClean="0"/>
              <a:t>.</a:t>
            </a:r>
            <a:r>
              <a:rPr lang="en-US" dirty="0" smtClean="0"/>
              <a:t> </a:t>
            </a:r>
            <a:r>
              <a:rPr lang="en-US" i="1" dirty="0"/>
              <a:t>e.g. dinosaurs ,mammoth, white shark ,black rhinos , sperm whales etc.</a:t>
            </a:r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24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13019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References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6864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r-TR" sz="1800" dirty="0" smtClean="0">
                <a:latin typeface="+mj-lt"/>
              </a:rPr>
              <a:t>1- </a:t>
            </a:r>
            <a:r>
              <a:rPr lang="en-US" sz="1800" dirty="0" smtClean="0">
                <a:latin typeface="+mj-lt"/>
              </a:rPr>
              <a:t>https://www.britannica.com/science/ecology</a:t>
            </a:r>
            <a:endParaRPr lang="tr-TR" sz="1800" dirty="0" smtClean="0">
              <a:latin typeface="+mj-lt"/>
            </a:endParaRPr>
          </a:p>
          <a:p>
            <a:pPr marL="0" indent="0">
              <a:buNone/>
            </a:pPr>
            <a:r>
              <a:rPr lang="tr-TR" sz="1800" dirty="0" smtClean="0">
                <a:latin typeface="+mj-lt"/>
              </a:rPr>
              <a:t>2- </a:t>
            </a:r>
            <a:r>
              <a:rPr lang="tr-TR" sz="1800" dirty="0" err="1" smtClean="0">
                <a:latin typeface="+mj-lt"/>
              </a:rPr>
              <a:t>Gause</a:t>
            </a:r>
            <a:r>
              <a:rPr lang="tr-TR" sz="1800" dirty="0" smtClean="0">
                <a:latin typeface="+mj-lt"/>
              </a:rPr>
              <a:t>, 1934.) «</a:t>
            </a:r>
            <a:r>
              <a:rPr lang="en-US" sz="1800" dirty="0" smtClean="0">
                <a:latin typeface="+mj-lt"/>
              </a:rPr>
              <a:t>The Struggle for Existence</a:t>
            </a:r>
            <a:r>
              <a:rPr lang="tr-TR" sz="1800" dirty="0" smtClean="0">
                <a:latin typeface="+mj-lt"/>
              </a:rPr>
              <a:t>»</a:t>
            </a:r>
            <a:r>
              <a:rPr lang="en-US" sz="1800" dirty="0" smtClean="0">
                <a:latin typeface="+mj-lt"/>
              </a:rPr>
              <a:t> Chapter I THE PROBLEM</a:t>
            </a:r>
            <a:r>
              <a:rPr lang="tr-TR" sz="1800" dirty="0" smtClean="0"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tr-TR" sz="1800" dirty="0" smtClean="0">
                <a:latin typeface="+mj-lt"/>
              </a:rPr>
              <a:t>3- </a:t>
            </a:r>
            <a:r>
              <a:rPr lang="en-US" sz="1800" dirty="0" smtClean="0">
                <a:latin typeface="+mj-lt"/>
              </a:rPr>
              <a:t>https://socratic.org/questions/is-sunlight-a-biotic-factor-or-an-abiotic-factor</a:t>
            </a:r>
            <a:endParaRPr lang="tr-TR" sz="1800" dirty="0" smtClean="0">
              <a:latin typeface="+mj-lt"/>
            </a:endParaRPr>
          </a:p>
          <a:p>
            <a:pPr marL="0" indent="0">
              <a:buNone/>
            </a:pPr>
            <a:r>
              <a:rPr lang="tr-TR" sz="1800" dirty="0" smtClean="0">
                <a:latin typeface="+mj-lt"/>
              </a:rPr>
              <a:t>4- </a:t>
            </a:r>
            <a:r>
              <a:rPr lang="tr-TR" sz="1800" dirty="0" smtClean="0">
                <a:latin typeface="+mj-lt"/>
                <a:cs typeface="Times New Roman" panose="02020603050405020304" pitchFamily="18" charset="0"/>
              </a:rPr>
              <a:t>https://dictionary.cambridge.org/dictionary/english/biosphere</a:t>
            </a:r>
            <a:endParaRPr lang="en-US" sz="1800" dirty="0" smtClean="0">
              <a:latin typeface="+mj-lt"/>
            </a:endParaRPr>
          </a:p>
          <a:p>
            <a:pPr marL="0" indent="0">
              <a:buNone/>
            </a:pPr>
            <a:r>
              <a:rPr lang="tr-TR" sz="2000" dirty="0" smtClean="0"/>
              <a:t>                                        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sz="2000" dirty="0" smtClean="0"/>
              <a:t>			 </a:t>
            </a:r>
            <a:r>
              <a:rPr lang="tr-TR" sz="2000" dirty="0" smtClean="0">
                <a:sym typeface="Wingdings" panose="05000000000000000000" pitchFamily="2" charset="2"/>
              </a:rPr>
              <a:t> </a:t>
            </a:r>
            <a:r>
              <a:rPr lang="tr-TR" sz="2000" dirty="0" smtClean="0"/>
              <a:t>Source </a:t>
            </a:r>
            <a:r>
              <a:rPr lang="tr-TR" sz="2000" dirty="0" err="1" smtClean="0"/>
              <a:t>material</a:t>
            </a:r>
            <a:r>
              <a:rPr lang="tr-TR" sz="2000" dirty="0" smtClean="0"/>
              <a:t> of </a:t>
            </a:r>
            <a:r>
              <a:rPr lang="tr-TR" sz="2000" dirty="0" err="1" smtClean="0"/>
              <a:t>this</a:t>
            </a:r>
            <a:r>
              <a:rPr lang="tr-TR" sz="2000" dirty="0" smtClean="0"/>
              <a:t> </a:t>
            </a:r>
            <a:r>
              <a:rPr lang="tr-TR" sz="2000" dirty="0" err="1" smtClean="0"/>
              <a:t>lecture</a:t>
            </a:r>
            <a:endParaRPr lang="tr-TR" sz="2000" dirty="0" smtClean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25</a:t>
            </a:fld>
            <a:endParaRPr lang="es-ES" altLang="tr-TR"/>
          </a:p>
        </p:txBody>
      </p:sp>
      <p:pic>
        <p:nvPicPr>
          <p:cNvPr id="5" name="Picture 2" descr="Elements of Ecology, Global Ed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2896"/>
            <a:ext cx="2404350" cy="308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62000" y="5774740"/>
            <a:ext cx="9174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tr-TR" sz="1800" b="1" dirty="0" smtClean="0">
                <a:solidFill>
                  <a:srgbClr val="0070C0"/>
                </a:solidFill>
              </a:rPr>
              <a:t>https://asantos.webs.ull.es/The%20Struggle%20for%20Existence.pdf</a:t>
            </a:r>
          </a:p>
          <a:p>
            <a:pPr marL="0" indent="0">
              <a:buNone/>
            </a:pPr>
            <a:r>
              <a:rPr lang="tr-TR" sz="1800" b="1" dirty="0" smtClean="0">
                <a:solidFill>
                  <a:srgbClr val="0070C0"/>
                </a:solidFill>
              </a:rPr>
              <a:t>http://s-f-walker.org.uk/pubsebooks/pdfs/Richard_Dawkins_The_Selfish_Gene.pdf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3976985" y="5275521"/>
            <a:ext cx="2079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err="1" smtClean="0">
                <a:solidFill>
                  <a:srgbClr val="0070C0"/>
                </a:solidFill>
              </a:rPr>
              <a:t>Further</a:t>
            </a:r>
            <a:r>
              <a:rPr lang="tr-TR" sz="2000" b="1" dirty="0" smtClean="0">
                <a:solidFill>
                  <a:srgbClr val="0070C0"/>
                </a:solidFill>
              </a:rPr>
              <a:t> </a:t>
            </a:r>
            <a:r>
              <a:rPr lang="tr-TR" sz="2000" b="1" dirty="0" err="1" smtClean="0">
                <a:solidFill>
                  <a:srgbClr val="0070C0"/>
                </a:solidFill>
              </a:rPr>
              <a:t>reading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8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dirty="0" smtClean="0"/>
              <a:t>Introduction to Ecology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tr-TR" dirty="0" smtClean="0"/>
              <a:t>Ecology is the study of the relationship between organism and their environment</a:t>
            </a:r>
            <a:r>
              <a:rPr lang="tr-TR" altLang="tr-TR" dirty="0" smtClean="0"/>
              <a:t>.</a:t>
            </a:r>
          </a:p>
          <a:p>
            <a:pPr marL="0" indent="0" eaLnBrk="1" hangingPunct="1">
              <a:buFontTx/>
              <a:buNone/>
              <a:defRPr/>
            </a:pPr>
            <a:r>
              <a:rPr lang="tr-TR" altLang="tr-TR" dirty="0" smtClean="0"/>
              <a:t>Environment can be </a:t>
            </a:r>
            <a:r>
              <a:rPr lang="en-US" altLang="tr-TR" b="1" dirty="0" smtClean="0">
                <a:solidFill>
                  <a:srgbClr val="00B050"/>
                </a:solidFill>
              </a:rPr>
              <a:t>organic</a:t>
            </a:r>
            <a:r>
              <a:rPr lang="tr-TR" altLang="tr-TR" dirty="0" smtClean="0"/>
              <a:t> </a:t>
            </a:r>
            <a:r>
              <a:rPr lang="en-US" altLang="tr-TR" dirty="0" smtClean="0"/>
              <a:t>and</a:t>
            </a:r>
            <a:r>
              <a:rPr lang="tr-TR" altLang="tr-TR" dirty="0" smtClean="0"/>
              <a:t> </a:t>
            </a:r>
            <a:r>
              <a:rPr lang="en-US" altLang="tr-TR" b="1" dirty="0" smtClean="0">
                <a:solidFill>
                  <a:schemeClr val="accent2">
                    <a:lumMod val="75000"/>
                  </a:schemeClr>
                </a:solidFill>
              </a:rPr>
              <a:t>inorganic</a:t>
            </a:r>
            <a:r>
              <a:rPr lang="tr-TR" altLang="tr-TR" dirty="0" smtClean="0"/>
              <a:t>.</a:t>
            </a:r>
          </a:p>
          <a:p>
            <a:pPr lvl="1" eaLnBrk="1" hangingPunct="1">
              <a:defRPr/>
            </a:pPr>
            <a:r>
              <a:rPr lang="en-US" altLang="tr-TR" dirty="0" smtClean="0">
                <a:solidFill>
                  <a:schemeClr val="accent2">
                    <a:lumMod val="75000"/>
                  </a:schemeClr>
                </a:solidFill>
              </a:rPr>
              <a:t>Physical and chemical conditions </a:t>
            </a:r>
            <a:r>
              <a:rPr lang="en-US" altLang="tr-TR" dirty="0" smtClean="0"/>
              <a:t>as well as </a:t>
            </a:r>
            <a:r>
              <a:rPr lang="en-US" altLang="tr-TR" dirty="0" smtClean="0">
                <a:solidFill>
                  <a:srgbClr val="00B050"/>
                </a:solidFill>
              </a:rPr>
              <a:t>biological or living components </a:t>
            </a:r>
            <a:r>
              <a:rPr lang="en-US" altLang="tr-TR" dirty="0" smtClean="0"/>
              <a:t>of an organism’s surroundings.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tr-TR" dirty="0" smtClean="0"/>
              <a:t>Relationships</a:t>
            </a:r>
            <a:r>
              <a:rPr lang="tr-TR" altLang="tr-TR" dirty="0" smtClean="0"/>
              <a:t> </a:t>
            </a:r>
            <a:r>
              <a:rPr lang="en-US" altLang="tr-TR" dirty="0" smtClean="0"/>
              <a:t>include</a:t>
            </a:r>
            <a:r>
              <a:rPr lang="tr-TR" altLang="tr-TR" dirty="0" smtClean="0"/>
              <a:t> </a:t>
            </a:r>
            <a:r>
              <a:rPr lang="en-US" altLang="tr-TR" dirty="0" smtClean="0"/>
              <a:t>interactions</a:t>
            </a:r>
            <a:r>
              <a:rPr lang="tr-TR" altLang="tr-TR" dirty="0" smtClean="0"/>
              <a:t> </a:t>
            </a:r>
            <a:r>
              <a:rPr lang="en-US" altLang="tr-TR" dirty="0" smtClean="0"/>
              <a:t>with</a:t>
            </a:r>
            <a:r>
              <a:rPr lang="tr-TR" altLang="tr-TR" dirty="0" smtClean="0"/>
              <a:t> </a:t>
            </a:r>
            <a:r>
              <a:rPr lang="en-US" altLang="tr-TR" dirty="0" smtClean="0"/>
              <a:t>physical</a:t>
            </a:r>
            <a:r>
              <a:rPr lang="tr-TR" altLang="tr-TR" dirty="0" smtClean="0"/>
              <a:t> World as </a:t>
            </a:r>
            <a:r>
              <a:rPr lang="en-US" altLang="tr-TR" dirty="0" smtClean="0"/>
              <a:t>well</a:t>
            </a:r>
            <a:r>
              <a:rPr lang="tr-TR" altLang="tr-TR" dirty="0" smtClean="0"/>
              <a:t> as </a:t>
            </a:r>
            <a:r>
              <a:rPr lang="tr-TR" altLang="tr-TR" dirty="0" err="1" smtClean="0"/>
              <a:t>with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members</a:t>
            </a:r>
            <a:r>
              <a:rPr lang="tr-TR" altLang="tr-TR" dirty="0" smtClean="0"/>
              <a:t> of </a:t>
            </a:r>
            <a:r>
              <a:rPr lang="tr-TR" altLang="tr-TR" dirty="0" err="1" smtClean="0"/>
              <a:t>the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same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and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other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species</a:t>
            </a:r>
            <a:r>
              <a:rPr lang="tr-TR" altLang="tr-TR" dirty="0" smtClean="0"/>
              <a:t>. </a:t>
            </a:r>
            <a:endParaRPr lang="en-US" altLang="tr-TR" dirty="0" smtClean="0"/>
          </a:p>
        </p:txBody>
      </p:sp>
      <p:sp>
        <p:nvSpPr>
          <p:cNvPr id="4101" name="Slayt Numarası Yer Tutucus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FEA1D3-717F-4F8D-A259-E65EBCFC4ED3}" type="slidenum">
              <a:rPr lang="es-ES" altLang="tr-TR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s-ES" altLang="tr-T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 smtClean="0"/>
              <a:t>Introduction to </a:t>
            </a:r>
            <a:r>
              <a:rPr lang="en-US" altLang="tr-TR" b="1" dirty="0" smtClean="0"/>
              <a:t>Eco</a:t>
            </a:r>
            <a:r>
              <a:rPr lang="en-US" altLang="tr-TR" dirty="0" smtClean="0"/>
              <a:t>logy</a:t>
            </a:r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4</a:t>
            </a:fld>
            <a:endParaRPr lang="es-ES" altLang="tr-TR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7"/>
          </a:xfrm>
        </p:spPr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term</a:t>
            </a:r>
            <a:r>
              <a:rPr lang="tr-TR" dirty="0" smtClean="0"/>
              <a:t> </a:t>
            </a:r>
            <a:r>
              <a:rPr lang="tr-TR" dirty="0" err="1" smtClean="0"/>
              <a:t>ecology</a:t>
            </a:r>
            <a:r>
              <a:rPr lang="tr-TR" dirty="0" smtClean="0"/>
              <a:t> </a:t>
            </a:r>
            <a:r>
              <a:rPr lang="tr-TR" dirty="0" err="1" smtClean="0"/>
              <a:t>comes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a </a:t>
            </a:r>
            <a:r>
              <a:rPr lang="tr-TR" dirty="0" err="1"/>
              <a:t>G</a:t>
            </a:r>
            <a:r>
              <a:rPr lang="tr-TR" dirty="0" err="1" smtClean="0"/>
              <a:t>reek</a:t>
            </a:r>
            <a:r>
              <a:rPr lang="tr-TR" dirty="0" smtClean="0"/>
              <a:t> </a:t>
            </a:r>
            <a:r>
              <a:rPr lang="tr-TR" dirty="0" err="1" smtClean="0"/>
              <a:t>word</a:t>
            </a:r>
            <a:r>
              <a:rPr lang="tr-TR" dirty="0" smtClean="0"/>
              <a:t>. 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</p:txBody>
      </p:sp>
      <p:sp>
        <p:nvSpPr>
          <p:cNvPr id="7" name="Metin kutusu 6"/>
          <p:cNvSpPr txBox="1"/>
          <p:nvPr/>
        </p:nvSpPr>
        <p:spPr>
          <a:xfrm>
            <a:off x="1763688" y="2996952"/>
            <a:ext cx="53206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err="1" smtClean="0"/>
              <a:t>Oikos</a:t>
            </a:r>
            <a:r>
              <a:rPr lang="tr-TR" sz="32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tr-TR" sz="3200" b="1" dirty="0" smtClean="0">
                <a:sym typeface="Wingdings" panose="05000000000000000000" pitchFamily="2" charset="2"/>
              </a:rPr>
              <a:t> </a:t>
            </a:r>
            <a:r>
              <a:rPr lang="tr-TR" sz="3200" b="1" dirty="0" err="1" smtClean="0">
                <a:sym typeface="Wingdings" panose="05000000000000000000" pitchFamily="2" charset="2"/>
              </a:rPr>
              <a:t>family</a:t>
            </a:r>
            <a:r>
              <a:rPr lang="tr-TR" sz="3200" b="1" dirty="0" smtClean="0">
                <a:sym typeface="Wingdings" panose="05000000000000000000" pitchFamily="2" charset="2"/>
              </a:rPr>
              <a:t> </a:t>
            </a:r>
            <a:r>
              <a:rPr lang="tr-TR" sz="3200" b="1" dirty="0" err="1" smtClean="0">
                <a:sym typeface="Wingdings" panose="05000000000000000000" pitchFamily="2" charset="2"/>
              </a:rPr>
              <a:t>house</a:t>
            </a:r>
            <a:r>
              <a:rPr lang="tr-TR" sz="3200" b="1" dirty="0" smtClean="0">
                <a:sym typeface="Wingdings" panose="05000000000000000000" pitchFamily="2" charset="2"/>
              </a:rPr>
              <a:t> </a:t>
            </a:r>
            <a:r>
              <a:rPr lang="tr-TR" sz="3200" b="1" dirty="0" err="1" smtClean="0">
                <a:sym typeface="Wingdings" panose="05000000000000000000" pitchFamily="2" charset="2"/>
              </a:rPr>
              <a:t>hold</a:t>
            </a:r>
            <a:endParaRPr lang="tr-TR" sz="3200" b="1" dirty="0" smtClean="0">
              <a:sym typeface="Wingdings" panose="05000000000000000000" pitchFamily="2" charset="2"/>
            </a:endParaRPr>
          </a:p>
          <a:p>
            <a:r>
              <a:rPr lang="tr-TR" sz="3200" b="1" dirty="0" err="1" smtClean="0">
                <a:sym typeface="Wingdings" panose="05000000000000000000" pitchFamily="2" charset="2"/>
              </a:rPr>
              <a:t>Logy</a:t>
            </a:r>
            <a:r>
              <a:rPr lang="tr-TR" sz="3200" b="1" dirty="0" smtClean="0">
                <a:sym typeface="Wingdings" panose="05000000000000000000" pitchFamily="2" charset="2"/>
              </a:rPr>
              <a:t> </a:t>
            </a:r>
            <a:r>
              <a:rPr lang="tr-TR" sz="32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tr-TR" sz="3200" b="1" dirty="0" smtClean="0">
                <a:sym typeface="Wingdings" panose="05000000000000000000" pitchFamily="2" charset="2"/>
              </a:rPr>
              <a:t> </a:t>
            </a:r>
            <a:r>
              <a:rPr lang="tr-TR" sz="3200" b="1" dirty="0" err="1" smtClean="0">
                <a:sym typeface="Wingdings" panose="05000000000000000000" pitchFamily="2" charset="2"/>
              </a:rPr>
              <a:t>the</a:t>
            </a:r>
            <a:r>
              <a:rPr lang="tr-TR" sz="3200" b="1" dirty="0" smtClean="0">
                <a:sym typeface="Wingdings" panose="05000000000000000000" pitchFamily="2" charset="2"/>
              </a:rPr>
              <a:t> </a:t>
            </a:r>
            <a:r>
              <a:rPr lang="tr-TR" sz="3200" b="1" dirty="0" err="1" smtClean="0">
                <a:sym typeface="Wingdings" panose="05000000000000000000" pitchFamily="2" charset="2"/>
              </a:rPr>
              <a:t>study</a:t>
            </a:r>
            <a:r>
              <a:rPr lang="tr-TR" sz="3200" b="1" dirty="0" smtClean="0">
                <a:sym typeface="Wingdings" panose="05000000000000000000" pitchFamily="2" charset="2"/>
              </a:rPr>
              <a:t> of ….</a:t>
            </a:r>
            <a:endParaRPr lang="en-US" sz="32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515304" y="4382453"/>
            <a:ext cx="85561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err="1" smtClean="0"/>
              <a:t>The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root</a:t>
            </a:r>
            <a:r>
              <a:rPr lang="tr-TR" sz="3200" b="1" dirty="0" smtClean="0"/>
              <a:t> Word is </a:t>
            </a:r>
            <a:r>
              <a:rPr lang="tr-TR" sz="3200" b="1" dirty="0" err="1" smtClean="0"/>
              <a:t>the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same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with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Economics</a:t>
            </a:r>
            <a:endParaRPr lang="tr-TR" sz="3200" b="1" dirty="0" smtClean="0"/>
          </a:p>
          <a:p>
            <a:r>
              <a:rPr lang="tr-TR" sz="3200" b="1" dirty="0" err="1" smtClean="0"/>
              <a:t>Economics</a:t>
            </a:r>
            <a:r>
              <a:rPr lang="tr-TR" sz="3200" b="1" dirty="0" smtClean="0">
                <a:sym typeface="Wingdings" panose="05000000000000000000" pitchFamily="2" charset="2"/>
              </a:rPr>
              <a:t> </a:t>
            </a:r>
            <a:r>
              <a:rPr lang="tr-TR" sz="3200" b="1" dirty="0" err="1" smtClean="0">
                <a:sym typeface="Wingdings" panose="05000000000000000000" pitchFamily="2" charset="2"/>
              </a:rPr>
              <a:t>management</a:t>
            </a:r>
            <a:r>
              <a:rPr lang="tr-TR" sz="3200" b="1" dirty="0" smtClean="0">
                <a:sym typeface="Wingdings" panose="05000000000000000000" pitchFamily="2" charset="2"/>
              </a:rPr>
              <a:t> of </a:t>
            </a:r>
            <a:r>
              <a:rPr lang="tr-TR" sz="3200" b="1" dirty="0" err="1" smtClean="0">
                <a:sym typeface="Wingdings" panose="05000000000000000000" pitchFamily="2" charset="2"/>
              </a:rPr>
              <a:t>household</a:t>
            </a:r>
            <a:r>
              <a:rPr lang="tr-TR" sz="3200" b="1" dirty="0" smtClean="0">
                <a:sym typeface="Wingdings" panose="05000000000000000000" pitchFamily="2" charset="2"/>
              </a:rPr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6919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 smtClean="0"/>
              <a:t>Introduction to Ecology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German</a:t>
            </a:r>
            <a:r>
              <a:rPr lang="tr-TR" dirty="0" smtClean="0"/>
              <a:t> </a:t>
            </a:r>
            <a:r>
              <a:rPr lang="tr-TR" dirty="0" err="1" smtClean="0"/>
              <a:t>zoologist</a:t>
            </a:r>
            <a:r>
              <a:rPr lang="tr-TR" dirty="0" smtClean="0"/>
              <a:t> </a:t>
            </a:r>
            <a:r>
              <a:rPr lang="tr-TR" dirty="0" err="1" smtClean="0"/>
              <a:t>Ernst</a:t>
            </a:r>
            <a:r>
              <a:rPr lang="tr-TR" dirty="0" smtClean="0"/>
              <a:t> </a:t>
            </a:r>
            <a:r>
              <a:rPr lang="tr-TR" dirty="0" err="1" smtClean="0"/>
              <a:t>Haeckel</a:t>
            </a:r>
            <a:r>
              <a:rPr lang="tr-TR" dirty="0" smtClean="0"/>
              <a:t> (1)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5</a:t>
            </a:fld>
            <a:endParaRPr lang="es-ES" altLang="tr-TR"/>
          </a:p>
        </p:txBody>
      </p:sp>
      <p:pic>
        <p:nvPicPr>
          <p:cNvPr id="16386" name="Picture 2" descr="Ernst Haeckel, c. 1870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132856"/>
            <a:ext cx="18002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38907" t="77765" r="47560" b="13376"/>
          <a:stretch/>
        </p:blipFill>
        <p:spPr>
          <a:xfrm>
            <a:off x="7092304" y="5057502"/>
            <a:ext cx="1728193" cy="648072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83568" y="2369626"/>
            <a:ext cx="57606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ecology we mean the body of knowledge concerning the economy of nature – the investigation of the </a:t>
            </a:r>
            <a:r>
              <a:rPr lang="en-US" sz="1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relations of the animal both to its inorganic and to its organic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including above all, </a:t>
            </a:r>
            <a:r>
              <a:rPr lang="en-US" sz="1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friendly and inimical relations with those animals and plants with which it comes directly or indirectly into contact – in a word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ecology is the study of all those complex interrelationships referred to by Darwin as the conditions of the struggle for existence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Ernst</a:t>
            </a:r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Haeckel</a:t>
            </a:r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1866.</a:t>
            </a:r>
            <a:endParaRPr lang="en-US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Metin kutusu 6"/>
          <p:cNvSpPr txBox="1"/>
          <p:nvPr/>
        </p:nvSpPr>
        <p:spPr>
          <a:xfrm>
            <a:off x="2433161" y="5297205"/>
            <a:ext cx="4201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err="1" smtClean="0">
                <a:solidFill>
                  <a:srgbClr val="00B050"/>
                </a:solidFill>
              </a:rPr>
              <a:t>The</a:t>
            </a:r>
            <a:r>
              <a:rPr lang="tr-TR" sz="2400" b="1" dirty="0" smtClean="0">
                <a:solidFill>
                  <a:srgbClr val="00B050"/>
                </a:solidFill>
              </a:rPr>
              <a:t> </a:t>
            </a:r>
            <a:r>
              <a:rPr lang="tr-TR" sz="2400" b="1" dirty="0" err="1" smtClean="0">
                <a:solidFill>
                  <a:srgbClr val="00B050"/>
                </a:solidFill>
              </a:rPr>
              <a:t>struggle</a:t>
            </a:r>
            <a:r>
              <a:rPr lang="tr-TR" sz="2400" b="1" dirty="0" smtClean="0">
                <a:solidFill>
                  <a:srgbClr val="00B050"/>
                </a:solidFill>
              </a:rPr>
              <a:t> </a:t>
            </a:r>
            <a:r>
              <a:rPr lang="tr-TR" sz="2400" b="1" dirty="0" err="1" smtClean="0">
                <a:solidFill>
                  <a:srgbClr val="00B050"/>
                </a:solidFill>
              </a:rPr>
              <a:t>for</a:t>
            </a:r>
            <a:r>
              <a:rPr lang="tr-TR" sz="2400" b="1" dirty="0" smtClean="0">
                <a:solidFill>
                  <a:srgbClr val="00B050"/>
                </a:solidFill>
              </a:rPr>
              <a:t> </a:t>
            </a:r>
            <a:r>
              <a:rPr lang="tr-TR" sz="2400" b="1" dirty="0" err="1" smtClean="0">
                <a:solidFill>
                  <a:srgbClr val="00B050"/>
                </a:solidFill>
              </a:rPr>
              <a:t>existence</a:t>
            </a:r>
            <a:r>
              <a:rPr lang="tr-TR" sz="2400" b="1" dirty="0" smtClean="0">
                <a:solidFill>
                  <a:srgbClr val="00B050"/>
                </a:solidFill>
              </a:rPr>
              <a:t>?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0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 rot="20973893">
            <a:off x="1846199" y="229878"/>
            <a:ext cx="6096000" cy="818237"/>
          </a:xfrm>
          <a:solidFill>
            <a:srgbClr val="92D050"/>
          </a:solidFill>
        </p:spPr>
        <p:txBody>
          <a:bodyPr/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struggle for existence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Darwin considered the </a:t>
            </a:r>
            <a:r>
              <a:rPr lang="en-US" sz="2400" dirty="0" smtClean="0">
                <a:solidFill>
                  <a:srgbClr val="00B050"/>
                </a:solidFill>
              </a:rPr>
              <a:t>struggle for existence </a:t>
            </a:r>
            <a:r>
              <a:rPr lang="en-US" sz="2400" dirty="0" smtClean="0"/>
              <a:t>in a wide sense, including the </a:t>
            </a:r>
            <a:r>
              <a:rPr lang="en-US" sz="2400" b="1" dirty="0" smtClean="0"/>
              <a:t>competition of organisms for a possession of common places in nature</a:t>
            </a:r>
            <a:r>
              <a:rPr lang="en-US" sz="2400" dirty="0" smtClean="0"/>
              <a:t>, as well as </a:t>
            </a:r>
            <a:r>
              <a:rPr lang="en-US" sz="2400" b="1" dirty="0" smtClean="0"/>
              <a:t>their destruction of one another</a:t>
            </a:r>
            <a:r>
              <a:rPr lang="en-US" sz="2400" dirty="0" smtClean="0"/>
              <a:t>. He showed that animals and plants, remote in the scale of nature, are bound together by a web of complex relations in the process of their struggle for existence. "</a:t>
            </a:r>
            <a:r>
              <a:rPr lang="en-US" sz="2400" b="1" dirty="0" smtClean="0">
                <a:solidFill>
                  <a:srgbClr val="C00000"/>
                </a:solidFill>
              </a:rPr>
              <a:t>Battle within battle must be continually recurring with varying success</a:t>
            </a:r>
            <a:r>
              <a:rPr lang="en-US" sz="2400" dirty="0" smtClean="0"/>
              <a:t>" wrote Darwin, and "probably in no one case could we precisely say why one species has been victorious over another in the great battle of life</a:t>
            </a:r>
            <a:r>
              <a:rPr lang="tr-TR" sz="2400" dirty="0" smtClean="0"/>
              <a:t> (2).</a:t>
            </a:r>
            <a:endParaRPr lang="en-US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6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4069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is a </a:t>
            </a:r>
            <a:r>
              <a:rPr lang="tr-TR" dirty="0" err="1" smtClean="0"/>
              <a:t>corner</a:t>
            </a:r>
            <a:r>
              <a:rPr lang="tr-TR" dirty="0" smtClean="0"/>
              <a:t> </a:t>
            </a:r>
            <a:r>
              <a:rPr lang="tr-TR" dirty="0" err="1" smtClean="0"/>
              <a:t>stone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ecology</a:t>
            </a:r>
            <a:r>
              <a:rPr lang="tr-TR" dirty="0" smtClean="0"/>
              <a:t> </a:t>
            </a:r>
            <a:r>
              <a:rPr lang="tr-TR" dirty="0" err="1" smtClean="0"/>
              <a:t>sicence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It</a:t>
            </a:r>
            <a:r>
              <a:rPr lang="tr-TR" dirty="0" smtClean="0"/>
              <a:t> is a </a:t>
            </a:r>
            <a:r>
              <a:rPr lang="tr-TR" dirty="0" err="1" smtClean="0"/>
              <a:t>mechanism</a:t>
            </a:r>
            <a:r>
              <a:rPr lang="tr-TR" dirty="0" smtClean="0"/>
              <a:t> of </a:t>
            </a:r>
            <a:r>
              <a:rPr lang="tr-TR" dirty="0" err="1" smtClean="0"/>
              <a:t>natural</a:t>
            </a:r>
            <a:r>
              <a:rPr lang="tr-TR" dirty="0" smtClean="0"/>
              <a:t> </a:t>
            </a:r>
            <a:r>
              <a:rPr lang="tr-TR" dirty="0" err="1" smtClean="0"/>
              <a:t>history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examines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processes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control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distrubition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abundance</a:t>
            </a:r>
            <a:r>
              <a:rPr lang="tr-TR" dirty="0" smtClean="0"/>
              <a:t> of </a:t>
            </a:r>
            <a:r>
              <a:rPr lang="tr-TR" dirty="0" err="1" smtClean="0"/>
              <a:t>organism</a:t>
            </a:r>
            <a:r>
              <a:rPr lang="tr-TR" dirty="0" smtClean="0"/>
              <a:t>. 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7</a:t>
            </a:fld>
            <a:endParaRPr lang="es-ES" altLang="tr-TR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 rot="20973893">
            <a:off x="1846199" y="229878"/>
            <a:ext cx="6096000" cy="818237"/>
          </a:xfrm>
          <a:solidFill>
            <a:srgbClr val="92D050"/>
          </a:solidFill>
        </p:spPr>
        <p:txBody>
          <a:bodyPr/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struggle for existence</a:t>
            </a:r>
            <a:endParaRPr lang="en-US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l="27863" t="27360" r="26756" b="50000"/>
          <a:stretch/>
        </p:blipFill>
        <p:spPr>
          <a:xfrm>
            <a:off x="2782144" y="4149080"/>
            <a:ext cx="5904656" cy="1656184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 rot="19005219">
            <a:off x="1766169" y="4760262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7030A0"/>
                </a:solidFill>
              </a:rPr>
              <a:t>For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more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information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Organism</a:t>
            </a:r>
            <a:r>
              <a:rPr lang="tr-TR" dirty="0" smtClean="0"/>
              <a:t>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Environment</a:t>
            </a:r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Organism</a:t>
            </a:r>
            <a:r>
              <a:rPr lang="tr-TR" dirty="0" smtClean="0"/>
              <a:t> </a:t>
            </a:r>
            <a:r>
              <a:rPr lang="tr-TR" dirty="0" err="1" smtClean="0"/>
              <a:t>interact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environment</a:t>
            </a:r>
            <a:r>
              <a:rPr lang="tr-TR" dirty="0" smtClean="0"/>
              <a:t> at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levels</a:t>
            </a:r>
            <a:r>
              <a:rPr lang="tr-TR" dirty="0" smtClean="0"/>
              <a:t>.</a:t>
            </a:r>
            <a:endParaRPr lang="tr-TR" dirty="0"/>
          </a:p>
          <a:p>
            <a:pPr lvl="1"/>
            <a:r>
              <a:rPr lang="tr-TR" dirty="0" smtClean="0"/>
              <a:t> </a:t>
            </a:r>
            <a:r>
              <a:rPr lang="tr-TR" dirty="0" err="1" smtClean="0"/>
              <a:t>physical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chemical</a:t>
            </a:r>
            <a:r>
              <a:rPr lang="tr-TR" dirty="0" smtClean="0"/>
              <a:t> </a:t>
            </a:r>
            <a:r>
              <a:rPr lang="tr-TR" dirty="0" err="1" smtClean="0"/>
              <a:t>conditions</a:t>
            </a:r>
            <a:r>
              <a:rPr lang="tr-TR" dirty="0" smtClean="0"/>
              <a:t>;</a:t>
            </a:r>
          </a:p>
          <a:p>
            <a:pPr lvl="2"/>
            <a:r>
              <a:rPr lang="tr-TR" dirty="0" err="1" smtClean="0"/>
              <a:t>Ambient</a:t>
            </a:r>
            <a:r>
              <a:rPr lang="tr-TR" dirty="0" smtClean="0"/>
              <a:t> </a:t>
            </a:r>
            <a:r>
              <a:rPr lang="tr-TR" dirty="0" err="1" smtClean="0"/>
              <a:t>temperature</a:t>
            </a:r>
            <a:r>
              <a:rPr lang="tr-TR" dirty="0" smtClean="0"/>
              <a:t>,</a:t>
            </a:r>
          </a:p>
          <a:p>
            <a:pPr lvl="2"/>
            <a:r>
              <a:rPr lang="tr-TR" dirty="0" err="1" smtClean="0"/>
              <a:t>Moisture</a:t>
            </a:r>
            <a:endParaRPr lang="tr-TR" dirty="0" smtClean="0"/>
          </a:p>
          <a:p>
            <a:pPr lvl="2"/>
            <a:r>
              <a:rPr lang="tr-TR" dirty="0" err="1" smtClean="0"/>
              <a:t>Oxygen</a:t>
            </a:r>
            <a:r>
              <a:rPr lang="tr-TR" dirty="0" smtClean="0"/>
              <a:t> </a:t>
            </a:r>
            <a:r>
              <a:rPr lang="tr-TR" dirty="0" err="1" smtClean="0"/>
              <a:t>concentrations</a:t>
            </a:r>
            <a:endParaRPr lang="tr-TR" dirty="0" smtClean="0"/>
          </a:p>
          <a:p>
            <a:pPr lvl="2"/>
            <a:r>
              <a:rPr lang="tr-TR" dirty="0" err="1" smtClean="0"/>
              <a:t>Carbon</a:t>
            </a:r>
            <a:r>
              <a:rPr lang="tr-TR" dirty="0" smtClean="0"/>
              <a:t> </a:t>
            </a:r>
            <a:r>
              <a:rPr lang="tr-TR" dirty="0" err="1" smtClean="0"/>
              <a:t>dioxide</a:t>
            </a:r>
            <a:r>
              <a:rPr lang="tr-TR" dirty="0" smtClean="0"/>
              <a:t> </a:t>
            </a:r>
            <a:r>
              <a:rPr lang="tr-TR" dirty="0" err="1" smtClean="0"/>
              <a:t>concentrations</a:t>
            </a:r>
            <a:r>
              <a:rPr lang="tr-TR" dirty="0" smtClean="0"/>
              <a:t>,</a:t>
            </a:r>
          </a:p>
          <a:p>
            <a:pPr lvl="2"/>
            <a:r>
              <a:rPr lang="tr-TR" dirty="0" err="1" smtClean="0"/>
              <a:t>Ligt</a:t>
            </a:r>
            <a:r>
              <a:rPr lang="tr-TR" dirty="0" smtClean="0"/>
              <a:t> </a:t>
            </a:r>
            <a:r>
              <a:rPr lang="tr-TR" dirty="0" err="1" smtClean="0"/>
              <a:t>intensity</a:t>
            </a: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8</a:t>
            </a:fld>
            <a:endParaRPr lang="es-ES" altLang="tr-TR"/>
          </a:p>
        </p:txBody>
      </p:sp>
      <p:sp>
        <p:nvSpPr>
          <p:cNvPr id="5" name="Metin kutusu 4"/>
          <p:cNvSpPr txBox="1"/>
          <p:nvPr/>
        </p:nvSpPr>
        <p:spPr>
          <a:xfrm>
            <a:off x="6553200" y="3501008"/>
            <a:ext cx="2312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tr-TR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</a:t>
            </a:r>
            <a:r>
              <a:rPr lang="tr-TR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biological</a:t>
            </a:r>
            <a:r>
              <a:rPr lang="tr-TR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r>
              <a:rPr lang="tr-TR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surviving</a:t>
            </a:r>
            <a:r>
              <a:rPr lang="tr-TR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endParaRPr lang="en-US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ağ Ayraç 5"/>
          <p:cNvSpPr/>
          <p:nvPr/>
        </p:nvSpPr>
        <p:spPr>
          <a:xfrm>
            <a:off x="5652120" y="3140968"/>
            <a:ext cx="792088" cy="2376264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3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</a:t>
            </a:r>
            <a:r>
              <a:rPr lang="tr-TR" dirty="0" smtClean="0"/>
              <a:t> </a:t>
            </a:r>
            <a:r>
              <a:rPr lang="en-US" dirty="0" smtClean="0"/>
              <a:t>survival</a:t>
            </a:r>
            <a:r>
              <a:rPr lang="tr-TR" dirty="0" smtClean="0"/>
              <a:t> 	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err="1" smtClean="0">
                <a:sym typeface="Wingdings" panose="05000000000000000000" pitchFamily="2" charset="2"/>
              </a:rPr>
              <a:t>acquire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essential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resources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from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environment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	</a:t>
            </a:r>
            <a:r>
              <a:rPr lang="tr-TR" dirty="0" smtClean="0">
                <a:sym typeface="Wingdings" panose="05000000000000000000" pitchFamily="2" charset="2"/>
              </a:rPr>
              <a:t>		 </a:t>
            </a:r>
            <a:r>
              <a:rPr lang="tr-TR" dirty="0" err="1" smtClean="0">
                <a:sym typeface="Wingdings" panose="05000000000000000000" pitchFamily="2" charset="2"/>
              </a:rPr>
              <a:t>must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protect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itself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from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being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other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organism’s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resources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sz="2400" i="1" dirty="0" smtClean="0">
                <a:sym typeface="Wingdings" panose="05000000000000000000" pitchFamily="2" charset="2"/>
              </a:rPr>
              <a:t>(</a:t>
            </a:r>
            <a:r>
              <a:rPr lang="tr-TR" sz="2400" i="1" dirty="0" err="1" smtClean="0">
                <a:sym typeface="Wingdings" panose="05000000000000000000" pitchFamily="2" charset="2"/>
              </a:rPr>
              <a:t>being</a:t>
            </a:r>
            <a:r>
              <a:rPr lang="tr-TR" sz="2400" i="1" dirty="0" smtClean="0">
                <a:sym typeface="Wingdings" panose="05000000000000000000" pitchFamily="2" charset="2"/>
              </a:rPr>
              <a:t> </a:t>
            </a:r>
            <a:r>
              <a:rPr lang="tr-TR" sz="2400" i="1" dirty="0" err="1" smtClean="0">
                <a:sym typeface="Wingdings" panose="05000000000000000000" pitchFamily="2" charset="2"/>
              </a:rPr>
              <a:t>eaten</a:t>
            </a:r>
            <a:r>
              <a:rPr lang="tr-TR" sz="2400" i="1" dirty="0" smtClean="0">
                <a:sym typeface="Wingdings" panose="05000000000000000000" pitchFamily="2" charset="2"/>
              </a:rPr>
              <a:t> </a:t>
            </a:r>
            <a:r>
              <a:rPr lang="tr-TR" sz="2400" i="1" dirty="0" err="1" smtClean="0">
                <a:sym typeface="Wingdings" panose="05000000000000000000" pitchFamily="2" charset="2"/>
              </a:rPr>
              <a:t>by</a:t>
            </a:r>
            <a:r>
              <a:rPr lang="tr-TR" sz="2400" i="1" dirty="0" smtClean="0">
                <a:sym typeface="Wingdings" panose="05000000000000000000" pitchFamily="2" charset="2"/>
              </a:rPr>
              <a:t> </a:t>
            </a:r>
            <a:r>
              <a:rPr lang="tr-TR" sz="2400" i="1" dirty="0" err="1" smtClean="0">
                <a:sym typeface="Wingdings" panose="05000000000000000000" pitchFamily="2" charset="2"/>
              </a:rPr>
              <a:t>others</a:t>
            </a:r>
            <a:r>
              <a:rPr lang="tr-TR" sz="2400" i="1" dirty="0" smtClean="0">
                <a:sym typeface="Wingdings" panose="05000000000000000000" pitchFamily="2" charset="2"/>
              </a:rPr>
              <a:t>)</a:t>
            </a:r>
            <a:endParaRPr lang="tr-TR" i="1" dirty="0" smtClean="0">
              <a:sym typeface="Wingdings" panose="05000000000000000000" pitchFamily="2" charset="2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9</a:t>
            </a:fld>
            <a:endParaRPr lang="es-ES" altLang="tr-TR"/>
          </a:p>
        </p:txBody>
      </p:sp>
      <p:sp>
        <p:nvSpPr>
          <p:cNvPr id="5" name="Metin kutusu 4"/>
          <p:cNvSpPr txBox="1"/>
          <p:nvPr/>
        </p:nvSpPr>
        <p:spPr>
          <a:xfrm>
            <a:off x="1904902" y="4645547"/>
            <a:ext cx="2999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err="1" smtClean="0">
                <a:solidFill>
                  <a:srgbClr val="7030A0"/>
                </a:solidFill>
              </a:rPr>
              <a:t>What</a:t>
            </a:r>
            <a:r>
              <a:rPr lang="tr-TR" sz="2800" b="1" dirty="0" smtClean="0">
                <a:solidFill>
                  <a:srgbClr val="7030A0"/>
                </a:solidFill>
              </a:rPr>
              <a:t> is </a:t>
            </a:r>
            <a:r>
              <a:rPr lang="tr-TR" sz="2800" b="1" dirty="0" err="1" smtClean="0">
                <a:solidFill>
                  <a:srgbClr val="7030A0"/>
                </a:solidFill>
              </a:rPr>
              <a:t>this</a:t>
            </a:r>
            <a:r>
              <a:rPr lang="tr-TR" sz="2800" b="1" dirty="0" smtClean="0">
                <a:solidFill>
                  <a:srgbClr val="7030A0"/>
                </a:solidFill>
              </a:rPr>
              <a:t> </a:t>
            </a:r>
            <a:r>
              <a:rPr lang="tr-TR" sz="2800" b="1" dirty="0" err="1" smtClean="0">
                <a:solidFill>
                  <a:srgbClr val="7030A0"/>
                </a:solidFill>
              </a:rPr>
              <a:t>for</a:t>
            </a:r>
            <a:r>
              <a:rPr lang="tr-TR" sz="2800" b="1" dirty="0">
                <a:solidFill>
                  <a:srgbClr val="7030A0"/>
                </a:solidFill>
              </a:rPr>
              <a:t>?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904902" y="5260048"/>
            <a:ext cx="7239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</a:rPr>
              <a:t>To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pass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its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genes</a:t>
            </a:r>
            <a:r>
              <a:rPr lang="tr-TR" sz="2400" b="1" dirty="0" smtClean="0">
                <a:solidFill>
                  <a:srgbClr val="C00000"/>
                </a:solidFill>
              </a:rPr>
              <a:t> on </a:t>
            </a:r>
            <a:r>
              <a:rPr lang="tr-TR" sz="2400" b="1" dirty="0" err="1" smtClean="0">
                <a:solidFill>
                  <a:srgbClr val="C00000"/>
                </a:solidFill>
              </a:rPr>
              <a:t>to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successive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generations</a:t>
            </a:r>
            <a:r>
              <a:rPr lang="tr-TR" sz="2400" b="1" dirty="0" smtClean="0">
                <a:solidFill>
                  <a:srgbClr val="C00000"/>
                </a:solidFill>
              </a:rPr>
              <a:t>!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28674" name="Picture 2" descr="selfish gen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4" y="4081128"/>
            <a:ext cx="1695354" cy="27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00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880</Words>
  <Application>Microsoft Office PowerPoint</Application>
  <PresentationFormat>Ekran Gösterisi (4:3)</PresentationFormat>
  <Paragraphs>142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Diseño predeterminado</vt:lpstr>
      <vt:lpstr>Ecology and Environmental Biology </vt:lpstr>
      <vt:lpstr>Introduction and definitions</vt:lpstr>
      <vt:lpstr>Introduction to Ecology</vt:lpstr>
      <vt:lpstr>Introduction to Ecology</vt:lpstr>
      <vt:lpstr>Introduction to Ecology</vt:lpstr>
      <vt:lpstr>struggle for existence</vt:lpstr>
      <vt:lpstr>struggle for existence</vt:lpstr>
      <vt:lpstr>Organism and Environment </vt:lpstr>
      <vt:lpstr>PowerPoint Sunusu</vt:lpstr>
      <vt:lpstr>PowerPoint Sunusu</vt:lpstr>
      <vt:lpstr>Environment</vt:lpstr>
      <vt:lpstr>Environment</vt:lpstr>
      <vt:lpstr>Ecosystem</vt:lpstr>
      <vt:lpstr>PowerPoint Sunusu</vt:lpstr>
      <vt:lpstr>Ecosystem</vt:lpstr>
      <vt:lpstr>What are the abiotic and biotic components of forest ecosystem?</vt:lpstr>
      <vt:lpstr>Ecological systems form a Hierarchy</vt:lpstr>
      <vt:lpstr>Community</vt:lpstr>
      <vt:lpstr>Ecosystem has many levels</vt:lpstr>
      <vt:lpstr>Ecological systems form a Hierarchy</vt:lpstr>
      <vt:lpstr>PowerPoint Sunusu</vt:lpstr>
      <vt:lpstr>Landscape</vt:lpstr>
      <vt:lpstr>Biomes and Biosphere</vt:lpstr>
      <vt:lpstr>Inportance of Ecology</vt:lpstr>
      <vt:lpstr>References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Nuket Bilgen</cp:lastModifiedBy>
  <cp:revision>116</cp:revision>
  <dcterms:created xsi:type="dcterms:W3CDTF">2010-05-23T14:28:12Z</dcterms:created>
  <dcterms:modified xsi:type="dcterms:W3CDTF">2018-02-19T08:08:05Z</dcterms:modified>
</cp:coreProperties>
</file>