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7"/>
  </p:notesMasterIdLst>
  <p:handoutMasterIdLst>
    <p:handoutMasterId r:id="rId18"/>
  </p:handoutMasterIdLst>
  <p:sldIdLst>
    <p:sldId id="668" r:id="rId4"/>
    <p:sldId id="714" r:id="rId5"/>
    <p:sldId id="715" r:id="rId6"/>
    <p:sldId id="719" r:id="rId7"/>
    <p:sldId id="720" r:id="rId8"/>
    <p:sldId id="725" r:id="rId9"/>
    <p:sldId id="728" r:id="rId10"/>
    <p:sldId id="729" r:id="rId11"/>
    <p:sldId id="709" r:id="rId12"/>
    <p:sldId id="710" r:id="rId13"/>
    <p:sldId id="711" r:id="rId14"/>
    <p:sldId id="712" r:id="rId15"/>
    <p:sldId id="713" r:id="rId1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692" y="9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26.02.2020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466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Proje Geliştirme ve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Finansmanı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2-2)3</a:t>
            </a: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Doç.Dr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Yeşim TANRIVERMİŞ</a:t>
            </a:r>
          </a:p>
          <a:p>
            <a:pPr algn="ctr">
              <a:spcAft>
                <a:spcPts val="0"/>
              </a:spcAft>
            </a:pP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</a:t>
            </a:r>
            <a:r>
              <a:rPr lang="tr-TR" sz="1600" b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Erol DEMİR</a:t>
            </a:r>
          </a:p>
          <a:p>
            <a:pPr algn="ctr">
              <a:spcAft>
                <a:spcPts val="0"/>
              </a:spcAft>
            </a:pPr>
            <a:r>
              <a:rPr lang="tr-TR" sz="160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</a:t>
            </a: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 smtClean="0"/>
              <a:t>Arabacı</a:t>
            </a:r>
            <a:r>
              <a:rPr lang="tr-TR" dirty="0"/>
              <a:t>, H. 2018. Türkiye’de Bankacılık Sektörünün Gelişimi. Meriç Uluslararası Sosyal ve Stratejik Araştırmalar Dergisi, 2(3), 25-42.</a:t>
            </a:r>
          </a:p>
          <a:p>
            <a:pPr lvl="1" algn="just">
              <a:lnSpc>
                <a:spcPct val="100000"/>
              </a:lnSpc>
            </a:pPr>
            <a:r>
              <a:rPr lang="tr-TR" dirty="0" smtClean="0"/>
              <a:t>Akar</a:t>
            </a:r>
            <a:r>
              <a:rPr lang="tr-TR" dirty="0"/>
              <a:t>, T. 2011. </a:t>
            </a:r>
            <a:r>
              <a:rPr lang="en-US" dirty="0" err="1"/>
              <a:t>Vakıflar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Müdürlüğü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Vakıf</a:t>
            </a:r>
            <a:r>
              <a:rPr lang="en-US" dirty="0"/>
              <a:t> </a:t>
            </a:r>
            <a:r>
              <a:rPr lang="en-US" dirty="0" err="1"/>
              <a:t>Kültür</a:t>
            </a:r>
            <a:r>
              <a:rPr lang="en-US" dirty="0"/>
              <a:t> </a:t>
            </a:r>
            <a:r>
              <a:rPr lang="en-US" dirty="0" err="1"/>
              <a:t>Varlıklarının</a:t>
            </a:r>
            <a:r>
              <a:rPr lang="en-US" dirty="0"/>
              <a:t> </a:t>
            </a:r>
            <a:r>
              <a:rPr lang="en-US" dirty="0" err="1"/>
              <a:t>Korunması</a:t>
            </a:r>
            <a:r>
              <a:rPr lang="tr-TR" dirty="0"/>
              <a:t>. </a:t>
            </a:r>
            <a:r>
              <a:rPr lang="tr-TR" dirty="0" err="1"/>
              <a:t>Dergipark</a:t>
            </a:r>
            <a:r>
              <a:rPr lang="tr-TR" dirty="0"/>
              <a:t>. Web Sitesi: </a:t>
            </a:r>
            <a:r>
              <a:rPr lang="en-US" dirty="0"/>
              <a:t>https://dergipark.org.tr/tr/</a:t>
            </a:r>
            <a:r>
              <a:rPr lang="tr-TR" dirty="0"/>
              <a:t> </a:t>
            </a:r>
            <a:r>
              <a:rPr lang="en-US" dirty="0"/>
              <a:t>download/article-file/669576</a:t>
            </a:r>
            <a:r>
              <a:rPr lang="tr-TR" dirty="0"/>
              <a:t>. Erişim Tarihi:20.02.2020.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 Aydın vd. 2004. Uluslararası İşletmecilik. Anadolu üniversitesi. Eskişehir</a:t>
            </a:r>
            <a:r>
              <a:rPr lang="tr-TR" dirty="0" smtClean="0"/>
              <a:t>.</a:t>
            </a:r>
          </a:p>
          <a:p>
            <a:pPr lvl="1" algn="just">
              <a:lnSpc>
                <a:spcPct val="100000"/>
              </a:lnSpc>
            </a:pPr>
            <a:r>
              <a:rPr lang="en-US" dirty="0"/>
              <a:t>Bernanke, B. S. 1995</a:t>
            </a:r>
            <a:r>
              <a:rPr lang="tr-TR" dirty="0"/>
              <a:t>.</a:t>
            </a:r>
            <a:r>
              <a:rPr lang="en-US" dirty="0"/>
              <a:t> “A Conference Panel Discussion: What Do We Know About How</a:t>
            </a:r>
            <a:r>
              <a:rPr lang="tr-TR" dirty="0"/>
              <a:t> </a:t>
            </a:r>
            <a:r>
              <a:rPr lang="en-US" dirty="0"/>
              <a:t>Monetary Policy Effects The Economy”, Federal Reserve Bank of St. Louis Review,</a:t>
            </a:r>
            <a:r>
              <a:rPr lang="tr-TR" dirty="0"/>
              <a:t> </a:t>
            </a:r>
            <a:r>
              <a:rPr lang="en-US" dirty="0"/>
              <a:t>77(3): 127-30. </a:t>
            </a:r>
            <a:endParaRPr lang="tr-TR" dirty="0"/>
          </a:p>
          <a:p>
            <a:pPr lvl="1" algn="just">
              <a:lnSpc>
                <a:spcPct val="100000"/>
              </a:lnSpc>
            </a:pPr>
            <a:endParaRPr lang="tr-TR" dirty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73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249357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25165" y="1344572"/>
            <a:ext cx="8517837" cy="4387260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en-US" dirty="0" err="1" smtClean="0"/>
              <a:t>Cecchetti</a:t>
            </a:r>
            <a:r>
              <a:rPr lang="en-US" dirty="0" smtClean="0"/>
              <a:t>, </a:t>
            </a:r>
            <a:r>
              <a:rPr lang="en-US" dirty="0"/>
              <a:t>S. G. </a:t>
            </a:r>
            <a:r>
              <a:rPr lang="en-US" dirty="0" smtClean="0"/>
              <a:t>1999</a:t>
            </a:r>
            <a:r>
              <a:rPr lang="tr-TR" dirty="0" smtClean="0"/>
              <a:t>.</a:t>
            </a:r>
            <a:r>
              <a:rPr lang="en-US" dirty="0" smtClean="0"/>
              <a:t> </a:t>
            </a:r>
            <a:r>
              <a:rPr lang="en-US" dirty="0"/>
              <a:t>“Legal Structure, Financial Structure, and Monetary </a:t>
            </a:r>
            <a:r>
              <a:rPr lang="en-US" dirty="0" smtClean="0"/>
              <a:t>Policy</a:t>
            </a:r>
            <a:r>
              <a:rPr lang="tr-TR" dirty="0" smtClean="0"/>
              <a:t> </a:t>
            </a:r>
            <a:r>
              <a:rPr lang="en-US" dirty="0" smtClean="0"/>
              <a:t>Transmission </a:t>
            </a:r>
            <a:r>
              <a:rPr lang="en-US" dirty="0"/>
              <a:t>Mechanism”, FRBNY Economic Policy Review, 5(2): </a:t>
            </a:r>
            <a:r>
              <a:rPr lang="en-US" dirty="0" smtClean="0"/>
              <a:t>9-28</a:t>
            </a:r>
            <a:endParaRPr lang="tr-TR" dirty="0" smtClean="0"/>
          </a:p>
          <a:p>
            <a:pPr algn="just">
              <a:lnSpc>
                <a:spcPct val="100000"/>
              </a:lnSpc>
            </a:pPr>
            <a:r>
              <a:rPr lang="tr-TR" dirty="0" smtClean="0"/>
              <a:t>Coşar</a:t>
            </a:r>
            <a:r>
              <a:rPr lang="tr-TR" dirty="0"/>
              <a:t>, N. </a:t>
            </a:r>
            <a:r>
              <a:rPr lang="tr-TR" dirty="0" smtClean="0"/>
              <a:t>2009. </a:t>
            </a:r>
            <a:r>
              <a:rPr lang="tr-TR" dirty="0"/>
              <a:t>Türkiye'de Bankacılığın Tarihsel Gelişimi (</a:t>
            </a:r>
            <a:r>
              <a:rPr lang="tr-TR" dirty="0" err="1"/>
              <a:t>Historical</a:t>
            </a:r>
            <a:r>
              <a:rPr lang="tr-TR" dirty="0"/>
              <a:t> Development of </a:t>
            </a:r>
            <a:r>
              <a:rPr lang="tr-TR" dirty="0" err="1"/>
              <a:t>Banking</a:t>
            </a:r>
            <a:r>
              <a:rPr lang="tr-TR" dirty="0"/>
              <a:t> </a:t>
            </a:r>
            <a:r>
              <a:rPr lang="tr-TR" dirty="0" err="1"/>
              <a:t>Sector</a:t>
            </a:r>
            <a:r>
              <a:rPr lang="tr-TR" dirty="0"/>
              <a:t> in </a:t>
            </a:r>
            <a:r>
              <a:rPr lang="tr-TR" dirty="0" err="1"/>
              <a:t>Turkey</a:t>
            </a:r>
            <a:r>
              <a:rPr lang="tr-TR" dirty="0"/>
              <a:t>) (No. 0017</a:t>
            </a:r>
            <a:r>
              <a:rPr lang="tr-TR" dirty="0" smtClean="0"/>
              <a:t>).</a:t>
            </a:r>
          </a:p>
          <a:p>
            <a:pPr algn="just">
              <a:lnSpc>
                <a:spcPct val="100000"/>
              </a:lnSpc>
            </a:pPr>
            <a:r>
              <a:rPr lang="tr-TR" dirty="0"/>
              <a:t>Çağlar İ., İşletmelerde Yatırım Projelerinin Hazırlanması ve Değerlendirilmesi Teknikleri. Çorum Meslek Yüksek Okulu Koruma Derneği Yayınları Yayın No: 1</a:t>
            </a:r>
            <a:r>
              <a:rPr lang="tr-TR" dirty="0" smtClean="0"/>
              <a:t>.</a:t>
            </a:r>
          </a:p>
          <a:p>
            <a:pPr algn="just">
              <a:lnSpc>
                <a:spcPct val="100000"/>
              </a:lnSpc>
            </a:pPr>
            <a:r>
              <a:rPr lang="tr-TR" dirty="0" smtClean="0"/>
              <a:t>Erkuş A. Ve Rehber E. 1993. Proje Hazırlama Tekniği.</a:t>
            </a:r>
            <a:r>
              <a:rPr lang="tr-TR" dirty="0"/>
              <a:t> III. Baskı, A.Ü.Z.F. Yayınları No:1302, Ders Kitabı:377, </a:t>
            </a:r>
            <a:r>
              <a:rPr lang="tr-TR" dirty="0" smtClean="0"/>
              <a:t>Ankara.</a:t>
            </a:r>
          </a:p>
          <a:p>
            <a:pPr algn="just">
              <a:lnSpc>
                <a:spcPct val="100000"/>
              </a:lnSpc>
            </a:pPr>
            <a:r>
              <a:rPr lang="tr-TR" dirty="0"/>
              <a:t>Gedik T., Akyüz K. C., Akyüz İ. 2005. Yatırım Projelerinin Hazırlanması ve değerlendirilmesi (İç Karlılık Oranı ve Net Bugünkü Değer Yöntemlerinin İncelenmesi) ZKÜ Bartın Orman Fakültesi Dergisi </a:t>
            </a:r>
          </a:p>
          <a:p>
            <a:pPr algn="just">
              <a:lnSpc>
                <a:spcPct val="100000"/>
              </a:lnSpc>
            </a:pPr>
            <a:endParaRPr lang="tr-TR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</a:p>
        </p:txBody>
      </p:sp>
    </p:spTree>
    <p:extLst>
      <p:ext uri="{BB962C8B-B14F-4D97-AF65-F5344CB8AC3E}">
        <p14:creationId xmlns:p14="http://schemas.microsoft.com/office/powerpoint/2010/main" val="31456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168115" y="356723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 smtClean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391562" y="966860"/>
            <a:ext cx="8517837" cy="4387260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endParaRPr lang="tr-TR" dirty="0" smtClean="0"/>
          </a:p>
          <a:p>
            <a:pPr marL="171450" lvl="1" algn="just">
              <a:lnSpc>
                <a:spcPct val="100000"/>
              </a:lnSpc>
              <a:spcBef>
                <a:spcPts val="750"/>
              </a:spcBef>
            </a:pPr>
            <a:r>
              <a:rPr lang="tr-TR" dirty="0" err="1" smtClean="0"/>
              <a:t>Güvemli</a:t>
            </a:r>
            <a:r>
              <a:rPr lang="tr-TR" dirty="0" smtClean="0"/>
              <a:t> O. 2001. </a:t>
            </a:r>
            <a:r>
              <a:rPr lang="tr-TR" dirty="0"/>
              <a:t>Yatırım Projelerinin Düzenlenmesi Değerlendirilmesi ve </a:t>
            </a:r>
            <a:r>
              <a:rPr lang="tr-TR" dirty="0" smtClean="0"/>
              <a:t>İzlenmesi. </a:t>
            </a:r>
            <a:r>
              <a:rPr lang="tr-TR" dirty="0"/>
              <a:t>Atlas Yayın Dağıtım Yayın No:7, </a:t>
            </a:r>
            <a:r>
              <a:rPr lang="tr-TR" dirty="0" smtClean="0"/>
              <a:t>İstanbul.</a:t>
            </a:r>
          </a:p>
          <a:p>
            <a:pPr marL="171450" lvl="1" algn="just">
              <a:lnSpc>
                <a:spcPct val="100000"/>
              </a:lnSpc>
              <a:spcBef>
                <a:spcPts val="750"/>
              </a:spcBef>
            </a:pPr>
            <a:r>
              <a:rPr lang="tr-TR" dirty="0" smtClean="0"/>
              <a:t>Kahya</a:t>
            </a:r>
            <a:r>
              <a:rPr lang="tr-TR" dirty="0"/>
              <a:t>, E. H.  2004. Vadeli İşlem ve Opsiyon Piyasalarında Uygulanan Takas Sistemleri, Yurt Dışı Uygulamaları ve Vadeli İşlem ve Opsiyon Borsası A.Ş. için Öneriler. Sermaye Piyasası Kurulu Denetleme Dairesi; </a:t>
            </a:r>
            <a:r>
              <a:rPr lang="tr-TR" dirty="0" smtClean="0"/>
              <a:t>İstanbul.</a:t>
            </a:r>
          </a:p>
          <a:p>
            <a:pPr marL="171450" lvl="1" algn="just">
              <a:lnSpc>
                <a:spcPct val="100000"/>
              </a:lnSpc>
              <a:spcBef>
                <a:spcPts val="750"/>
              </a:spcBef>
            </a:pPr>
            <a:r>
              <a:rPr lang="tr-TR" dirty="0" err="1" smtClean="0"/>
              <a:t>Kelly</a:t>
            </a:r>
            <a:r>
              <a:rPr lang="tr-TR" dirty="0" smtClean="0"/>
              <a:t> W. K. 1989. </a:t>
            </a:r>
            <a:r>
              <a:rPr lang="en-US" dirty="0"/>
              <a:t>Real Estate Investment Trusts </a:t>
            </a:r>
            <a:r>
              <a:rPr lang="en-US" dirty="0" smtClean="0"/>
              <a:t>Handbook</a:t>
            </a:r>
            <a:r>
              <a:rPr lang="tr-TR" dirty="0" smtClean="0"/>
              <a:t>. </a:t>
            </a:r>
            <a:r>
              <a:rPr lang="tr-TR" dirty="0" err="1"/>
              <a:t>American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Institute</a:t>
            </a:r>
            <a:r>
              <a:rPr lang="tr-TR" dirty="0"/>
              <a:t>, </a:t>
            </a:r>
            <a:r>
              <a:rPr lang="tr-TR" dirty="0" smtClean="0"/>
              <a:t>USA.</a:t>
            </a:r>
          </a:p>
          <a:p>
            <a:pPr marL="171450" lvl="1" algn="just">
              <a:lnSpc>
                <a:spcPct val="100000"/>
              </a:lnSpc>
              <a:spcBef>
                <a:spcPts val="750"/>
              </a:spcBef>
            </a:pPr>
            <a:r>
              <a:rPr lang="tr-TR" dirty="0" smtClean="0"/>
              <a:t>Sayılgan G. Finansal Piyasalar ve Finansman Teknikleri. 2004. Turhan Kitabevi. Ankara.</a:t>
            </a:r>
          </a:p>
          <a:p>
            <a:pPr marL="171450" lvl="1" algn="just">
              <a:lnSpc>
                <a:spcPct val="100000"/>
              </a:lnSpc>
              <a:spcBef>
                <a:spcPts val="750"/>
              </a:spcBef>
            </a:pPr>
            <a:r>
              <a:rPr lang="tr-TR" dirty="0"/>
              <a:t>Sayılgan G. </a:t>
            </a:r>
            <a:r>
              <a:rPr lang="tr-TR" dirty="0" smtClean="0"/>
              <a:t>Hisse Senetleri Piyasası Endeksleri. 2005. </a:t>
            </a:r>
            <a:r>
              <a:rPr lang="tr-TR" dirty="0"/>
              <a:t>Turhan Kitabevi. Ankara.</a:t>
            </a:r>
          </a:p>
          <a:p>
            <a:pPr marL="171450" lvl="1" algn="just">
              <a:lnSpc>
                <a:spcPct val="100000"/>
              </a:lnSpc>
              <a:spcBef>
                <a:spcPts val="750"/>
              </a:spcBef>
            </a:pPr>
            <a:endParaRPr lang="tr-TR" dirty="0" smtClean="0"/>
          </a:p>
          <a:p>
            <a:pPr marL="171450" lvl="1" algn="just">
              <a:lnSpc>
                <a:spcPct val="100000"/>
              </a:lnSpc>
              <a:spcBef>
                <a:spcPts val="750"/>
              </a:spcBef>
            </a:pPr>
            <a:endParaRPr lang="tr-TR" dirty="0" smtClean="0"/>
          </a:p>
          <a:p>
            <a:pPr marL="171450" lvl="1" algn="just">
              <a:lnSpc>
                <a:spcPct val="100000"/>
              </a:lnSpc>
              <a:spcBef>
                <a:spcPts val="750"/>
              </a:spcBef>
            </a:pPr>
            <a:endParaRPr lang="tr-TR" dirty="0" smtClean="0"/>
          </a:p>
          <a:p>
            <a:pPr algn="just">
              <a:lnSpc>
                <a:spcPct val="100000"/>
              </a:lnSpc>
            </a:pPr>
            <a:endParaRPr lang="tr-TR" dirty="0" smtClean="0"/>
          </a:p>
          <a:p>
            <a:pPr algn="just">
              <a:lnSpc>
                <a:spcPct val="100000"/>
              </a:lnSpc>
            </a:pPr>
            <a:endParaRPr lang="tr-TR" dirty="0" smtClean="0"/>
          </a:p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</a:pPr>
            <a:endParaRPr lang="tr-TR" dirty="0" smtClean="0"/>
          </a:p>
          <a:p>
            <a:pPr algn="just">
              <a:lnSpc>
                <a:spcPct val="100000"/>
              </a:lnSpc>
            </a:pPr>
            <a:endParaRPr lang="tr-TR" dirty="0" smtClean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343025" y="3711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24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168115" y="356723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 smtClean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391562" y="966860"/>
            <a:ext cx="8517837" cy="4387260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endParaRPr lang="tr-TR" dirty="0" smtClean="0"/>
          </a:p>
          <a:p>
            <a:pPr algn="just">
              <a:lnSpc>
                <a:spcPct val="100000"/>
              </a:lnSpc>
            </a:pPr>
            <a:r>
              <a:rPr lang="tr-TR" dirty="0" smtClean="0"/>
              <a:t>Şenel M. 1983. Mali Matematik. Bilim ve Teknik Kitabevi Yayınları. Eskişehir.</a:t>
            </a:r>
            <a:endParaRPr lang="tr-TR" dirty="0"/>
          </a:p>
          <a:p>
            <a:pPr algn="just">
              <a:lnSpc>
                <a:spcPct val="100000"/>
              </a:lnSpc>
            </a:pPr>
            <a:r>
              <a:rPr lang="tr-TR" dirty="0" smtClean="0"/>
              <a:t>Uluslararası </a:t>
            </a:r>
            <a:r>
              <a:rPr lang="tr-TR" dirty="0"/>
              <a:t>Finansal Kuruluşlar Ders Notu, </a:t>
            </a:r>
            <a:r>
              <a:rPr lang="tr-TR" dirty="0" err="1"/>
              <a:t>Öğr</a:t>
            </a:r>
            <a:r>
              <a:rPr lang="tr-TR" dirty="0"/>
              <a:t>. Gör. Umut </a:t>
            </a:r>
            <a:r>
              <a:rPr lang="tr-TR" dirty="0" err="1" smtClean="0"/>
              <a:t>Akduğan</a:t>
            </a:r>
            <a:endParaRPr lang="tr-TR" dirty="0" smtClean="0"/>
          </a:p>
          <a:p>
            <a:pPr algn="just">
              <a:lnSpc>
                <a:spcPct val="100000"/>
              </a:lnSpc>
            </a:pPr>
            <a:r>
              <a:rPr lang="tr-TR" dirty="0"/>
              <a:t>Yalçın, F. C. 2013. Proje finansmanı ihracat kredi kurumlarının proje finansmanındaki rolü. İstanbul Ticaret Üniversitesi Sosyal Bilileri Dergisi, 23. s: 237-261</a:t>
            </a:r>
            <a:r>
              <a:rPr lang="tr-TR" dirty="0" smtClean="0"/>
              <a:t>.</a:t>
            </a:r>
          </a:p>
          <a:p>
            <a:pPr algn="just">
              <a:lnSpc>
                <a:spcPct val="100000"/>
              </a:lnSpc>
            </a:pPr>
            <a:r>
              <a:rPr lang="tr-TR" dirty="0" smtClean="0"/>
              <a:t>Yozgat O. 1986. Finans Matematiği Marmara Üniversitesi Yayın </a:t>
            </a:r>
            <a:r>
              <a:rPr lang="tr-TR" dirty="0" err="1" smtClean="0"/>
              <a:t>no</a:t>
            </a:r>
            <a:r>
              <a:rPr lang="tr-TR" dirty="0" smtClean="0"/>
              <a:t>: 436. İstanbul</a:t>
            </a:r>
          </a:p>
          <a:p>
            <a:pPr algn="just">
              <a:lnSpc>
                <a:spcPct val="100000"/>
              </a:lnSpc>
            </a:pPr>
            <a:endParaRPr lang="tr-TR" dirty="0" smtClean="0"/>
          </a:p>
          <a:p>
            <a:pPr algn="just">
              <a:lnSpc>
                <a:spcPct val="100000"/>
              </a:lnSpc>
            </a:pPr>
            <a:endParaRPr lang="tr-TR" dirty="0" smtClean="0"/>
          </a:p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</a:pPr>
            <a:endParaRPr lang="tr-TR" dirty="0" smtClean="0"/>
          </a:p>
          <a:p>
            <a:pPr algn="just">
              <a:lnSpc>
                <a:spcPct val="100000"/>
              </a:lnSpc>
            </a:pPr>
            <a:endParaRPr lang="tr-TR" dirty="0" smtClean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343025" y="3711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53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02289" y="1059786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8115" y="356723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 smtClean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TİCARİ BANKALAR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02289" y="1397159"/>
            <a:ext cx="8100515" cy="3712514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dirty="0" smtClean="0"/>
              <a:t>Temel </a:t>
            </a:r>
            <a:r>
              <a:rPr lang="tr-TR" dirty="0"/>
              <a:t>fonksiyonları halkın tasarruflarını mevduat olarak toplamak ve bunlarla müşterilerine kısa - vadeli kredi açmak olan bankalardır. Bunlara bazen mevduat bankaları da denir. </a:t>
            </a:r>
          </a:p>
          <a:p>
            <a:pPr algn="just"/>
            <a:r>
              <a:rPr lang="tr-TR" dirty="0"/>
              <a:t>Bankalar arasında en büyük payı ticari bankalar oluşturur. </a:t>
            </a:r>
          </a:p>
          <a:p>
            <a:pPr algn="just"/>
            <a:r>
              <a:rPr lang="tr-TR" dirty="0"/>
              <a:t>Topladıkları fonların bir kısmını (merkez bankasınca belirlenen mevduat munzam karşılıkları) günlük ihtiyaçlar için karşılık olarak ayırır, geri kalanı ise ticari ve sınai plasmanlarda </a:t>
            </a:r>
            <a:r>
              <a:rPr lang="tr-TR" dirty="0" smtClean="0"/>
              <a:t>kullanırlar.</a:t>
            </a:r>
            <a:endParaRPr lang="tr-TR" dirty="0"/>
          </a:p>
          <a:p>
            <a:pPr algn="just"/>
            <a:r>
              <a:rPr lang="tr-TR" dirty="0"/>
              <a:t>Ticari bankaların halktan topladıkları mevduatı kredi olarak vermeleri </a:t>
            </a:r>
            <a:r>
              <a:rPr lang="tr-TR" dirty="0" err="1"/>
              <a:t>Kaydi</a:t>
            </a:r>
            <a:r>
              <a:rPr lang="tr-TR" dirty="0"/>
              <a:t> Para yaratmalarına neden olur. Dolayısıyla banka kredilerindeki artma ve azalmalar ekonomideki para arzı üzerinde etkide bulunur.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070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02289" y="1059786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8115" y="356723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 smtClean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TİCARİ BANKALAR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02289" y="1397159"/>
            <a:ext cx="8100515" cy="3712514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b="1" i="1" dirty="0"/>
              <a:t>KATILIM BANKALARI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Katılım bankacılığı, </a:t>
            </a:r>
            <a:r>
              <a:rPr lang="tr-TR" dirty="0" err="1"/>
              <a:t>faizsizlik</a:t>
            </a:r>
            <a:r>
              <a:rPr lang="tr-TR" dirty="0"/>
              <a:t> prensiplerine göre çalışan, bu prensiplere uygun her türlü bankacılık faaliyetlerini gerçekleştiren, kar ve zarara katılma esasına göre fon toplayıp, ticaret, ortaklık ve finansal kiralama yöntemleriyle fon kullandıran bir bankacılık modelidir.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032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02289" y="1059786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02289" y="1397159"/>
            <a:ext cx="8100515" cy="3712514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b="1" i="1" dirty="0"/>
              <a:t>KALKINMA VE YATIRIM  BANKALARI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Kalkınma </a:t>
            </a:r>
            <a:r>
              <a:rPr lang="tr-TR" dirty="0"/>
              <a:t>ve Yatırım bankacılığı (KYB), deyim olarak birlikte söylenmesine karşın, bu iki tür bankacılık (“Kalkınma”, “Yatırım”) benzer yönleri olmakla beraber, farklı işlevlerle ve amaçlarla tanımlanmaktadır.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Kalkınma bankacılığı esas olarak az gelişmiş ve gelişmekte olan ülkelerde faaliyet gösterirken, yatırım bankacılığı ise sermaye piyasasının gelişmiş olduğu batı ülkeleriyle, sermaye piyasasının gelişmekte olduğu ülkelerde ortaya çıkmıştır.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  <p:sp>
        <p:nvSpPr>
          <p:cNvPr id="9" name="Dikdörtgen 8"/>
          <p:cNvSpPr/>
          <p:nvPr/>
        </p:nvSpPr>
        <p:spPr>
          <a:xfrm>
            <a:off x="402289" y="683366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KALKINMA VE YATIRIM  BANKALARI</a:t>
            </a:r>
          </a:p>
        </p:txBody>
      </p:sp>
    </p:spTree>
    <p:extLst>
      <p:ext uri="{BB962C8B-B14F-4D97-AF65-F5344CB8AC3E}">
        <p14:creationId xmlns:p14="http://schemas.microsoft.com/office/powerpoint/2010/main" val="258802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02289" y="1059786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02289" y="1397159"/>
            <a:ext cx="8100515" cy="3712514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b="1" i="1" dirty="0"/>
              <a:t>KALKINMA VE YATIRIM  BANKALARI</a:t>
            </a:r>
          </a:p>
          <a:p>
            <a:pPr algn="just"/>
            <a:endParaRPr lang="tr-TR" dirty="0"/>
          </a:p>
          <a:p>
            <a:pPr algn="just"/>
            <a:r>
              <a:rPr lang="tr-TR" b="1" i="1" dirty="0"/>
              <a:t>Kalkınma bankaları</a:t>
            </a:r>
            <a:r>
              <a:rPr lang="tr-TR" dirty="0"/>
              <a:t>; gelişmekte olan ülkelerdeki yatırım sermayesi açığını gidererek ve teknik yardımlar yaparak, girişimcilerin temel sanayi dallarına yönelmelerini teşvik eden, böylece sanayileşmeyi ve ekonomik kalkınma sürecini hızlandırmayı amaç edinmiş finansal aracılardır.</a:t>
            </a:r>
          </a:p>
          <a:p>
            <a:pPr algn="just"/>
            <a:endParaRPr lang="tr-TR" dirty="0"/>
          </a:p>
          <a:p>
            <a:pPr algn="just"/>
            <a:r>
              <a:rPr lang="tr-TR" b="1" i="1" dirty="0"/>
              <a:t>Yatırım bankaları; </a:t>
            </a:r>
            <a:r>
              <a:rPr lang="tr-TR" dirty="0"/>
              <a:t>servet transferi, hisse senedi ve tahvil gibi menkul değerlerin halka arzı, yönetimi ve diğer sermaye piyasası işlemlerinin yapılması konularında faaliyet gösteren ihtisas bankalarıdır.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  <p:sp>
        <p:nvSpPr>
          <p:cNvPr id="8" name="Dikdörtgen 7"/>
          <p:cNvSpPr/>
          <p:nvPr/>
        </p:nvSpPr>
        <p:spPr>
          <a:xfrm>
            <a:off x="402289" y="683366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KALKINMA VE YATIRIM  BANKALARI</a:t>
            </a:r>
          </a:p>
        </p:txBody>
      </p:sp>
    </p:spTree>
    <p:extLst>
      <p:ext uri="{BB962C8B-B14F-4D97-AF65-F5344CB8AC3E}">
        <p14:creationId xmlns:p14="http://schemas.microsoft.com/office/powerpoint/2010/main" val="307081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02289" y="1059786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02289" y="1397159"/>
            <a:ext cx="8100515" cy="3712514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dirty="0"/>
              <a:t>U</a:t>
            </a:r>
            <a:r>
              <a:rPr lang="tr-TR" dirty="0" smtClean="0"/>
              <a:t>luslararası </a:t>
            </a:r>
            <a:r>
              <a:rPr lang="tr-TR" dirty="0"/>
              <a:t>ekonomik ve mali kuruluşlar; ülkeler arasındaki ekonomi, bilim, ticaret</a:t>
            </a:r>
            <a:r>
              <a:rPr lang="tr-TR" dirty="0" smtClean="0"/>
              <a:t>, eğitim</a:t>
            </a:r>
            <a:r>
              <a:rPr lang="tr-TR" dirty="0"/>
              <a:t>, teknik, politik, kültürel, siyasal konularda işbirliğinin her ülkenin çıkarına </a:t>
            </a:r>
            <a:r>
              <a:rPr lang="tr-TR" dirty="0" smtClean="0"/>
              <a:t>olacağı inancıyla </a:t>
            </a:r>
            <a:r>
              <a:rPr lang="tr-TR" dirty="0"/>
              <a:t>kurulmuştur. </a:t>
            </a:r>
            <a:endParaRPr lang="tr-TR" dirty="0" smtClean="0"/>
          </a:p>
          <a:p>
            <a:pPr algn="just"/>
            <a:r>
              <a:rPr lang="tr-TR" dirty="0" smtClean="0"/>
              <a:t>Söz  </a:t>
            </a:r>
            <a:r>
              <a:rPr lang="tr-TR" dirty="0"/>
              <a:t>konusu kuruluşların amacı, ülkeler arasındaki her </a:t>
            </a:r>
            <a:r>
              <a:rPr lang="tr-TR" dirty="0" smtClean="0"/>
              <a:t>türlü konuda bilgi alışverişini </a:t>
            </a:r>
            <a:r>
              <a:rPr lang="tr-TR" dirty="0"/>
              <a:t>sağlamak ve böylece dünya düzenini dengede tutmaktır. </a:t>
            </a:r>
            <a:endParaRPr lang="tr-TR" dirty="0" smtClean="0"/>
          </a:p>
          <a:p>
            <a:pPr algn="just"/>
            <a:r>
              <a:rPr lang="tr-TR" dirty="0" smtClean="0"/>
              <a:t>Bu </a:t>
            </a:r>
            <a:r>
              <a:rPr lang="tr-TR" dirty="0"/>
              <a:t>amaçla, üye ülkeler </a:t>
            </a:r>
            <a:r>
              <a:rPr lang="tr-TR" dirty="0" smtClean="0"/>
              <a:t>diğer ülkeler </a:t>
            </a:r>
            <a:r>
              <a:rPr lang="tr-TR" dirty="0"/>
              <a:t>ile veya kuruluşlarla karşılıklı işbirliği çerçevesinde faaliyetlerini düzenli bir şekilde  sürdürmektedirler</a:t>
            </a:r>
          </a:p>
        </p:txBody>
      </p:sp>
      <p:sp>
        <p:nvSpPr>
          <p:cNvPr id="8" name="Dikdörtgen 7"/>
          <p:cNvSpPr/>
          <p:nvPr/>
        </p:nvSpPr>
        <p:spPr>
          <a:xfrm>
            <a:off x="402289" y="683366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ULUSLARARASI FİNANSAL KURULUŞLAR</a:t>
            </a:r>
          </a:p>
        </p:txBody>
      </p:sp>
    </p:spTree>
    <p:extLst>
      <p:ext uri="{BB962C8B-B14F-4D97-AF65-F5344CB8AC3E}">
        <p14:creationId xmlns:p14="http://schemas.microsoft.com/office/powerpoint/2010/main" val="130689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02289" y="1059786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02289" y="1196437"/>
            <a:ext cx="8100515" cy="3712514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dirty="0"/>
              <a:t>Dünya  genelindeki uluslararası finansal kuruluşlar </a:t>
            </a:r>
            <a:r>
              <a:rPr lang="tr-TR" dirty="0" smtClean="0"/>
              <a:t>şunlardır: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Uluslararası </a:t>
            </a:r>
            <a:r>
              <a:rPr lang="tr-TR" dirty="0"/>
              <a:t>Para Fonu (IMF</a:t>
            </a:r>
            <a:r>
              <a:rPr lang="tr-TR" dirty="0" smtClean="0"/>
              <a:t>)</a:t>
            </a:r>
          </a:p>
          <a:p>
            <a:pPr algn="just"/>
            <a:r>
              <a:rPr lang="tr-TR" dirty="0" smtClean="0"/>
              <a:t>Dünya </a:t>
            </a:r>
            <a:r>
              <a:rPr lang="tr-TR" dirty="0"/>
              <a:t>Bankası Grubu (</a:t>
            </a:r>
            <a:r>
              <a:rPr lang="tr-TR" dirty="0" smtClean="0"/>
              <a:t>WBG)</a:t>
            </a:r>
          </a:p>
          <a:p>
            <a:pPr algn="just"/>
            <a:r>
              <a:rPr lang="tr-TR" dirty="0" smtClean="0"/>
              <a:t>Gümrük </a:t>
            </a:r>
            <a:r>
              <a:rPr lang="tr-TR" dirty="0"/>
              <a:t>Tarifeleri ve Ticaret Genel Anlaşması (</a:t>
            </a:r>
            <a:r>
              <a:rPr lang="tr-TR" dirty="0" smtClean="0"/>
              <a:t>GATT)</a:t>
            </a:r>
          </a:p>
          <a:p>
            <a:pPr algn="just"/>
            <a:r>
              <a:rPr lang="tr-TR" dirty="0" smtClean="0"/>
              <a:t>Dünya </a:t>
            </a:r>
            <a:r>
              <a:rPr lang="tr-TR" dirty="0"/>
              <a:t>Ticaret Örgütü (</a:t>
            </a:r>
            <a:r>
              <a:rPr lang="tr-TR" dirty="0" smtClean="0"/>
              <a:t>WTO)</a:t>
            </a:r>
          </a:p>
          <a:p>
            <a:pPr algn="just"/>
            <a:r>
              <a:rPr lang="tr-TR" dirty="0" smtClean="0"/>
              <a:t>Milletlerarası </a:t>
            </a:r>
            <a:r>
              <a:rPr lang="tr-TR" dirty="0"/>
              <a:t>Ticaret </a:t>
            </a:r>
            <a:r>
              <a:rPr lang="tr-TR" dirty="0" smtClean="0"/>
              <a:t>Odası</a:t>
            </a:r>
          </a:p>
          <a:p>
            <a:pPr algn="just"/>
            <a:r>
              <a:rPr lang="tr-TR" dirty="0" smtClean="0"/>
              <a:t>İktisadi </a:t>
            </a:r>
            <a:r>
              <a:rPr lang="tr-TR" dirty="0"/>
              <a:t>İşbirliği ve Kalkınma Teşkilatı (</a:t>
            </a:r>
            <a:r>
              <a:rPr lang="tr-TR" dirty="0" smtClean="0"/>
              <a:t>OECD)</a:t>
            </a:r>
          </a:p>
          <a:p>
            <a:pPr algn="just"/>
            <a:r>
              <a:rPr lang="tr-TR" dirty="0" smtClean="0"/>
              <a:t>Petrol İhraç </a:t>
            </a:r>
            <a:r>
              <a:rPr lang="tr-TR" dirty="0"/>
              <a:t>Eden Ülkeler </a:t>
            </a:r>
            <a:r>
              <a:rPr lang="tr-TR" dirty="0" smtClean="0"/>
              <a:t>Örgütü(OPEC)</a:t>
            </a:r>
          </a:p>
          <a:p>
            <a:pPr algn="just"/>
            <a:endParaRPr lang="tr-TR" dirty="0"/>
          </a:p>
        </p:txBody>
      </p:sp>
      <p:sp>
        <p:nvSpPr>
          <p:cNvPr id="8" name="Dikdörtgen 7"/>
          <p:cNvSpPr/>
          <p:nvPr/>
        </p:nvSpPr>
        <p:spPr>
          <a:xfrm>
            <a:off x="402289" y="683366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ULUSLARARASI FİNANSAL KURULUŞLAR</a:t>
            </a:r>
          </a:p>
        </p:txBody>
      </p:sp>
    </p:spTree>
    <p:extLst>
      <p:ext uri="{BB962C8B-B14F-4D97-AF65-F5344CB8AC3E}">
        <p14:creationId xmlns:p14="http://schemas.microsoft.com/office/powerpoint/2010/main" val="83491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02289" y="1059786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02289" y="1196437"/>
            <a:ext cx="8100515" cy="3712514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dirty="0"/>
              <a:t>Dünya  genelindeki uluslararası finansal kuruluşlar </a:t>
            </a:r>
            <a:r>
              <a:rPr lang="tr-TR" dirty="0" smtClean="0"/>
              <a:t>şunlardır: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/>
              <a:t>Avrupa Serbest Ticaret Birliği (</a:t>
            </a:r>
            <a:r>
              <a:rPr lang="tr-TR" dirty="0" smtClean="0"/>
              <a:t>EFTA)</a:t>
            </a:r>
          </a:p>
          <a:p>
            <a:pPr algn="just"/>
            <a:r>
              <a:rPr lang="tr-TR" dirty="0" smtClean="0"/>
              <a:t>Karadeniz </a:t>
            </a:r>
            <a:r>
              <a:rPr lang="tr-TR" dirty="0"/>
              <a:t>Ekonomik </a:t>
            </a:r>
            <a:r>
              <a:rPr lang="tr-TR" dirty="0" smtClean="0"/>
              <a:t>İşbirliği</a:t>
            </a:r>
          </a:p>
          <a:p>
            <a:pPr algn="just"/>
            <a:r>
              <a:rPr lang="tr-TR" dirty="0" smtClean="0"/>
              <a:t>Latin </a:t>
            </a:r>
            <a:r>
              <a:rPr lang="tr-TR" dirty="0"/>
              <a:t>Amerika Serbest Ticaret Bölgesi (</a:t>
            </a:r>
            <a:r>
              <a:rPr lang="tr-TR" dirty="0" smtClean="0"/>
              <a:t>LAFTA)</a:t>
            </a:r>
          </a:p>
          <a:p>
            <a:pPr algn="just"/>
            <a:r>
              <a:rPr lang="tr-TR" dirty="0" smtClean="0"/>
              <a:t>Kuzey </a:t>
            </a:r>
            <a:r>
              <a:rPr lang="tr-TR" dirty="0"/>
              <a:t>Amerika Serbest Ticaret Bölgesi (</a:t>
            </a:r>
            <a:r>
              <a:rPr lang="tr-TR" dirty="0" smtClean="0"/>
              <a:t>NAFTA)</a:t>
            </a:r>
          </a:p>
          <a:p>
            <a:pPr algn="just"/>
            <a:r>
              <a:rPr lang="tr-TR" dirty="0" smtClean="0"/>
              <a:t>Ekonomik </a:t>
            </a:r>
            <a:r>
              <a:rPr lang="tr-TR" dirty="0"/>
              <a:t>İşbirliği Teşkilatı (</a:t>
            </a:r>
            <a:r>
              <a:rPr lang="tr-TR" dirty="0" smtClean="0"/>
              <a:t>ECO)</a:t>
            </a:r>
          </a:p>
          <a:p>
            <a:pPr algn="just"/>
            <a:r>
              <a:rPr lang="tr-TR" dirty="0" smtClean="0"/>
              <a:t>Avrupa </a:t>
            </a:r>
            <a:r>
              <a:rPr lang="tr-TR" dirty="0"/>
              <a:t>Birliği (</a:t>
            </a:r>
            <a:r>
              <a:rPr lang="tr-TR" dirty="0" smtClean="0"/>
              <a:t>EU)</a:t>
            </a:r>
          </a:p>
          <a:p>
            <a:pPr algn="just"/>
            <a:r>
              <a:rPr lang="tr-TR" dirty="0" smtClean="0"/>
              <a:t>G-8</a:t>
            </a:r>
          </a:p>
          <a:p>
            <a:pPr algn="just"/>
            <a:r>
              <a:rPr lang="tr-TR" dirty="0" smtClean="0"/>
              <a:t>G-20</a:t>
            </a:r>
            <a:endParaRPr lang="tr-TR" dirty="0"/>
          </a:p>
        </p:txBody>
      </p:sp>
      <p:sp>
        <p:nvSpPr>
          <p:cNvPr id="8" name="Dikdörtgen 7"/>
          <p:cNvSpPr/>
          <p:nvPr/>
        </p:nvSpPr>
        <p:spPr>
          <a:xfrm>
            <a:off x="402289" y="683366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ULUSLARARASI FİNANSAL KURULUŞLAR</a:t>
            </a:r>
          </a:p>
        </p:txBody>
      </p:sp>
    </p:spTree>
    <p:extLst>
      <p:ext uri="{BB962C8B-B14F-4D97-AF65-F5344CB8AC3E}">
        <p14:creationId xmlns:p14="http://schemas.microsoft.com/office/powerpoint/2010/main" val="428186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/>
              <a:t>Anonim, 2013. Proje Finansmanı Kapsamında Proje Bankacılığı ve Türkiye Üzerine Öneriler Araştırma Raporu, TASAM</a:t>
            </a:r>
            <a:r>
              <a:rPr lang="tr-TR" dirty="0" smtClean="0"/>
              <a:t>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Arabacı, H. 2018. Türkiye’de Bankacılık Sektörünün Gelişimi. Meriç Uluslararası Sosyal ve Stratejik Araştırmalar Dergisi, 2(3), 25-42.</a:t>
            </a:r>
          </a:p>
          <a:p>
            <a:pPr lvl="1" algn="just">
              <a:lnSpc>
                <a:spcPct val="100000"/>
              </a:lnSpc>
            </a:pPr>
            <a:r>
              <a:rPr lang="tr-TR" dirty="0" smtClean="0"/>
              <a:t>Anonim</a:t>
            </a:r>
            <a:r>
              <a:rPr lang="tr-TR" dirty="0"/>
              <a:t>. 2019a. Web Sitesi: https://www.kobirate.com.tr/Proje-Finansman-Derecelendirme. Erişim Tarihi: </a:t>
            </a:r>
            <a:r>
              <a:rPr lang="tr-TR" dirty="0" smtClean="0"/>
              <a:t>19.02.2020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Anonim. </a:t>
            </a:r>
            <a:r>
              <a:rPr lang="tr-TR" dirty="0" smtClean="0"/>
              <a:t>2019b. </a:t>
            </a:r>
            <a:r>
              <a:rPr lang="tr-TR" dirty="0"/>
              <a:t>Kamu Özel İşbirliği Raporu. Sektörler ve Kamu Yatırımları Genel Müdürlüğü. T.C. Cumhurbaşkanlığı, strateji ve Bütçe Başkanlığı, Y. No:0005. </a:t>
            </a:r>
          </a:p>
          <a:p>
            <a:pPr lvl="1" algn="just">
              <a:lnSpc>
                <a:spcPct val="100000"/>
              </a:lnSpc>
            </a:pPr>
            <a:r>
              <a:rPr lang="tr-TR" dirty="0" smtClean="0"/>
              <a:t>Anonim</a:t>
            </a:r>
            <a:r>
              <a:rPr lang="tr-TR" dirty="0"/>
              <a:t>. 2020a. Web Sitesi: </a:t>
            </a:r>
            <a:r>
              <a:rPr lang="en-US" dirty="0"/>
              <a:t>https://www.projectconnections.com/</a:t>
            </a:r>
            <a:r>
              <a:rPr lang="tr-TR" dirty="0"/>
              <a:t> </a:t>
            </a:r>
            <a:r>
              <a:rPr lang="en-US" dirty="0"/>
              <a:t>knowhow/burning-questions/what-is-project-documentation.html</a:t>
            </a:r>
            <a:r>
              <a:rPr lang="tr-TR" dirty="0"/>
              <a:t>, Erişim Tarihi: </a:t>
            </a:r>
            <a:r>
              <a:rPr lang="tr-TR" dirty="0" smtClean="0"/>
              <a:t>20.02.2020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2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17109</TotalTime>
  <Words>1035</Words>
  <Application>Microsoft Office PowerPoint</Application>
  <PresentationFormat>Ekran Gösterisi (4:3)</PresentationFormat>
  <Paragraphs>114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13</vt:i4>
      </vt:variant>
    </vt:vector>
  </HeadingPairs>
  <TitlesOfParts>
    <vt:vector size="21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gizem ulusoy</cp:lastModifiedBy>
  <cp:revision>869</cp:revision>
  <cp:lastPrinted>2016-10-24T07:53:35Z</cp:lastPrinted>
  <dcterms:created xsi:type="dcterms:W3CDTF">2016-09-18T09:35:24Z</dcterms:created>
  <dcterms:modified xsi:type="dcterms:W3CDTF">2020-02-26T11:44:52Z</dcterms:modified>
</cp:coreProperties>
</file>