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4" r:id="rId2"/>
    <p:sldId id="256" r:id="rId3"/>
    <p:sldId id="257" r:id="rId4"/>
    <p:sldId id="258" r:id="rId5"/>
    <p:sldId id="259" r:id="rId6"/>
    <p:sldId id="260" r:id="rId7"/>
    <p:sldId id="261" r:id="rId8"/>
    <p:sldId id="262" r:id="rId9"/>
    <p:sldId id="263"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38544468-6267-4060-9A6D-954DBBDF0CDC}" type="datetimeFigureOut">
              <a:rPr lang="en-US" smtClean="0"/>
              <a:t>3/26/2021</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F5EAC2D0-133D-462B-8A61-D8E54AC80E12}" type="slidenum">
              <a:rPr lang="en-US" smtClean="0"/>
              <a:t>‹#›</a:t>
            </a:fld>
            <a:endParaRPr lang="en-US"/>
          </a:p>
        </p:txBody>
      </p:sp>
    </p:spTree>
    <p:extLst>
      <p:ext uri="{BB962C8B-B14F-4D97-AF65-F5344CB8AC3E}">
        <p14:creationId xmlns:p14="http://schemas.microsoft.com/office/powerpoint/2010/main" val="3780583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8544468-6267-4060-9A6D-954DBBDF0CDC}" type="datetimeFigureOut">
              <a:rPr lang="en-US" smtClean="0"/>
              <a:t>3/26/2021</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5EAC2D0-133D-462B-8A61-D8E54AC80E12}" type="slidenum">
              <a:rPr lang="en-US" smtClean="0"/>
              <a:t>‹#›</a:t>
            </a:fld>
            <a:endParaRPr lang="en-US"/>
          </a:p>
        </p:txBody>
      </p:sp>
    </p:spTree>
    <p:extLst>
      <p:ext uri="{BB962C8B-B14F-4D97-AF65-F5344CB8AC3E}">
        <p14:creationId xmlns:p14="http://schemas.microsoft.com/office/powerpoint/2010/main" val="16832287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8544468-6267-4060-9A6D-954DBBDF0CDC}" type="datetimeFigureOut">
              <a:rPr lang="en-US" smtClean="0"/>
              <a:t>3/26/2021</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5EAC2D0-133D-462B-8A61-D8E54AC80E12}"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881495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38544468-6267-4060-9A6D-954DBBDF0CDC}" type="datetimeFigureOut">
              <a:rPr lang="en-US" smtClean="0"/>
              <a:t>3/26/2021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5EAC2D0-133D-462B-8A61-D8E54AC80E12}" type="slidenum">
              <a:rPr lang="en-US" smtClean="0"/>
              <a:t>‹#›</a:t>
            </a:fld>
            <a:endParaRPr lang="en-US"/>
          </a:p>
        </p:txBody>
      </p:sp>
    </p:spTree>
    <p:extLst>
      <p:ext uri="{BB962C8B-B14F-4D97-AF65-F5344CB8AC3E}">
        <p14:creationId xmlns:p14="http://schemas.microsoft.com/office/powerpoint/2010/main" val="11773813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38544468-6267-4060-9A6D-954DBBDF0CDC}" type="datetimeFigureOut">
              <a:rPr lang="en-US" smtClean="0"/>
              <a:t>3/26/2021</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5EAC2D0-133D-462B-8A61-D8E54AC80E12}"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004546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38544468-6267-4060-9A6D-954DBBDF0CDC}" type="datetimeFigureOut">
              <a:rPr lang="en-US" smtClean="0"/>
              <a:t>3/26/2021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5EAC2D0-133D-462B-8A61-D8E54AC80E12}" type="slidenum">
              <a:rPr lang="en-US" smtClean="0"/>
              <a:t>‹#›</a:t>
            </a:fld>
            <a:endParaRPr lang="en-US"/>
          </a:p>
        </p:txBody>
      </p:sp>
    </p:spTree>
    <p:extLst>
      <p:ext uri="{BB962C8B-B14F-4D97-AF65-F5344CB8AC3E}">
        <p14:creationId xmlns:p14="http://schemas.microsoft.com/office/powerpoint/2010/main" val="40046232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8544468-6267-4060-9A6D-954DBBDF0CDC}" type="datetimeFigureOut">
              <a:rPr lang="en-US" smtClean="0"/>
              <a:t>3/26/2021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5EAC2D0-133D-462B-8A61-D8E54AC80E12}" type="slidenum">
              <a:rPr lang="en-US" smtClean="0"/>
              <a:t>‹#›</a:t>
            </a:fld>
            <a:endParaRPr lang="en-US"/>
          </a:p>
        </p:txBody>
      </p:sp>
    </p:spTree>
    <p:extLst>
      <p:ext uri="{BB962C8B-B14F-4D97-AF65-F5344CB8AC3E}">
        <p14:creationId xmlns:p14="http://schemas.microsoft.com/office/powerpoint/2010/main" val="29333678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8544468-6267-4060-9A6D-954DBBDF0CDC}" type="datetimeFigureOut">
              <a:rPr lang="en-US" smtClean="0"/>
              <a:t>3/26/2021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5EAC2D0-133D-462B-8A61-D8E54AC80E12}" type="slidenum">
              <a:rPr lang="en-US" smtClean="0"/>
              <a:t>‹#›</a:t>
            </a:fld>
            <a:endParaRPr lang="en-US"/>
          </a:p>
        </p:txBody>
      </p:sp>
    </p:spTree>
    <p:extLst>
      <p:ext uri="{BB962C8B-B14F-4D97-AF65-F5344CB8AC3E}">
        <p14:creationId xmlns:p14="http://schemas.microsoft.com/office/powerpoint/2010/main" val="3704661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8544468-6267-4060-9A6D-954DBBDF0CDC}" type="datetimeFigureOut">
              <a:rPr lang="en-US" smtClean="0"/>
              <a:t>3/26/2021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5EAC2D0-133D-462B-8A61-D8E54AC80E12}" type="slidenum">
              <a:rPr lang="en-US" smtClean="0"/>
              <a:t>‹#›</a:t>
            </a:fld>
            <a:endParaRPr lang="en-US"/>
          </a:p>
        </p:txBody>
      </p:sp>
    </p:spTree>
    <p:extLst>
      <p:ext uri="{BB962C8B-B14F-4D97-AF65-F5344CB8AC3E}">
        <p14:creationId xmlns:p14="http://schemas.microsoft.com/office/powerpoint/2010/main" val="783499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8544468-6267-4060-9A6D-954DBBDF0CDC}" type="datetimeFigureOut">
              <a:rPr lang="en-US" smtClean="0"/>
              <a:t>3/26/2021</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5EAC2D0-133D-462B-8A61-D8E54AC80E12}" type="slidenum">
              <a:rPr lang="en-US" smtClean="0"/>
              <a:t>‹#›</a:t>
            </a:fld>
            <a:endParaRPr lang="en-US"/>
          </a:p>
        </p:txBody>
      </p:sp>
    </p:spTree>
    <p:extLst>
      <p:ext uri="{BB962C8B-B14F-4D97-AF65-F5344CB8AC3E}">
        <p14:creationId xmlns:p14="http://schemas.microsoft.com/office/powerpoint/2010/main" val="6210083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38544468-6267-4060-9A6D-954DBBDF0CDC}" type="datetimeFigureOut">
              <a:rPr lang="en-US" smtClean="0"/>
              <a:t>3/26/2021</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F5EAC2D0-133D-462B-8A61-D8E54AC80E12}" type="slidenum">
              <a:rPr lang="en-US" smtClean="0"/>
              <a:t>‹#›</a:t>
            </a:fld>
            <a:endParaRPr lang="en-US"/>
          </a:p>
        </p:txBody>
      </p:sp>
    </p:spTree>
    <p:extLst>
      <p:ext uri="{BB962C8B-B14F-4D97-AF65-F5344CB8AC3E}">
        <p14:creationId xmlns:p14="http://schemas.microsoft.com/office/powerpoint/2010/main" val="6162931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38544468-6267-4060-9A6D-954DBBDF0CDC}" type="datetimeFigureOut">
              <a:rPr lang="en-US" smtClean="0"/>
              <a:t>3/26/2021</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F5EAC2D0-133D-462B-8A61-D8E54AC80E12}" type="slidenum">
              <a:rPr lang="en-US" smtClean="0"/>
              <a:t>‹#›</a:t>
            </a:fld>
            <a:endParaRPr lang="en-US"/>
          </a:p>
        </p:txBody>
      </p:sp>
    </p:spTree>
    <p:extLst>
      <p:ext uri="{BB962C8B-B14F-4D97-AF65-F5344CB8AC3E}">
        <p14:creationId xmlns:p14="http://schemas.microsoft.com/office/powerpoint/2010/main" val="12856315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38544468-6267-4060-9A6D-954DBBDF0CDC}" type="datetimeFigureOut">
              <a:rPr lang="en-US" smtClean="0"/>
              <a:t>3/26/2021</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5EAC2D0-133D-462B-8A61-D8E54AC80E12}" type="slidenum">
              <a:rPr lang="en-US" smtClean="0"/>
              <a:t>‹#›</a:t>
            </a:fld>
            <a:endParaRPr lang="en-US"/>
          </a:p>
        </p:txBody>
      </p:sp>
    </p:spTree>
    <p:extLst>
      <p:ext uri="{BB962C8B-B14F-4D97-AF65-F5344CB8AC3E}">
        <p14:creationId xmlns:p14="http://schemas.microsoft.com/office/powerpoint/2010/main" val="16567729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544468-6267-4060-9A6D-954DBBDF0CDC}" type="datetimeFigureOut">
              <a:rPr lang="en-US" smtClean="0"/>
              <a:t>3/26/2021</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5EAC2D0-133D-462B-8A61-D8E54AC80E12}" type="slidenum">
              <a:rPr lang="en-US" smtClean="0"/>
              <a:t>‹#›</a:t>
            </a:fld>
            <a:endParaRPr lang="en-US"/>
          </a:p>
        </p:txBody>
      </p:sp>
    </p:spTree>
    <p:extLst>
      <p:ext uri="{BB962C8B-B14F-4D97-AF65-F5344CB8AC3E}">
        <p14:creationId xmlns:p14="http://schemas.microsoft.com/office/powerpoint/2010/main" val="26610596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38544468-6267-4060-9A6D-954DBBDF0CDC}" type="datetimeFigureOut">
              <a:rPr lang="en-US" smtClean="0"/>
              <a:t>3/26/2021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5EAC2D0-133D-462B-8A61-D8E54AC80E12}" type="slidenum">
              <a:rPr lang="en-US" smtClean="0"/>
              <a:t>‹#›</a:t>
            </a:fld>
            <a:endParaRPr lang="en-US"/>
          </a:p>
        </p:txBody>
      </p:sp>
    </p:spTree>
    <p:extLst>
      <p:ext uri="{BB962C8B-B14F-4D97-AF65-F5344CB8AC3E}">
        <p14:creationId xmlns:p14="http://schemas.microsoft.com/office/powerpoint/2010/main" val="34136635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38544468-6267-4060-9A6D-954DBBDF0CDC}" type="datetimeFigureOut">
              <a:rPr lang="en-US" smtClean="0"/>
              <a:t>3/26/2021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5EAC2D0-133D-462B-8A61-D8E54AC80E12}" type="slidenum">
              <a:rPr lang="en-US" smtClean="0"/>
              <a:t>‹#›</a:t>
            </a:fld>
            <a:endParaRPr lang="en-US"/>
          </a:p>
        </p:txBody>
      </p:sp>
    </p:spTree>
    <p:extLst>
      <p:ext uri="{BB962C8B-B14F-4D97-AF65-F5344CB8AC3E}">
        <p14:creationId xmlns:p14="http://schemas.microsoft.com/office/powerpoint/2010/main" val="42927684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38544468-6267-4060-9A6D-954DBBDF0CDC}" type="datetimeFigureOut">
              <a:rPr lang="en-US" smtClean="0"/>
              <a:t>3/26/2021</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F5EAC2D0-133D-462B-8A61-D8E54AC80E12}" type="slidenum">
              <a:rPr lang="en-US" smtClean="0"/>
              <a:t>‹#›</a:t>
            </a:fld>
            <a:endParaRPr lang="en-US"/>
          </a:p>
        </p:txBody>
      </p:sp>
    </p:spTree>
    <p:extLst>
      <p:ext uri="{BB962C8B-B14F-4D97-AF65-F5344CB8AC3E}">
        <p14:creationId xmlns:p14="http://schemas.microsoft.com/office/powerpoint/2010/main" val="6580155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4582FA9-7A3A-9C45-867E-1A7EAD8F6FD5}"/>
              </a:ext>
            </a:extLst>
          </p:cNvPr>
          <p:cNvSpPr>
            <a:spLocks noGrp="1"/>
          </p:cNvSpPr>
          <p:nvPr>
            <p:ph type="ctrTitle"/>
          </p:nvPr>
        </p:nvSpPr>
        <p:spPr/>
        <p:txBody>
          <a:bodyPr/>
          <a:lstStyle/>
          <a:p>
            <a:r>
              <a:rPr lang="tr-TR" dirty="0"/>
              <a:t>Miras Hukuku</a:t>
            </a:r>
          </a:p>
        </p:txBody>
      </p:sp>
      <p:sp>
        <p:nvSpPr>
          <p:cNvPr id="3" name="Alt Başlık 2">
            <a:extLst>
              <a:ext uri="{FF2B5EF4-FFF2-40B4-BE49-F238E27FC236}">
                <a16:creationId xmlns:a16="http://schemas.microsoft.com/office/drawing/2014/main" id="{7EA22BD0-4F3D-D04B-9958-B0D7D773D5E6}"/>
              </a:ext>
            </a:extLst>
          </p:cNvPr>
          <p:cNvSpPr>
            <a:spLocks noGrp="1"/>
          </p:cNvSpPr>
          <p:nvPr>
            <p:ph type="subTitle" idx="1"/>
          </p:nvPr>
        </p:nvSpPr>
        <p:spPr/>
        <p:txBody>
          <a:bodyPr/>
          <a:lstStyle/>
          <a:p>
            <a:r>
              <a:rPr lang="tr-TR" dirty="0" smtClean="0"/>
              <a:t>Mirasın Reddi - II</a:t>
            </a:r>
            <a:endParaRPr lang="tr-TR" dirty="0"/>
          </a:p>
        </p:txBody>
      </p:sp>
    </p:spTree>
    <p:extLst>
      <p:ext uri="{BB962C8B-B14F-4D97-AF65-F5344CB8AC3E}">
        <p14:creationId xmlns:p14="http://schemas.microsoft.com/office/powerpoint/2010/main" val="39437880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BB82446-E402-B94A-9513-5B273B775B8D}"/>
              </a:ext>
            </a:extLst>
          </p:cNvPr>
          <p:cNvSpPr>
            <a:spLocks noGrp="1"/>
          </p:cNvSpPr>
          <p:nvPr>
            <p:ph type="title"/>
          </p:nvPr>
        </p:nvSpPr>
        <p:spPr/>
        <p:txBody>
          <a:bodyPr/>
          <a:lstStyle/>
          <a:p>
            <a:r>
              <a:rPr lang="tr-TR" dirty="0"/>
              <a:t>Mirasın </a:t>
            </a:r>
            <a:r>
              <a:rPr lang="tr-TR" dirty="0" smtClean="0"/>
              <a:t>Reddi</a:t>
            </a:r>
            <a:endParaRPr lang="tr-TR" dirty="0"/>
          </a:p>
        </p:txBody>
      </p:sp>
      <p:sp>
        <p:nvSpPr>
          <p:cNvPr id="3" name="İçerik Yer Tutucusu 2">
            <a:extLst>
              <a:ext uri="{FF2B5EF4-FFF2-40B4-BE49-F238E27FC236}">
                <a16:creationId xmlns:a16="http://schemas.microsoft.com/office/drawing/2014/main" id="{79E27E7E-28EA-7A47-85B8-7C09DBF311E3}"/>
              </a:ext>
            </a:extLst>
          </p:cNvPr>
          <p:cNvSpPr>
            <a:spLocks noGrp="1"/>
          </p:cNvSpPr>
          <p:nvPr>
            <p:ph idx="1"/>
          </p:nvPr>
        </p:nvSpPr>
        <p:spPr/>
        <p:txBody>
          <a:bodyPr/>
          <a:lstStyle/>
          <a:p>
            <a:r>
              <a:rPr lang="tr-TR" dirty="0"/>
              <a:t>Ret hakkının düşmesi TMK m. 610’da şu şekilde düzenlenmiştir: «Yasal süre içinde mirası reddetmeyen mirasçı, mirası kayıtsız şartsız kazanmış olur. Ret süresi sona ermeden mirasçı olarak tereke işlemlerine karışan, terekenin olağan yönetimi niteliğinde olmayan veya </a:t>
            </a:r>
            <a:r>
              <a:rPr lang="tr-TR" dirty="0" err="1"/>
              <a:t>mirasbırakanın</a:t>
            </a:r>
            <a:r>
              <a:rPr lang="tr-TR" dirty="0"/>
              <a:t> işlerinin yürütülmesi için gerekli olanın dışında işler yapan ya da tereke mallarını gizleyen veya kendisine </a:t>
            </a:r>
            <a:r>
              <a:rPr lang="tr-TR" dirty="0" err="1"/>
              <a:t>maleden</a:t>
            </a:r>
            <a:r>
              <a:rPr lang="tr-TR" dirty="0"/>
              <a:t> mirasçı, mirası reddedemez. Zamanaşımı veya hak düşümü sürelerinin dolmasına engel olmak için dava açılması ve cebrî icra takibi yapılması, ret hakkını ortadan kaldırmaz.»</a:t>
            </a:r>
          </a:p>
        </p:txBody>
      </p:sp>
    </p:spTree>
    <p:extLst>
      <p:ext uri="{BB962C8B-B14F-4D97-AF65-F5344CB8AC3E}">
        <p14:creationId xmlns:p14="http://schemas.microsoft.com/office/powerpoint/2010/main" val="42729811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C2B303B-0042-F04A-93F5-FFE4C6946CE2}"/>
              </a:ext>
            </a:extLst>
          </p:cNvPr>
          <p:cNvSpPr>
            <a:spLocks noGrp="1"/>
          </p:cNvSpPr>
          <p:nvPr>
            <p:ph type="title"/>
          </p:nvPr>
        </p:nvSpPr>
        <p:spPr/>
        <p:txBody>
          <a:bodyPr/>
          <a:lstStyle/>
          <a:p>
            <a:r>
              <a:rPr lang="tr-TR" dirty="0"/>
              <a:t>Mirasın </a:t>
            </a:r>
            <a:r>
              <a:rPr lang="tr-TR" dirty="0" smtClean="0"/>
              <a:t>Reddi</a:t>
            </a:r>
            <a:endParaRPr lang="tr-TR" dirty="0"/>
          </a:p>
        </p:txBody>
      </p:sp>
      <p:sp>
        <p:nvSpPr>
          <p:cNvPr id="3" name="İçerik Yer Tutucusu 2">
            <a:extLst>
              <a:ext uri="{FF2B5EF4-FFF2-40B4-BE49-F238E27FC236}">
                <a16:creationId xmlns:a16="http://schemas.microsoft.com/office/drawing/2014/main" id="{CD53C801-9A86-B348-89DB-3053673EB98C}"/>
              </a:ext>
            </a:extLst>
          </p:cNvPr>
          <p:cNvSpPr>
            <a:spLocks noGrp="1"/>
          </p:cNvSpPr>
          <p:nvPr>
            <p:ph idx="1"/>
          </p:nvPr>
        </p:nvSpPr>
        <p:spPr/>
        <p:txBody>
          <a:bodyPr>
            <a:normAutofit/>
          </a:bodyPr>
          <a:lstStyle/>
          <a:p>
            <a:r>
              <a:rPr lang="tr-TR" dirty="0"/>
              <a:t>Ret hakkı iki şekilde sona eriyor:</a:t>
            </a:r>
          </a:p>
          <a:p>
            <a:pPr marL="0" indent="0">
              <a:buNone/>
            </a:pPr>
            <a:r>
              <a:rPr lang="tr-TR" dirty="0"/>
              <a:t>1. Süresi içerisinde ret hakkının kullanılmaması</a:t>
            </a:r>
          </a:p>
          <a:p>
            <a:pPr marL="0" indent="0">
              <a:buNone/>
            </a:pPr>
            <a:r>
              <a:rPr lang="tr-TR" dirty="0"/>
              <a:t>2. Tereke işlerine karışan, olağan işlerin dışında işler yapan, malları gizleyen/kendine mal eden durumlarda mirasçı, mirası ret hakkından mahrum kalıyor.</a:t>
            </a:r>
          </a:p>
          <a:p>
            <a:r>
              <a:rPr lang="tr-TR" dirty="0"/>
              <a:t>Burada kanun koyucu, ilk durumda objektif kritere göre ret hakkının düşmesi sonucunu bağlıyor. </a:t>
            </a:r>
          </a:p>
          <a:p>
            <a:r>
              <a:rPr lang="tr-TR" dirty="0"/>
              <a:t>Ret hakkının ortadan kalkmayacağı durumlar da mevcuttur. </a:t>
            </a:r>
          </a:p>
          <a:p>
            <a:pPr marL="0" indent="0">
              <a:buNone/>
            </a:pPr>
            <a:endParaRPr lang="tr-TR" dirty="0"/>
          </a:p>
          <a:p>
            <a:pPr marL="0" indent="0">
              <a:buNone/>
            </a:pPr>
            <a:r>
              <a:rPr lang="tr-TR" dirty="0"/>
              <a:t> </a:t>
            </a:r>
          </a:p>
        </p:txBody>
      </p:sp>
    </p:spTree>
    <p:extLst>
      <p:ext uri="{BB962C8B-B14F-4D97-AF65-F5344CB8AC3E}">
        <p14:creationId xmlns:p14="http://schemas.microsoft.com/office/powerpoint/2010/main" val="19487462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55671CD-F38E-0A49-BA18-D9D5D5845056}"/>
              </a:ext>
            </a:extLst>
          </p:cNvPr>
          <p:cNvSpPr>
            <a:spLocks noGrp="1"/>
          </p:cNvSpPr>
          <p:nvPr>
            <p:ph type="title"/>
          </p:nvPr>
        </p:nvSpPr>
        <p:spPr/>
        <p:txBody>
          <a:bodyPr/>
          <a:lstStyle/>
          <a:p>
            <a:r>
              <a:rPr lang="tr-TR" dirty="0"/>
              <a:t>Mirasın </a:t>
            </a:r>
            <a:r>
              <a:rPr lang="tr-TR" dirty="0" smtClean="0"/>
              <a:t>Reddi</a:t>
            </a:r>
            <a:endParaRPr lang="tr-TR" dirty="0"/>
          </a:p>
        </p:txBody>
      </p:sp>
      <p:sp>
        <p:nvSpPr>
          <p:cNvPr id="3" name="İçerik Yer Tutucusu 2">
            <a:extLst>
              <a:ext uri="{FF2B5EF4-FFF2-40B4-BE49-F238E27FC236}">
                <a16:creationId xmlns:a16="http://schemas.microsoft.com/office/drawing/2014/main" id="{53B3880B-598F-DA48-B490-A1A26DA37034}"/>
              </a:ext>
            </a:extLst>
          </p:cNvPr>
          <p:cNvSpPr>
            <a:spLocks noGrp="1"/>
          </p:cNvSpPr>
          <p:nvPr>
            <p:ph idx="1"/>
          </p:nvPr>
        </p:nvSpPr>
        <p:spPr/>
        <p:txBody>
          <a:bodyPr>
            <a:normAutofit/>
          </a:bodyPr>
          <a:lstStyle/>
          <a:p>
            <a:r>
              <a:rPr lang="tr-TR" dirty="0"/>
              <a:t>Yasal mirasçılardan birisinin reddettiği durumda, kendisi miras açıldığından sağ değilmiş gibi hesap yapılıyor. </a:t>
            </a:r>
          </a:p>
          <a:p>
            <a:r>
              <a:rPr lang="tr-TR" dirty="0"/>
              <a:t>Atanmış mirasçı için ise durum TMK m. 611’de düzenlenmiş: «Yasal mirasçılardan biri mirası reddederse onun payı, miras açıldığı zaman kendisi sağ değilmiş gibi, hak sahiplerine geçer. </a:t>
            </a:r>
            <a:r>
              <a:rPr lang="tr-TR" u="sng" dirty="0"/>
              <a:t>Mirası reddeden atanmış mirasçının payı, </a:t>
            </a:r>
            <a:r>
              <a:rPr lang="tr-TR" u="sng" dirty="0" err="1"/>
              <a:t>mirasbırakanın</a:t>
            </a:r>
            <a:r>
              <a:rPr lang="tr-TR" u="sng" dirty="0"/>
              <a:t> ölüme bağlı tasarrufundan arzusunun başka türlü olduğu anlaşılmadıkça, </a:t>
            </a:r>
            <a:r>
              <a:rPr lang="tr-TR" u="sng" dirty="0" err="1"/>
              <a:t>mirasbırakanın</a:t>
            </a:r>
            <a:r>
              <a:rPr lang="tr-TR" u="sng" dirty="0"/>
              <a:t> en yakın yasal mirasçılarına kalır</a:t>
            </a:r>
            <a:r>
              <a:rPr lang="tr-TR" dirty="0"/>
              <a:t>.»</a:t>
            </a:r>
          </a:p>
          <a:p>
            <a:r>
              <a:rPr lang="tr-TR" dirty="0"/>
              <a:t>En yakın mirasçıların tamamı reddetmişse, sulh hukuk mahkemesi mirası iflas hükümlerine göre resmi tasfiye edecektir. </a:t>
            </a:r>
          </a:p>
        </p:txBody>
      </p:sp>
    </p:spTree>
    <p:extLst>
      <p:ext uri="{BB962C8B-B14F-4D97-AF65-F5344CB8AC3E}">
        <p14:creationId xmlns:p14="http://schemas.microsoft.com/office/powerpoint/2010/main" val="18598891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82429B0-9FAB-8A48-B9C3-EF21CB8C5635}"/>
              </a:ext>
            </a:extLst>
          </p:cNvPr>
          <p:cNvSpPr>
            <a:spLocks noGrp="1"/>
          </p:cNvSpPr>
          <p:nvPr>
            <p:ph type="title"/>
          </p:nvPr>
        </p:nvSpPr>
        <p:spPr/>
        <p:txBody>
          <a:bodyPr/>
          <a:lstStyle/>
          <a:p>
            <a:r>
              <a:rPr lang="tr-TR" dirty="0"/>
              <a:t>Mirasın </a:t>
            </a:r>
            <a:r>
              <a:rPr lang="tr-TR" dirty="0" smtClean="0"/>
              <a:t>Reddi</a:t>
            </a:r>
            <a:endParaRPr lang="tr-TR" dirty="0"/>
          </a:p>
        </p:txBody>
      </p:sp>
      <p:sp>
        <p:nvSpPr>
          <p:cNvPr id="3" name="İçerik Yer Tutucusu 2">
            <a:extLst>
              <a:ext uri="{FF2B5EF4-FFF2-40B4-BE49-F238E27FC236}">
                <a16:creationId xmlns:a16="http://schemas.microsoft.com/office/drawing/2014/main" id="{8BB0D1A7-1272-5848-B65C-9FAF3BE93D8F}"/>
              </a:ext>
            </a:extLst>
          </p:cNvPr>
          <p:cNvSpPr>
            <a:spLocks noGrp="1"/>
          </p:cNvSpPr>
          <p:nvPr>
            <p:ph idx="1"/>
          </p:nvPr>
        </p:nvSpPr>
        <p:spPr/>
        <p:txBody>
          <a:bodyPr/>
          <a:lstStyle/>
          <a:p>
            <a:r>
              <a:rPr lang="tr-TR" dirty="0"/>
              <a:t>Sağ kalan eşin ve altsoyun bir arada mirasçılığı söz konusu ise, altsoyun tamamı mirasın reddederse, mirası 2.zümreye geçirmiyoruz, mirasın tamamı sağ kalan eşe geçer. </a:t>
            </a:r>
          </a:p>
          <a:p>
            <a:r>
              <a:rPr lang="tr-TR" dirty="0"/>
              <a:t>Vasiyet alacaklılarının vasiyeti reddi (TMK 616) de mümkündür.</a:t>
            </a:r>
          </a:p>
        </p:txBody>
      </p:sp>
    </p:spTree>
    <p:extLst>
      <p:ext uri="{BB962C8B-B14F-4D97-AF65-F5344CB8AC3E}">
        <p14:creationId xmlns:p14="http://schemas.microsoft.com/office/powerpoint/2010/main" val="13999367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0117CB9-4B29-1C44-BAE7-51F3307BE6D5}"/>
              </a:ext>
            </a:extLst>
          </p:cNvPr>
          <p:cNvSpPr>
            <a:spLocks noGrp="1"/>
          </p:cNvSpPr>
          <p:nvPr>
            <p:ph type="title"/>
          </p:nvPr>
        </p:nvSpPr>
        <p:spPr/>
        <p:txBody>
          <a:bodyPr/>
          <a:lstStyle/>
          <a:p>
            <a:r>
              <a:rPr lang="tr-TR" dirty="0"/>
              <a:t>Mirasın </a:t>
            </a:r>
            <a:r>
              <a:rPr lang="tr-TR" dirty="0" smtClean="0"/>
              <a:t>Reddi</a:t>
            </a:r>
            <a:endParaRPr lang="tr-TR" dirty="0"/>
          </a:p>
        </p:txBody>
      </p:sp>
      <p:sp>
        <p:nvSpPr>
          <p:cNvPr id="3" name="İçerik Yer Tutucusu 2">
            <a:extLst>
              <a:ext uri="{FF2B5EF4-FFF2-40B4-BE49-F238E27FC236}">
                <a16:creationId xmlns:a16="http://schemas.microsoft.com/office/drawing/2014/main" id="{60F0EBBE-2711-4D43-8C86-BFDD67C33FC3}"/>
              </a:ext>
            </a:extLst>
          </p:cNvPr>
          <p:cNvSpPr>
            <a:spLocks noGrp="1"/>
          </p:cNvSpPr>
          <p:nvPr>
            <p:ph idx="1"/>
          </p:nvPr>
        </p:nvSpPr>
        <p:spPr/>
        <p:txBody>
          <a:bodyPr/>
          <a:lstStyle/>
          <a:p>
            <a:r>
              <a:rPr lang="tr-TR" dirty="0"/>
              <a:t>Kısmi ret normalde geçerli ancak herhangi bir kayıt içeriyorsa geçerli değildir. «Herhangi bir kayıt ve şarta bağlı ret olmaz» kuralının bir görünümüdür bu.</a:t>
            </a:r>
          </a:p>
          <a:p>
            <a:r>
              <a:rPr lang="tr-TR" dirty="0"/>
              <a:t>Bir kişi hem atanmış hem yasal </a:t>
            </a:r>
            <a:r>
              <a:rPr lang="tr-TR" dirty="0" err="1"/>
              <a:t>miraçsı</a:t>
            </a:r>
            <a:r>
              <a:rPr lang="tr-TR" dirty="0"/>
              <a:t> ise, birisini </a:t>
            </a:r>
            <a:r>
              <a:rPr lang="tr-TR" dirty="0" err="1"/>
              <a:t>redderse</a:t>
            </a:r>
            <a:r>
              <a:rPr lang="tr-TR" dirty="0"/>
              <a:t> diğerinden dolayı mirasçı olacaktır.</a:t>
            </a:r>
          </a:p>
          <a:p>
            <a:endParaRPr lang="tr-TR" dirty="0"/>
          </a:p>
        </p:txBody>
      </p:sp>
    </p:spTree>
    <p:extLst>
      <p:ext uri="{BB962C8B-B14F-4D97-AF65-F5344CB8AC3E}">
        <p14:creationId xmlns:p14="http://schemas.microsoft.com/office/powerpoint/2010/main" val="21214803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3180642-27F7-8C4D-8993-2FD3890CB302}"/>
              </a:ext>
            </a:extLst>
          </p:cNvPr>
          <p:cNvSpPr>
            <a:spLocks noGrp="1"/>
          </p:cNvSpPr>
          <p:nvPr>
            <p:ph type="title"/>
          </p:nvPr>
        </p:nvSpPr>
        <p:spPr/>
        <p:txBody>
          <a:bodyPr/>
          <a:lstStyle/>
          <a:p>
            <a:r>
              <a:rPr lang="tr-TR" dirty="0"/>
              <a:t>Mirasın </a:t>
            </a:r>
            <a:r>
              <a:rPr lang="tr-TR" dirty="0" smtClean="0"/>
              <a:t>Reddi</a:t>
            </a:r>
            <a:endParaRPr lang="tr-TR" dirty="0"/>
          </a:p>
        </p:txBody>
      </p:sp>
      <p:sp>
        <p:nvSpPr>
          <p:cNvPr id="3" name="İçerik Yer Tutucusu 2">
            <a:extLst>
              <a:ext uri="{FF2B5EF4-FFF2-40B4-BE49-F238E27FC236}">
                <a16:creationId xmlns:a16="http://schemas.microsoft.com/office/drawing/2014/main" id="{CE494602-A64E-3047-B47D-9A800A53AEBD}"/>
              </a:ext>
            </a:extLst>
          </p:cNvPr>
          <p:cNvSpPr>
            <a:spLocks noGrp="1"/>
          </p:cNvSpPr>
          <p:nvPr>
            <p:ph idx="1"/>
          </p:nvPr>
        </p:nvSpPr>
        <p:spPr/>
        <p:txBody>
          <a:bodyPr/>
          <a:lstStyle/>
          <a:p>
            <a:r>
              <a:rPr lang="tr-TR" dirty="0"/>
              <a:t>Reddeden mirasçıların sorumluluğu TMK m. 617’de şu şekilde düzenlenmiştir: «Malvarlığı borcuna yetmeyen mirasçı, alacaklılarına zarar vermek amacıyla mirası reddederse; alacaklıları veya iflâs idaresi, kendilerine yeterli bir güvence verilmediği takdirde, ret tarihinden başlayarak altı ay içinde reddin iptali hakkında dava açabilirler. Reddin iptaline karar verilirse, miras resmen tasfiye edilir. Bu suretle tasfiye edilen mirastan reddeden mirasçının payına bir şey düşerse bundan, önce itiraz eden alacaklıların, daha sonra diğer alacaklıların alacakları ödenir. Arta kalan değerler ise, ret geçerli olsa idi bundan yararlanacak olan mirasçılara verilir.»</a:t>
            </a:r>
          </a:p>
        </p:txBody>
      </p:sp>
    </p:spTree>
    <p:extLst>
      <p:ext uri="{BB962C8B-B14F-4D97-AF65-F5344CB8AC3E}">
        <p14:creationId xmlns:p14="http://schemas.microsoft.com/office/powerpoint/2010/main" val="28975691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D71DAF0-2EA7-7F4A-855A-023B9E754900}"/>
              </a:ext>
            </a:extLst>
          </p:cNvPr>
          <p:cNvSpPr>
            <a:spLocks noGrp="1"/>
          </p:cNvSpPr>
          <p:nvPr>
            <p:ph type="title"/>
          </p:nvPr>
        </p:nvSpPr>
        <p:spPr/>
        <p:txBody>
          <a:bodyPr/>
          <a:lstStyle/>
          <a:p>
            <a:r>
              <a:rPr lang="tr-TR" dirty="0"/>
              <a:t>Mirasın </a:t>
            </a:r>
            <a:r>
              <a:rPr lang="tr-TR" dirty="0" smtClean="0"/>
              <a:t>Reddi</a:t>
            </a:r>
            <a:endParaRPr lang="tr-TR" dirty="0"/>
          </a:p>
        </p:txBody>
      </p:sp>
      <p:sp>
        <p:nvSpPr>
          <p:cNvPr id="3" name="İçerik Yer Tutucusu 2">
            <a:extLst>
              <a:ext uri="{FF2B5EF4-FFF2-40B4-BE49-F238E27FC236}">
                <a16:creationId xmlns:a16="http://schemas.microsoft.com/office/drawing/2014/main" id="{2979F9C5-95F2-2240-980E-7B8AEE5A8B9C}"/>
              </a:ext>
            </a:extLst>
          </p:cNvPr>
          <p:cNvSpPr>
            <a:spLocks noGrp="1"/>
          </p:cNvSpPr>
          <p:nvPr>
            <p:ph idx="1"/>
          </p:nvPr>
        </p:nvSpPr>
        <p:spPr/>
        <p:txBody>
          <a:bodyPr/>
          <a:lstStyle/>
          <a:p>
            <a:r>
              <a:rPr lang="tr-TR" dirty="0"/>
              <a:t>Alacaklılar/iflas idaresi, kendilerine yeterli güvence verilmediği takdirde, ret tarihinden itibaren 6 ay içerisinde reddin iptalini dava konusu edebiliyorlar. Artık o miras, bu dava kazanılırsa, resmen tasfiye edilir. </a:t>
            </a:r>
          </a:p>
          <a:p>
            <a:pPr marL="0" indent="0">
              <a:buNone/>
            </a:pPr>
            <a:r>
              <a:rPr lang="tr-TR" dirty="0"/>
              <a:t> </a:t>
            </a:r>
          </a:p>
        </p:txBody>
      </p:sp>
    </p:spTree>
    <p:extLst>
      <p:ext uri="{BB962C8B-B14F-4D97-AF65-F5344CB8AC3E}">
        <p14:creationId xmlns:p14="http://schemas.microsoft.com/office/powerpoint/2010/main" val="33023459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33FF8E0-847E-964C-AC40-38875AF14D84}"/>
              </a:ext>
            </a:extLst>
          </p:cNvPr>
          <p:cNvSpPr>
            <a:spLocks noGrp="1"/>
          </p:cNvSpPr>
          <p:nvPr>
            <p:ph type="title"/>
          </p:nvPr>
        </p:nvSpPr>
        <p:spPr/>
        <p:txBody>
          <a:bodyPr/>
          <a:lstStyle/>
          <a:p>
            <a:r>
              <a:rPr lang="tr-TR" dirty="0"/>
              <a:t>Mirasın </a:t>
            </a:r>
            <a:r>
              <a:rPr lang="tr-TR" dirty="0" smtClean="0"/>
              <a:t>Reddi</a:t>
            </a:r>
            <a:endParaRPr lang="tr-TR" dirty="0"/>
          </a:p>
        </p:txBody>
      </p:sp>
      <p:sp>
        <p:nvSpPr>
          <p:cNvPr id="3" name="İçerik Yer Tutucusu 2">
            <a:extLst>
              <a:ext uri="{FF2B5EF4-FFF2-40B4-BE49-F238E27FC236}">
                <a16:creationId xmlns:a16="http://schemas.microsoft.com/office/drawing/2014/main" id="{19377F68-5C99-404B-8407-D7DF235490C1}"/>
              </a:ext>
            </a:extLst>
          </p:cNvPr>
          <p:cNvSpPr>
            <a:spLocks noGrp="1"/>
          </p:cNvSpPr>
          <p:nvPr>
            <p:ph idx="1"/>
          </p:nvPr>
        </p:nvSpPr>
        <p:spPr/>
        <p:txBody>
          <a:bodyPr/>
          <a:lstStyle/>
          <a:p>
            <a:r>
              <a:rPr lang="tr-TR" dirty="0"/>
              <a:t>TMK 618: «</a:t>
            </a:r>
            <a:r>
              <a:rPr lang="tr-TR" u="sng" dirty="0"/>
              <a:t>Ödemeden âciz bir </a:t>
            </a:r>
            <a:r>
              <a:rPr lang="tr-TR" u="sng" dirty="0" err="1"/>
              <a:t>mirasbırakanın</a:t>
            </a:r>
            <a:r>
              <a:rPr lang="tr-TR" u="sng" dirty="0"/>
              <a:t> mirasını reddeden mirasçılar,</a:t>
            </a:r>
            <a:r>
              <a:rPr lang="tr-TR" dirty="0"/>
              <a:t> </a:t>
            </a:r>
            <a:r>
              <a:rPr lang="tr-TR" u="sng" dirty="0"/>
              <a:t>onun alacaklılarına karşı, ölümünden önceki beş yıl içinde ondan almış oldukları ve mirasın paylaşılmasında geri vermekle yükümlü olacakları değer ölçüsünde sorumlu olurlar. Olağan eğitim ve öğrenim giderleriyle âdet üzere verilen çeyiz, bu sorumluluğun dışındadır.</a:t>
            </a:r>
            <a:r>
              <a:rPr lang="tr-TR" dirty="0"/>
              <a:t> </a:t>
            </a:r>
            <a:r>
              <a:rPr lang="tr-TR" u="sng" dirty="0"/>
              <a:t>İyiniyetli mirasçılar, ancak geri verme zamanındaki zenginleşmeleri ölçüsünde sorumlu olurlar.»</a:t>
            </a:r>
          </a:p>
          <a:p>
            <a:r>
              <a:rPr lang="tr-TR" dirty="0"/>
              <a:t>Borç ödemeden aciz halindeki bir mirasçının mirası reddedilirse ne olacağı bu hükümde düzenlenmiştir.</a:t>
            </a:r>
          </a:p>
        </p:txBody>
      </p:sp>
    </p:spTree>
    <p:extLst>
      <p:ext uri="{BB962C8B-B14F-4D97-AF65-F5344CB8AC3E}">
        <p14:creationId xmlns:p14="http://schemas.microsoft.com/office/powerpoint/2010/main" val="2330222286"/>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0</TotalTime>
  <Words>547</Words>
  <Application>Microsoft Office PowerPoint</Application>
  <PresentationFormat>Geniş ekran</PresentationFormat>
  <Paragraphs>30</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Century Gothic</vt:lpstr>
      <vt:lpstr>Wingdings 3</vt:lpstr>
      <vt:lpstr>Duman</vt:lpstr>
      <vt:lpstr>Miras Hukuku</vt:lpstr>
      <vt:lpstr>Mirasın Reddi</vt:lpstr>
      <vt:lpstr>Mirasın Reddi</vt:lpstr>
      <vt:lpstr>Mirasın Reddi</vt:lpstr>
      <vt:lpstr>Mirasın Reddi</vt:lpstr>
      <vt:lpstr>Mirasın Reddi</vt:lpstr>
      <vt:lpstr>Mirasın Reddi</vt:lpstr>
      <vt:lpstr>Mirasın Reddi</vt:lpstr>
      <vt:lpstr>Mirasın Reddi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Miras Hukuku</dc:title>
  <dc:creator>pc1</dc:creator>
  <cp:lastModifiedBy>pc1</cp:lastModifiedBy>
  <cp:revision>1</cp:revision>
  <dcterms:created xsi:type="dcterms:W3CDTF">2021-03-26T13:16:34Z</dcterms:created>
  <dcterms:modified xsi:type="dcterms:W3CDTF">2021-03-26T13:17:03Z</dcterms:modified>
</cp:coreProperties>
</file>