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7" r:id="rId3"/>
    <p:sldId id="268" r:id="rId4"/>
    <p:sldId id="269" r:id="rId5"/>
    <p:sldId id="270" r:id="rId6"/>
    <p:sldId id="271" r:id="rId7"/>
    <p:sldId id="272" r:id="rId8"/>
    <p:sldId id="273" r:id="rId9"/>
    <p:sldId id="274" r:id="rId10"/>
    <p:sldId id="27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5827"/>
  </p:normalViewPr>
  <p:slideViewPr>
    <p:cSldViewPr snapToGrid="0" snapToObjects="1">
      <p:cViewPr varScale="1">
        <p:scale>
          <a:sx n="90" d="100"/>
          <a:sy n="90" d="100"/>
        </p:scale>
        <p:origin x="232" y="6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A4E503-F384-724C-82FB-FA6DC295F43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B63E45D-1BE9-714D-981D-CDFD9F7F063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FE6E24C4-71FF-8945-A7D2-ED936A35390B}"/>
              </a:ext>
            </a:extLst>
          </p:cNvPr>
          <p:cNvSpPr>
            <a:spLocks noGrp="1"/>
          </p:cNvSpPr>
          <p:nvPr>
            <p:ph type="dt" sz="half" idx="10"/>
          </p:nvPr>
        </p:nvSpPr>
        <p:spPr/>
        <p:txBody>
          <a:bodyPr/>
          <a:lstStyle/>
          <a:p>
            <a:fld id="{CDADF805-4288-5D49-B3F4-26D2D380707D}" type="datetimeFigureOut">
              <a:rPr lang="tr-TR" smtClean="0"/>
              <a:t>21.06.2020</a:t>
            </a:fld>
            <a:endParaRPr lang="tr-TR"/>
          </a:p>
        </p:txBody>
      </p:sp>
      <p:sp>
        <p:nvSpPr>
          <p:cNvPr id="5" name="Alt Bilgi Yer Tutucusu 4">
            <a:extLst>
              <a:ext uri="{FF2B5EF4-FFF2-40B4-BE49-F238E27FC236}">
                <a16:creationId xmlns:a16="http://schemas.microsoft.com/office/drawing/2014/main" id="{96EC569E-9B1B-F54B-A80C-AA08E4BCC48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1AFA2B0-9898-F24C-89BA-23069C08DA3C}"/>
              </a:ext>
            </a:extLst>
          </p:cNvPr>
          <p:cNvSpPr>
            <a:spLocks noGrp="1"/>
          </p:cNvSpPr>
          <p:nvPr>
            <p:ph type="sldNum" sz="quarter" idx="12"/>
          </p:nvPr>
        </p:nvSpPr>
        <p:spPr/>
        <p:txBody>
          <a:bodyPr/>
          <a:lstStyle/>
          <a:p>
            <a:fld id="{46B2EE1A-3FA5-FB48-B022-848603BE3774}" type="slidenum">
              <a:rPr lang="tr-TR" smtClean="0"/>
              <a:t>‹#›</a:t>
            </a:fld>
            <a:endParaRPr lang="tr-TR"/>
          </a:p>
        </p:txBody>
      </p:sp>
    </p:spTree>
    <p:extLst>
      <p:ext uri="{BB962C8B-B14F-4D97-AF65-F5344CB8AC3E}">
        <p14:creationId xmlns:p14="http://schemas.microsoft.com/office/powerpoint/2010/main" val="61305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03981CE-B57C-E041-BDB7-AFC9693A419D}"/>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B651C2A-66DC-8149-BBDD-BCD15179E3F7}"/>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CAB65A-F47C-104F-B8A8-E2E4CA058A2D}"/>
              </a:ext>
            </a:extLst>
          </p:cNvPr>
          <p:cNvSpPr>
            <a:spLocks noGrp="1"/>
          </p:cNvSpPr>
          <p:nvPr>
            <p:ph type="dt" sz="half" idx="10"/>
          </p:nvPr>
        </p:nvSpPr>
        <p:spPr/>
        <p:txBody>
          <a:bodyPr/>
          <a:lstStyle/>
          <a:p>
            <a:fld id="{CDADF805-4288-5D49-B3F4-26D2D380707D}" type="datetimeFigureOut">
              <a:rPr lang="tr-TR" smtClean="0"/>
              <a:t>21.06.2020</a:t>
            </a:fld>
            <a:endParaRPr lang="tr-TR"/>
          </a:p>
        </p:txBody>
      </p:sp>
      <p:sp>
        <p:nvSpPr>
          <p:cNvPr id="5" name="Alt Bilgi Yer Tutucusu 4">
            <a:extLst>
              <a:ext uri="{FF2B5EF4-FFF2-40B4-BE49-F238E27FC236}">
                <a16:creationId xmlns:a16="http://schemas.microsoft.com/office/drawing/2014/main" id="{79F2E3B9-1709-4245-B21D-8DB47905C0F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CEF0DE9-89C1-B34F-BD89-16A014A9EE86}"/>
              </a:ext>
            </a:extLst>
          </p:cNvPr>
          <p:cNvSpPr>
            <a:spLocks noGrp="1"/>
          </p:cNvSpPr>
          <p:nvPr>
            <p:ph type="sldNum" sz="quarter" idx="12"/>
          </p:nvPr>
        </p:nvSpPr>
        <p:spPr/>
        <p:txBody>
          <a:bodyPr/>
          <a:lstStyle/>
          <a:p>
            <a:fld id="{46B2EE1A-3FA5-FB48-B022-848603BE3774}" type="slidenum">
              <a:rPr lang="tr-TR" smtClean="0"/>
              <a:t>‹#›</a:t>
            </a:fld>
            <a:endParaRPr lang="tr-TR"/>
          </a:p>
        </p:txBody>
      </p:sp>
    </p:spTree>
    <p:extLst>
      <p:ext uri="{BB962C8B-B14F-4D97-AF65-F5344CB8AC3E}">
        <p14:creationId xmlns:p14="http://schemas.microsoft.com/office/powerpoint/2010/main" val="474239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74412227-1F44-6B45-95FB-7C10074AAE0A}"/>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734FAC08-C4A3-4D49-AE11-E1D873F2A36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AE8416B-E935-2947-BA38-99A1791A6BFE}"/>
              </a:ext>
            </a:extLst>
          </p:cNvPr>
          <p:cNvSpPr>
            <a:spLocks noGrp="1"/>
          </p:cNvSpPr>
          <p:nvPr>
            <p:ph type="dt" sz="half" idx="10"/>
          </p:nvPr>
        </p:nvSpPr>
        <p:spPr/>
        <p:txBody>
          <a:bodyPr/>
          <a:lstStyle/>
          <a:p>
            <a:fld id="{CDADF805-4288-5D49-B3F4-26D2D380707D}" type="datetimeFigureOut">
              <a:rPr lang="tr-TR" smtClean="0"/>
              <a:t>21.06.2020</a:t>
            </a:fld>
            <a:endParaRPr lang="tr-TR"/>
          </a:p>
        </p:txBody>
      </p:sp>
      <p:sp>
        <p:nvSpPr>
          <p:cNvPr id="5" name="Alt Bilgi Yer Tutucusu 4">
            <a:extLst>
              <a:ext uri="{FF2B5EF4-FFF2-40B4-BE49-F238E27FC236}">
                <a16:creationId xmlns:a16="http://schemas.microsoft.com/office/drawing/2014/main" id="{D056CCCE-3875-AD40-9C33-BE5782D5EBE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1DC7369-1EA6-BD44-A04C-EA8FAD6DFA57}"/>
              </a:ext>
            </a:extLst>
          </p:cNvPr>
          <p:cNvSpPr>
            <a:spLocks noGrp="1"/>
          </p:cNvSpPr>
          <p:nvPr>
            <p:ph type="sldNum" sz="quarter" idx="12"/>
          </p:nvPr>
        </p:nvSpPr>
        <p:spPr/>
        <p:txBody>
          <a:bodyPr/>
          <a:lstStyle/>
          <a:p>
            <a:fld id="{46B2EE1A-3FA5-FB48-B022-848603BE3774}" type="slidenum">
              <a:rPr lang="tr-TR" smtClean="0"/>
              <a:t>‹#›</a:t>
            </a:fld>
            <a:endParaRPr lang="tr-TR"/>
          </a:p>
        </p:txBody>
      </p:sp>
    </p:spTree>
    <p:extLst>
      <p:ext uri="{BB962C8B-B14F-4D97-AF65-F5344CB8AC3E}">
        <p14:creationId xmlns:p14="http://schemas.microsoft.com/office/powerpoint/2010/main" val="3562355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C65AF48-AC29-3346-8C59-99CF3E570009}"/>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BD900AF-0032-DC40-A004-D585F77DE028}"/>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D7968FD-3EAE-6045-96A1-FB53B9856BDA}"/>
              </a:ext>
            </a:extLst>
          </p:cNvPr>
          <p:cNvSpPr>
            <a:spLocks noGrp="1"/>
          </p:cNvSpPr>
          <p:nvPr>
            <p:ph type="dt" sz="half" idx="10"/>
          </p:nvPr>
        </p:nvSpPr>
        <p:spPr/>
        <p:txBody>
          <a:bodyPr/>
          <a:lstStyle/>
          <a:p>
            <a:fld id="{CDADF805-4288-5D49-B3F4-26D2D380707D}" type="datetimeFigureOut">
              <a:rPr lang="tr-TR" smtClean="0"/>
              <a:t>21.06.2020</a:t>
            </a:fld>
            <a:endParaRPr lang="tr-TR"/>
          </a:p>
        </p:txBody>
      </p:sp>
      <p:sp>
        <p:nvSpPr>
          <p:cNvPr id="5" name="Alt Bilgi Yer Tutucusu 4">
            <a:extLst>
              <a:ext uri="{FF2B5EF4-FFF2-40B4-BE49-F238E27FC236}">
                <a16:creationId xmlns:a16="http://schemas.microsoft.com/office/drawing/2014/main" id="{20069E2A-3522-3544-A254-20BA3781284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90332D5-4CAE-8C4B-9C3E-0F9B727DF538}"/>
              </a:ext>
            </a:extLst>
          </p:cNvPr>
          <p:cNvSpPr>
            <a:spLocks noGrp="1"/>
          </p:cNvSpPr>
          <p:nvPr>
            <p:ph type="sldNum" sz="quarter" idx="12"/>
          </p:nvPr>
        </p:nvSpPr>
        <p:spPr/>
        <p:txBody>
          <a:bodyPr/>
          <a:lstStyle/>
          <a:p>
            <a:fld id="{46B2EE1A-3FA5-FB48-B022-848603BE3774}" type="slidenum">
              <a:rPr lang="tr-TR" smtClean="0"/>
              <a:t>‹#›</a:t>
            </a:fld>
            <a:endParaRPr lang="tr-TR"/>
          </a:p>
        </p:txBody>
      </p:sp>
    </p:spTree>
    <p:extLst>
      <p:ext uri="{BB962C8B-B14F-4D97-AF65-F5344CB8AC3E}">
        <p14:creationId xmlns:p14="http://schemas.microsoft.com/office/powerpoint/2010/main" val="775337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1E31C2F-C47C-4341-BA01-87BFF7A46919}"/>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F9180FC-79B4-5347-A441-C2B9C9DA081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AF9520B6-727C-854C-83DF-F257482BE943}"/>
              </a:ext>
            </a:extLst>
          </p:cNvPr>
          <p:cNvSpPr>
            <a:spLocks noGrp="1"/>
          </p:cNvSpPr>
          <p:nvPr>
            <p:ph type="dt" sz="half" idx="10"/>
          </p:nvPr>
        </p:nvSpPr>
        <p:spPr/>
        <p:txBody>
          <a:bodyPr/>
          <a:lstStyle/>
          <a:p>
            <a:fld id="{CDADF805-4288-5D49-B3F4-26D2D380707D}" type="datetimeFigureOut">
              <a:rPr lang="tr-TR" smtClean="0"/>
              <a:t>21.06.2020</a:t>
            </a:fld>
            <a:endParaRPr lang="tr-TR"/>
          </a:p>
        </p:txBody>
      </p:sp>
      <p:sp>
        <p:nvSpPr>
          <p:cNvPr id="5" name="Alt Bilgi Yer Tutucusu 4">
            <a:extLst>
              <a:ext uri="{FF2B5EF4-FFF2-40B4-BE49-F238E27FC236}">
                <a16:creationId xmlns:a16="http://schemas.microsoft.com/office/drawing/2014/main" id="{5777CC48-1461-D549-BC9B-DD3D97F3828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8EDA91E-0460-5044-B232-0BDBDB2376C1}"/>
              </a:ext>
            </a:extLst>
          </p:cNvPr>
          <p:cNvSpPr>
            <a:spLocks noGrp="1"/>
          </p:cNvSpPr>
          <p:nvPr>
            <p:ph type="sldNum" sz="quarter" idx="12"/>
          </p:nvPr>
        </p:nvSpPr>
        <p:spPr/>
        <p:txBody>
          <a:bodyPr/>
          <a:lstStyle/>
          <a:p>
            <a:fld id="{46B2EE1A-3FA5-FB48-B022-848603BE3774}" type="slidenum">
              <a:rPr lang="tr-TR" smtClean="0"/>
              <a:t>‹#›</a:t>
            </a:fld>
            <a:endParaRPr lang="tr-TR"/>
          </a:p>
        </p:txBody>
      </p:sp>
    </p:spTree>
    <p:extLst>
      <p:ext uri="{BB962C8B-B14F-4D97-AF65-F5344CB8AC3E}">
        <p14:creationId xmlns:p14="http://schemas.microsoft.com/office/powerpoint/2010/main" val="604527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E331D6-70F7-514B-9997-09190D655A7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242DD0D-0BF4-3743-A184-FC76FAB3D3D1}"/>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7D09134F-30BC-B54C-82D0-5CC6D96EC7EA}"/>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5F0B7141-3196-2E4C-9C7E-A4A2FD8440FB}"/>
              </a:ext>
            </a:extLst>
          </p:cNvPr>
          <p:cNvSpPr>
            <a:spLocks noGrp="1"/>
          </p:cNvSpPr>
          <p:nvPr>
            <p:ph type="dt" sz="half" idx="10"/>
          </p:nvPr>
        </p:nvSpPr>
        <p:spPr/>
        <p:txBody>
          <a:bodyPr/>
          <a:lstStyle/>
          <a:p>
            <a:fld id="{CDADF805-4288-5D49-B3F4-26D2D380707D}" type="datetimeFigureOut">
              <a:rPr lang="tr-TR" smtClean="0"/>
              <a:t>21.06.2020</a:t>
            </a:fld>
            <a:endParaRPr lang="tr-TR"/>
          </a:p>
        </p:txBody>
      </p:sp>
      <p:sp>
        <p:nvSpPr>
          <p:cNvPr id="6" name="Alt Bilgi Yer Tutucusu 5">
            <a:extLst>
              <a:ext uri="{FF2B5EF4-FFF2-40B4-BE49-F238E27FC236}">
                <a16:creationId xmlns:a16="http://schemas.microsoft.com/office/drawing/2014/main" id="{5AC6D040-8795-6447-AF45-D1D25884C7F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40B79B6-29F4-FE41-A38C-EF6376DF7D18}"/>
              </a:ext>
            </a:extLst>
          </p:cNvPr>
          <p:cNvSpPr>
            <a:spLocks noGrp="1"/>
          </p:cNvSpPr>
          <p:nvPr>
            <p:ph type="sldNum" sz="quarter" idx="12"/>
          </p:nvPr>
        </p:nvSpPr>
        <p:spPr/>
        <p:txBody>
          <a:bodyPr/>
          <a:lstStyle/>
          <a:p>
            <a:fld id="{46B2EE1A-3FA5-FB48-B022-848603BE3774}" type="slidenum">
              <a:rPr lang="tr-TR" smtClean="0"/>
              <a:t>‹#›</a:t>
            </a:fld>
            <a:endParaRPr lang="tr-TR"/>
          </a:p>
        </p:txBody>
      </p:sp>
    </p:spTree>
    <p:extLst>
      <p:ext uri="{BB962C8B-B14F-4D97-AF65-F5344CB8AC3E}">
        <p14:creationId xmlns:p14="http://schemas.microsoft.com/office/powerpoint/2010/main" val="2626971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A2F13DD-EB7F-C546-9AAD-CD486364D78F}"/>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1E6FCB9-8076-7F46-A6BD-E7D4A377846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0777CD1B-69F5-EF4E-8749-EE27EE3B3383}"/>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AB8F53-2401-2A4A-8063-BD44F48FFE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DAD18E2A-9B13-754A-851A-27D12EF7BEDF}"/>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C4A5C944-0752-2940-96F8-A1FEFED51E96}"/>
              </a:ext>
            </a:extLst>
          </p:cNvPr>
          <p:cNvSpPr>
            <a:spLocks noGrp="1"/>
          </p:cNvSpPr>
          <p:nvPr>
            <p:ph type="dt" sz="half" idx="10"/>
          </p:nvPr>
        </p:nvSpPr>
        <p:spPr/>
        <p:txBody>
          <a:bodyPr/>
          <a:lstStyle/>
          <a:p>
            <a:fld id="{CDADF805-4288-5D49-B3F4-26D2D380707D}" type="datetimeFigureOut">
              <a:rPr lang="tr-TR" smtClean="0"/>
              <a:t>21.06.2020</a:t>
            </a:fld>
            <a:endParaRPr lang="tr-TR"/>
          </a:p>
        </p:txBody>
      </p:sp>
      <p:sp>
        <p:nvSpPr>
          <p:cNvPr id="8" name="Alt Bilgi Yer Tutucusu 7">
            <a:extLst>
              <a:ext uri="{FF2B5EF4-FFF2-40B4-BE49-F238E27FC236}">
                <a16:creationId xmlns:a16="http://schemas.microsoft.com/office/drawing/2014/main" id="{4C389CD7-EA38-9644-A085-0C6E0DD8CC61}"/>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42BABD9-CD88-7846-9C83-520B8B261C6E}"/>
              </a:ext>
            </a:extLst>
          </p:cNvPr>
          <p:cNvSpPr>
            <a:spLocks noGrp="1"/>
          </p:cNvSpPr>
          <p:nvPr>
            <p:ph type="sldNum" sz="quarter" idx="12"/>
          </p:nvPr>
        </p:nvSpPr>
        <p:spPr/>
        <p:txBody>
          <a:bodyPr/>
          <a:lstStyle/>
          <a:p>
            <a:fld id="{46B2EE1A-3FA5-FB48-B022-848603BE3774}" type="slidenum">
              <a:rPr lang="tr-TR" smtClean="0"/>
              <a:t>‹#›</a:t>
            </a:fld>
            <a:endParaRPr lang="tr-TR"/>
          </a:p>
        </p:txBody>
      </p:sp>
    </p:spTree>
    <p:extLst>
      <p:ext uri="{BB962C8B-B14F-4D97-AF65-F5344CB8AC3E}">
        <p14:creationId xmlns:p14="http://schemas.microsoft.com/office/powerpoint/2010/main" val="878800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A02B4D8-0516-A246-A782-474003784740}"/>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7C804AEE-56FF-724A-9281-BDDF80A38849}"/>
              </a:ext>
            </a:extLst>
          </p:cNvPr>
          <p:cNvSpPr>
            <a:spLocks noGrp="1"/>
          </p:cNvSpPr>
          <p:nvPr>
            <p:ph type="dt" sz="half" idx="10"/>
          </p:nvPr>
        </p:nvSpPr>
        <p:spPr/>
        <p:txBody>
          <a:bodyPr/>
          <a:lstStyle/>
          <a:p>
            <a:fld id="{CDADF805-4288-5D49-B3F4-26D2D380707D}" type="datetimeFigureOut">
              <a:rPr lang="tr-TR" smtClean="0"/>
              <a:t>21.06.2020</a:t>
            </a:fld>
            <a:endParaRPr lang="tr-TR"/>
          </a:p>
        </p:txBody>
      </p:sp>
      <p:sp>
        <p:nvSpPr>
          <p:cNvPr id="4" name="Alt Bilgi Yer Tutucusu 3">
            <a:extLst>
              <a:ext uri="{FF2B5EF4-FFF2-40B4-BE49-F238E27FC236}">
                <a16:creationId xmlns:a16="http://schemas.microsoft.com/office/drawing/2014/main" id="{FD1F08F6-4209-1D44-B2C2-6CD3F968AA26}"/>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ED1265DD-8C80-B14D-9260-5C25E3185527}"/>
              </a:ext>
            </a:extLst>
          </p:cNvPr>
          <p:cNvSpPr>
            <a:spLocks noGrp="1"/>
          </p:cNvSpPr>
          <p:nvPr>
            <p:ph type="sldNum" sz="quarter" idx="12"/>
          </p:nvPr>
        </p:nvSpPr>
        <p:spPr/>
        <p:txBody>
          <a:bodyPr/>
          <a:lstStyle/>
          <a:p>
            <a:fld id="{46B2EE1A-3FA5-FB48-B022-848603BE3774}" type="slidenum">
              <a:rPr lang="tr-TR" smtClean="0"/>
              <a:t>‹#›</a:t>
            </a:fld>
            <a:endParaRPr lang="tr-TR"/>
          </a:p>
        </p:txBody>
      </p:sp>
    </p:spTree>
    <p:extLst>
      <p:ext uri="{BB962C8B-B14F-4D97-AF65-F5344CB8AC3E}">
        <p14:creationId xmlns:p14="http://schemas.microsoft.com/office/powerpoint/2010/main" val="3318597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A8F8D1FB-6620-2047-B865-7236406B521F}"/>
              </a:ext>
            </a:extLst>
          </p:cNvPr>
          <p:cNvSpPr>
            <a:spLocks noGrp="1"/>
          </p:cNvSpPr>
          <p:nvPr>
            <p:ph type="dt" sz="half" idx="10"/>
          </p:nvPr>
        </p:nvSpPr>
        <p:spPr/>
        <p:txBody>
          <a:bodyPr/>
          <a:lstStyle/>
          <a:p>
            <a:fld id="{CDADF805-4288-5D49-B3F4-26D2D380707D}" type="datetimeFigureOut">
              <a:rPr lang="tr-TR" smtClean="0"/>
              <a:t>21.06.2020</a:t>
            </a:fld>
            <a:endParaRPr lang="tr-TR"/>
          </a:p>
        </p:txBody>
      </p:sp>
      <p:sp>
        <p:nvSpPr>
          <p:cNvPr id="3" name="Alt Bilgi Yer Tutucusu 2">
            <a:extLst>
              <a:ext uri="{FF2B5EF4-FFF2-40B4-BE49-F238E27FC236}">
                <a16:creationId xmlns:a16="http://schemas.microsoft.com/office/drawing/2014/main" id="{3B8C63A7-8472-7A40-89DA-B7A86C468D72}"/>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D9F8ED6B-CD75-E141-8BFE-EF38315BBBBA}"/>
              </a:ext>
            </a:extLst>
          </p:cNvPr>
          <p:cNvSpPr>
            <a:spLocks noGrp="1"/>
          </p:cNvSpPr>
          <p:nvPr>
            <p:ph type="sldNum" sz="quarter" idx="12"/>
          </p:nvPr>
        </p:nvSpPr>
        <p:spPr/>
        <p:txBody>
          <a:bodyPr/>
          <a:lstStyle/>
          <a:p>
            <a:fld id="{46B2EE1A-3FA5-FB48-B022-848603BE3774}" type="slidenum">
              <a:rPr lang="tr-TR" smtClean="0"/>
              <a:t>‹#›</a:t>
            </a:fld>
            <a:endParaRPr lang="tr-TR"/>
          </a:p>
        </p:txBody>
      </p:sp>
    </p:spTree>
    <p:extLst>
      <p:ext uri="{BB962C8B-B14F-4D97-AF65-F5344CB8AC3E}">
        <p14:creationId xmlns:p14="http://schemas.microsoft.com/office/powerpoint/2010/main" val="3297641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134DD8-BE4F-4F42-8316-237725C3B3B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1DF5DFA7-E89F-ED4F-A935-19F3B9B253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3A5615F7-1BB8-6041-996E-3319408814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EBD63E07-B896-7F4A-9B6F-CF8DBD1367FF}"/>
              </a:ext>
            </a:extLst>
          </p:cNvPr>
          <p:cNvSpPr>
            <a:spLocks noGrp="1"/>
          </p:cNvSpPr>
          <p:nvPr>
            <p:ph type="dt" sz="half" idx="10"/>
          </p:nvPr>
        </p:nvSpPr>
        <p:spPr/>
        <p:txBody>
          <a:bodyPr/>
          <a:lstStyle/>
          <a:p>
            <a:fld id="{CDADF805-4288-5D49-B3F4-26D2D380707D}" type="datetimeFigureOut">
              <a:rPr lang="tr-TR" smtClean="0"/>
              <a:t>21.06.2020</a:t>
            </a:fld>
            <a:endParaRPr lang="tr-TR"/>
          </a:p>
        </p:txBody>
      </p:sp>
      <p:sp>
        <p:nvSpPr>
          <p:cNvPr id="6" name="Alt Bilgi Yer Tutucusu 5">
            <a:extLst>
              <a:ext uri="{FF2B5EF4-FFF2-40B4-BE49-F238E27FC236}">
                <a16:creationId xmlns:a16="http://schemas.microsoft.com/office/drawing/2014/main" id="{FFF77ACD-72C6-B746-9596-7BDF8949207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F306343-63FC-574F-9327-1AA4ED7C46FF}"/>
              </a:ext>
            </a:extLst>
          </p:cNvPr>
          <p:cNvSpPr>
            <a:spLocks noGrp="1"/>
          </p:cNvSpPr>
          <p:nvPr>
            <p:ph type="sldNum" sz="quarter" idx="12"/>
          </p:nvPr>
        </p:nvSpPr>
        <p:spPr/>
        <p:txBody>
          <a:bodyPr/>
          <a:lstStyle/>
          <a:p>
            <a:fld id="{46B2EE1A-3FA5-FB48-B022-848603BE3774}" type="slidenum">
              <a:rPr lang="tr-TR" smtClean="0"/>
              <a:t>‹#›</a:t>
            </a:fld>
            <a:endParaRPr lang="tr-TR"/>
          </a:p>
        </p:txBody>
      </p:sp>
    </p:spTree>
    <p:extLst>
      <p:ext uri="{BB962C8B-B14F-4D97-AF65-F5344CB8AC3E}">
        <p14:creationId xmlns:p14="http://schemas.microsoft.com/office/powerpoint/2010/main" val="3332565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ADDFFB-454E-924D-B6E0-97CC6C544A0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A660E03C-6290-3941-9C7F-EEACA0B8F73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F883F8B8-C72E-8F41-A8B6-E03C53856A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86C3874-9A6B-A24C-9C27-F92F80873F60}"/>
              </a:ext>
            </a:extLst>
          </p:cNvPr>
          <p:cNvSpPr>
            <a:spLocks noGrp="1"/>
          </p:cNvSpPr>
          <p:nvPr>
            <p:ph type="dt" sz="half" idx="10"/>
          </p:nvPr>
        </p:nvSpPr>
        <p:spPr/>
        <p:txBody>
          <a:bodyPr/>
          <a:lstStyle/>
          <a:p>
            <a:fld id="{CDADF805-4288-5D49-B3F4-26D2D380707D}" type="datetimeFigureOut">
              <a:rPr lang="tr-TR" smtClean="0"/>
              <a:t>21.06.2020</a:t>
            </a:fld>
            <a:endParaRPr lang="tr-TR"/>
          </a:p>
        </p:txBody>
      </p:sp>
      <p:sp>
        <p:nvSpPr>
          <p:cNvPr id="6" name="Alt Bilgi Yer Tutucusu 5">
            <a:extLst>
              <a:ext uri="{FF2B5EF4-FFF2-40B4-BE49-F238E27FC236}">
                <a16:creationId xmlns:a16="http://schemas.microsoft.com/office/drawing/2014/main" id="{A2C78417-D186-9841-B920-E7CBB76CD54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39A608B-ADA9-B142-8277-953687053CBB}"/>
              </a:ext>
            </a:extLst>
          </p:cNvPr>
          <p:cNvSpPr>
            <a:spLocks noGrp="1"/>
          </p:cNvSpPr>
          <p:nvPr>
            <p:ph type="sldNum" sz="quarter" idx="12"/>
          </p:nvPr>
        </p:nvSpPr>
        <p:spPr/>
        <p:txBody>
          <a:bodyPr/>
          <a:lstStyle/>
          <a:p>
            <a:fld id="{46B2EE1A-3FA5-FB48-B022-848603BE3774}" type="slidenum">
              <a:rPr lang="tr-TR" smtClean="0"/>
              <a:t>‹#›</a:t>
            </a:fld>
            <a:endParaRPr lang="tr-TR"/>
          </a:p>
        </p:txBody>
      </p:sp>
    </p:spTree>
    <p:extLst>
      <p:ext uri="{BB962C8B-B14F-4D97-AF65-F5344CB8AC3E}">
        <p14:creationId xmlns:p14="http://schemas.microsoft.com/office/powerpoint/2010/main" val="3376515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40B33906-C28D-DC45-91DC-1103FD15F9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EA0B6F8-3599-EF4B-B6C4-1190D97878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6F4BB25-90FB-DD45-BCA8-117E59197A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ADF805-4288-5D49-B3F4-26D2D380707D}" type="datetimeFigureOut">
              <a:rPr lang="tr-TR" smtClean="0"/>
              <a:t>21.06.2020</a:t>
            </a:fld>
            <a:endParaRPr lang="tr-TR"/>
          </a:p>
        </p:txBody>
      </p:sp>
      <p:sp>
        <p:nvSpPr>
          <p:cNvPr id="5" name="Alt Bilgi Yer Tutucusu 4">
            <a:extLst>
              <a:ext uri="{FF2B5EF4-FFF2-40B4-BE49-F238E27FC236}">
                <a16:creationId xmlns:a16="http://schemas.microsoft.com/office/drawing/2014/main" id="{F5C8ECA6-6D11-5043-B7D7-98FCCF96B8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EBDD5429-B058-C94D-9F97-7DB8AAF799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B2EE1A-3FA5-FB48-B022-848603BE3774}" type="slidenum">
              <a:rPr lang="tr-TR" smtClean="0"/>
              <a:t>‹#›</a:t>
            </a:fld>
            <a:endParaRPr lang="tr-TR"/>
          </a:p>
        </p:txBody>
      </p:sp>
    </p:spTree>
    <p:extLst>
      <p:ext uri="{BB962C8B-B14F-4D97-AF65-F5344CB8AC3E}">
        <p14:creationId xmlns:p14="http://schemas.microsoft.com/office/powerpoint/2010/main" val="21271972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BC9EFE1-D8CB-4668-9980-DB108327A7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6271569"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7CBAE1BD-B8E4-4029-8AA2-C77E4FED98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Başlık 1">
            <a:extLst>
              <a:ext uri="{FF2B5EF4-FFF2-40B4-BE49-F238E27FC236}">
                <a16:creationId xmlns:a16="http://schemas.microsoft.com/office/drawing/2014/main" id="{D3CD8525-DAE3-034D-837C-FAC82E9C705B}"/>
              </a:ext>
            </a:extLst>
          </p:cNvPr>
          <p:cNvSpPr>
            <a:spLocks noGrp="1"/>
          </p:cNvSpPr>
          <p:nvPr>
            <p:ph type="ctrTitle"/>
          </p:nvPr>
        </p:nvSpPr>
        <p:spPr>
          <a:xfrm>
            <a:off x="6585882" y="4267832"/>
            <a:ext cx="4805996" cy="1401448"/>
          </a:xfrm>
        </p:spPr>
        <p:txBody>
          <a:bodyPr anchor="t">
            <a:normAutofit/>
          </a:bodyPr>
          <a:lstStyle/>
          <a:p>
            <a:pPr algn="l"/>
            <a:r>
              <a:rPr lang="tr-TR" sz="4400">
                <a:solidFill>
                  <a:srgbClr val="000000"/>
                </a:solidFill>
              </a:rPr>
              <a:t>HANGİ KAVRAM</a:t>
            </a:r>
          </a:p>
        </p:txBody>
      </p:sp>
      <p:sp>
        <p:nvSpPr>
          <p:cNvPr id="3" name="Alt Başlık 2">
            <a:extLst>
              <a:ext uri="{FF2B5EF4-FFF2-40B4-BE49-F238E27FC236}">
                <a16:creationId xmlns:a16="http://schemas.microsoft.com/office/drawing/2014/main" id="{7AE9CE87-02CC-BE4A-B8F7-B72D6466791C}"/>
              </a:ext>
            </a:extLst>
          </p:cNvPr>
          <p:cNvSpPr>
            <a:spLocks noGrp="1"/>
          </p:cNvSpPr>
          <p:nvPr>
            <p:ph type="subTitle" idx="1"/>
          </p:nvPr>
        </p:nvSpPr>
        <p:spPr>
          <a:xfrm>
            <a:off x="6586186" y="3428999"/>
            <a:ext cx="4805691" cy="838831"/>
          </a:xfrm>
        </p:spPr>
        <p:txBody>
          <a:bodyPr anchor="b">
            <a:normAutofit/>
          </a:bodyPr>
          <a:lstStyle/>
          <a:p>
            <a:pPr algn="l"/>
            <a:endParaRPr lang="tr-TR" sz="1800">
              <a:solidFill>
                <a:srgbClr val="000000"/>
              </a:solidFill>
            </a:endParaRPr>
          </a:p>
        </p:txBody>
      </p:sp>
      <p:sp>
        <p:nvSpPr>
          <p:cNvPr id="13" name="Freeform 49">
            <a:extLst>
              <a:ext uri="{FF2B5EF4-FFF2-40B4-BE49-F238E27FC236}">
                <a16:creationId xmlns:a16="http://schemas.microsoft.com/office/drawing/2014/main" id="{77DA6D33-2D62-458C-BF5D-DBF612FD55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590635"/>
            <a:ext cx="5478085" cy="6276841"/>
          </a:xfrm>
          <a:custGeom>
            <a:avLst/>
            <a:gdLst>
              <a:gd name="connsiteX0" fmla="*/ 2178155 w 5478085"/>
              <a:gd name="connsiteY0" fmla="*/ 0 h 6276841"/>
              <a:gd name="connsiteX1" fmla="*/ 5478085 w 5478085"/>
              <a:gd name="connsiteY1" fmla="*/ 3299930 h 6276841"/>
              <a:gd name="connsiteX2" fmla="*/ 3751098 w 5478085"/>
              <a:gd name="connsiteY2" fmla="*/ 6201577 h 6276841"/>
              <a:gd name="connsiteX3" fmla="*/ 3594858 w 5478085"/>
              <a:gd name="connsiteY3" fmla="*/ 6276841 h 6276841"/>
              <a:gd name="connsiteX4" fmla="*/ 761453 w 5478085"/>
              <a:gd name="connsiteY4" fmla="*/ 6276841 h 6276841"/>
              <a:gd name="connsiteX5" fmla="*/ 605213 w 5478085"/>
              <a:gd name="connsiteY5" fmla="*/ 6201577 h 6276841"/>
              <a:gd name="connsiteX6" fmla="*/ 79093 w 5478085"/>
              <a:gd name="connsiteY6" fmla="*/ 5846317 h 6276841"/>
              <a:gd name="connsiteX7" fmla="*/ 0 w 5478085"/>
              <a:gd name="connsiteY7" fmla="*/ 5774432 h 6276841"/>
              <a:gd name="connsiteX8" fmla="*/ 0 w 5478085"/>
              <a:gd name="connsiteY8" fmla="*/ 825429 h 6276841"/>
              <a:gd name="connsiteX9" fmla="*/ 79093 w 5478085"/>
              <a:gd name="connsiteY9" fmla="*/ 753544 h 6276841"/>
              <a:gd name="connsiteX10" fmla="*/ 2178155 w 5478085"/>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78085" h="6276841">
                <a:moveTo>
                  <a:pt x="2178155" y="0"/>
                </a:moveTo>
                <a:cubicBezTo>
                  <a:pt x="4000656" y="0"/>
                  <a:pt x="5478085" y="1477429"/>
                  <a:pt x="5478085" y="3299930"/>
                </a:cubicBezTo>
                <a:cubicBezTo>
                  <a:pt x="5478085" y="4552900"/>
                  <a:pt x="4779769" y="5642769"/>
                  <a:pt x="3751098" y="6201577"/>
                </a:cubicBezTo>
                <a:lnTo>
                  <a:pt x="3594858" y="6276841"/>
                </a:lnTo>
                <a:lnTo>
                  <a:pt x="761453" y="6276841"/>
                </a:lnTo>
                <a:lnTo>
                  <a:pt x="605213" y="6201577"/>
                </a:lnTo>
                <a:cubicBezTo>
                  <a:pt x="418182" y="6099975"/>
                  <a:pt x="242071" y="5980818"/>
                  <a:pt x="79093" y="5846317"/>
                </a:cubicBezTo>
                <a:lnTo>
                  <a:pt x="0" y="5774432"/>
                </a:lnTo>
                <a:lnTo>
                  <a:pt x="0" y="825429"/>
                </a:lnTo>
                <a:lnTo>
                  <a:pt x="79093" y="753544"/>
                </a:lnTo>
                <a:cubicBezTo>
                  <a:pt x="649516" y="282789"/>
                  <a:pt x="1380811" y="0"/>
                  <a:pt x="2178155"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accent3"/>
                </a:gs>
                <a:gs pos="100000">
                  <a:schemeClr val="accent3"/>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Picture 4">
            <a:extLst>
              <a:ext uri="{FF2B5EF4-FFF2-40B4-BE49-F238E27FC236}">
                <a16:creationId xmlns:a16="http://schemas.microsoft.com/office/drawing/2014/main" id="{64F04323-E60B-4BB5-87C3-85CBD762B39D}"/>
              </a:ext>
            </a:extLst>
          </p:cNvPr>
          <p:cNvPicPr>
            <a:picLocks noChangeAspect="1"/>
          </p:cNvPicPr>
          <p:nvPr/>
        </p:nvPicPr>
        <p:blipFill rotWithShape="1">
          <a:blip r:embed="rId3">
            <a:alphaModFix/>
          </a:blip>
          <a:srcRect l="15375" r="31399" b="2"/>
          <a:stretch/>
        </p:blipFill>
        <p:spPr>
          <a:xfrm>
            <a:off x="1" y="770037"/>
            <a:ext cx="5298683" cy="6097438"/>
          </a:xfrm>
          <a:custGeom>
            <a:avLst/>
            <a:gdLst/>
            <a:ahLst/>
            <a:cxnLst/>
            <a:rect l="l" t="t" r="r" b="b"/>
            <a:pathLst>
              <a:path w="5298683" h="6097438">
                <a:moveTo>
                  <a:pt x="2178155" y="0"/>
                </a:moveTo>
                <a:cubicBezTo>
                  <a:pt x="3901575" y="0"/>
                  <a:pt x="5298683" y="1397108"/>
                  <a:pt x="5298683" y="3120527"/>
                </a:cubicBezTo>
                <a:cubicBezTo>
                  <a:pt x="5298683" y="4413092"/>
                  <a:pt x="4512810" y="5522106"/>
                  <a:pt x="3392805" y="5995828"/>
                </a:cubicBezTo>
                <a:lnTo>
                  <a:pt x="3115184" y="6097438"/>
                </a:lnTo>
                <a:lnTo>
                  <a:pt x="1241127" y="6097438"/>
                </a:lnTo>
                <a:lnTo>
                  <a:pt x="963506" y="5995828"/>
                </a:lnTo>
                <a:cubicBezTo>
                  <a:pt x="683504" y="5877397"/>
                  <a:pt x="424387" y="5719261"/>
                  <a:pt x="193210" y="5528477"/>
                </a:cubicBezTo>
                <a:lnTo>
                  <a:pt x="0" y="5352876"/>
                </a:lnTo>
                <a:lnTo>
                  <a:pt x="0" y="888178"/>
                </a:lnTo>
                <a:lnTo>
                  <a:pt x="193210" y="712577"/>
                </a:lnTo>
                <a:cubicBezTo>
                  <a:pt x="732621" y="267415"/>
                  <a:pt x="1424159" y="0"/>
                  <a:pt x="2178155" y="0"/>
                </a:cubicBezTo>
                <a:close/>
              </a:path>
            </a:pathLst>
          </a:custGeom>
          <a:effectLst>
            <a:softEdge rad="0"/>
          </a:effectLst>
        </p:spPr>
      </p:pic>
    </p:spTree>
    <p:extLst>
      <p:ext uri="{BB962C8B-B14F-4D97-AF65-F5344CB8AC3E}">
        <p14:creationId xmlns:p14="http://schemas.microsoft.com/office/powerpoint/2010/main" val="36837258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FEE8400-1644-3C45-A5CD-C199F058B96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2322A70-E534-4B4F-8A59-542D97F50B90}"/>
              </a:ext>
            </a:extLst>
          </p:cNvPr>
          <p:cNvSpPr>
            <a:spLocks noGrp="1"/>
          </p:cNvSpPr>
          <p:nvPr>
            <p:ph idx="1"/>
          </p:nvPr>
        </p:nvSpPr>
        <p:spPr/>
        <p:txBody>
          <a:bodyPr/>
          <a:lstStyle/>
          <a:p>
            <a:r>
              <a:rPr lang="tr-TR" sz="2400" dirty="0"/>
              <a:t>“… olaylara dair anılara (</a:t>
            </a:r>
            <a:r>
              <a:rPr lang="tr-TR" sz="2400" dirty="0" err="1"/>
              <a:t>epizodik</a:t>
            </a:r>
            <a:r>
              <a:rPr lang="tr-TR" sz="2400" dirty="0"/>
              <a:t> anılara) sahip olmak demek kişinin geçmişe ait bilgisinin desteklediği ölçüde, silik bilinç kayıtlarından, akla yatkın, doğru gibi görünen ama dolaylı bir yaşantı yapılandırmak demektir. Sonuç, geçmişle hayal gücüne dayanan bir uğraşıdır” (Boyer, 2015: 10). </a:t>
            </a:r>
            <a:r>
              <a:rPr lang="tr-TR" sz="2400" dirty="0" err="1"/>
              <a:t>Olaysal</a:t>
            </a:r>
            <a:r>
              <a:rPr lang="tr-TR" sz="2400" dirty="0"/>
              <a:t> bellek özneldir, parçalıdır, kısa süreli, değişken ve dengesiz olabilir (</a:t>
            </a:r>
            <a:r>
              <a:rPr lang="tr-TR" sz="2400" dirty="0" err="1"/>
              <a:t>Assmann</a:t>
            </a:r>
            <a:r>
              <a:rPr lang="tr-TR" sz="2400" dirty="0"/>
              <a:t>, 2006: 212-213). </a:t>
            </a:r>
          </a:p>
          <a:p>
            <a:endParaRPr lang="tr-TR" dirty="0"/>
          </a:p>
        </p:txBody>
      </p:sp>
    </p:spTree>
    <p:extLst>
      <p:ext uri="{BB962C8B-B14F-4D97-AF65-F5344CB8AC3E}">
        <p14:creationId xmlns:p14="http://schemas.microsoft.com/office/powerpoint/2010/main" val="3484936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DBE93E-FBB7-144E-8BFB-5C258B803F3F}"/>
              </a:ext>
            </a:extLst>
          </p:cNvPr>
          <p:cNvSpPr>
            <a:spLocks noGrp="1"/>
          </p:cNvSpPr>
          <p:nvPr>
            <p:ph type="title"/>
          </p:nvPr>
        </p:nvSpPr>
        <p:spPr/>
        <p:txBody>
          <a:bodyPr/>
          <a:lstStyle/>
          <a:p>
            <a:r>
              <a:rPr lang="tr-TR" dirty="0"/>
              <a:t>Bellek türleri</a:t>
            </a:r>
          </a:p>
        </p:txBody>
      </p:sp>
      <p:sp>
        <p:nvSpPr>
          <p:cNvPr id="3" name="İçerik Yer Tutucusu 2">
            <a:extLst>
              <a:ext uri="{FF2B5EF4-FFF2-40B4-BE49-F238E27FC236}">
                <a16:creationId xmlns:a16="http://schemas.microsoft.com/office/drawing/2014/main" id="{29C67C9E-3573-7E45-A214-251362A9538C}"/>
              </a:ext>
            </a:extLst>
          </p:cNvPr>
          <p:cNvSpPr>
            <a:spLocks noGrp="1"/>
          </p:cNvSpPr>
          <p:nvPr>
            <p:ph idx="1"/>
          </p:nvPr>
        </p:nvSpPr>
        <p:spPr/>
        <p:txBody>
          <a:bodyPr>
            <a:normAutofit/>
          </a:bodyPr>
          <a:lstStyle/>
          <a:p>
            <a:r>
              <a:rPr lang="tr-TR" sz="3200" dirty="0"/>
              <a:t>Kültürel Bellek</a:t>
            </a:r>
          </a:p>
          <a:p>
            <a:r>
              <a:rPr lang="tr-TR" sz="3200" dirty="0"/>
              <a:t>Kolektif Bellek</a:t>
            </a:r>
          </a:p>
          <a:p>
            <a:r>
              <a:rPr lang="tr-TR" sz="3200" dirty="0"/>
              <a:t>Toplumsal Bellek</a:t>
            </a:r>
          </a:p>
        </p:txBody>
      </p:sp>
    </p:spTree>
    <p:extLst>
      <p:ext uri="{BB962C8B-B14F-4D97-AF65-F5344CB8AC3E}">
        <p14:creationId xmlns:p14="http://schemas.microsoft.com/office/powerpoint/2010/main" val="42770370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C8F82A-FCBE-F94D-801F-91158A73B99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9EB97CB-7DD7-3340-AF17-1C37740AE488}"/>
              </a:ext>
            </a:extLst>
          </p:cNvPr>
          <p:cNvSpPr>
            <a:spLocks noGrp="1"/>
          </p:cNvSpPr>
          <p:nvPr>
            <p:ph idx="1"/>
          </p:nvPr>
        </p:nvSpPr>
        <p:spPr/>
        <p:txBody>
          <a:bodyPr/>
          <a:lstStyle/>
          <a:p>
            <a:r>
              <a:rPr lang="tr-TR" sz="2800" dirty="0"/>
              <a:t>Bellek çalışmalarının öncü ismi sosyolog Maurice </a:t>
            </a:r>
            <a:r>
              <a:rPr lang="tr-TR" sz="2800" dirty="0" err="1"/>
              <a:t>Halbwachs</a:t>
            </a:r>
            <a:r>
              <a:rPr lang="tr-TR" sz="2800" dirty="0"/>
              <a:t> “kolektif bellek” ifadesini,</a:t>
            </a:r>
          </a:p>
          <a:p>
            <a:r>
              <a:rPr lang="tr-TR" sz="2800" dirty="0"/>
              <a:t> </a:t>
            </a:r>
            <a:r>
              <a:rPr lang="tr-TR" sz="2800" dirty="0" err="1"/>
              <a:t>Mısırolog</a:t>
            </a:r>
            <a:r>
              <a:rPr lang="tr-TR" sz="2800" dirty="0"/>
              <a:t> Jan </a:t>
            </a:r>
            <a:r>
              <a:rPr lang="tr-TR" sz="2800" dirty="0" err="1"/>
              <a:t>Assmann</a:t>
            </a:r>
            <a:r>
              <a:rPr lang="tr-TR" sz="2800" dirty="0"/>
              <a:t> “kültürel </a:t>
            </a:r>
            <a:r>
              <a:rPr lang="tr-TR" sz="2800" dirty="0" err="1"/>
              <a:t>bellek”i</a:t>
            </a:r>
            <a:r>
              <a:rPr lang="tr-TR" sz="2800" dirty="0"/>
              <a:t> tercih ederken, </a:t>
            </a:r>
          </a:p>
          <a:p>
            <a:r>
              <a:rPr lang="tr-TR" sz="2800" dirty="0"/>
              <a:t>Antropolog Paul </a:t>
            </a:r>
            <a:r>
              <a:rPr lang="tr-TR" sz="2800" dirty="0" err="1"/>
              <a:t>Connerton</a:t>
            </a:r>
            <a:r>
              <a:rPr lang="tr-TR" sz="2800" dirty="0"/>
              <a:t> “toplumsal bellek” kavramını kullandı. </a:t>
            </a:r>
          </a:p>
          <a:p>
            <a:endParaRPr lang="tr-TR" dirty="0"/>
          </a:p>
        </p:txBody>
      </p:sp>
    </p:spTree>
    <p:extLst>
      <p:ext uri="{BB962C8B-B14F-4D97-AF65-F5344CB8AC3E}">
        <p14:creationId xmlns:p14="http://schemas.microsoft.com/office/powerpoint/2010/main" val="2092949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0D4016-9743-2D4D-968D-D9D2869EAED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8C1696F-01C9-D24E-A9AE-07EAB19237E8}"/>
              </a:ext>
            </a:extLst>
          </p:cNvPr>
          <p:cNvSpPr>
            <a:spLocks noGrp="1"/>
          </p:cNvSpPr>
          <p:nvPr>
            <p:ph idx="1"/>
          </p:nvPr>
        </p:nvSpPr>
        <p:spPr/>
        <p:txBody>
          <a:bodyPr/>
          <a:lstStyle/>
          <a:p>
            <a:r>
              <a:rPr lang="tr-TR" sz="3200" dirty="0"/>
              <a:t>Kolektif bellek bir üst kavram olarak bireysel bellek dâhil bütün bellek türlerinin </a:t>
            </a:r>
            <a:r>
              <a:rPr lang="tr-TR" sz="3200" dirty="0" err="1"/>
              <a:t>kolektivitenin</a:t>
            </a:r>
            <a:r>
              <a:rPr lang="tr-TR" sz="3200" dirty="0"/>
              <a:t> ürünü olduğu ön kabulüne yaslanır </a:t>
            </a:r>
          </a:p>
          <a:p>
            <a:endParaRPr lang="tr-TR" dirty="0"/>
          </a:p>
        </p:txBody>
      </p:sp>
    </p:spTree>
    <p:extLst>
      <p:ext uri="{BB962C8B-B14F-4D97-AF65-F5344CB8AC3E}">
        <p14:creationId xmlns:p14="http://schemas.microsoft.com/office/powerpoint/2010/main" val="1452542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01E21C-FD13-1042-9A32-EC0A8A17C61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63A0BCD-DA02-EA49-8E8C-49BC02962AA7}"/>
              </a:ext>
            </a:extLst>
          </p:cNvPr>
          <p:cNvSpPr>
            <a:spLocks noGrp="1"/>
          </p:cNvSpPr>
          <p:nvPr>
            <p:ph idx="1"/>
          </p:nvPr>
        </p:nvSpPr>
        <p:spPr/>
        <p:txBody>
          <a:bodyPr/>
          <a:lstStyle/>
          <a:p>
            <a:r>
              <a:rPr lang="tr-TR" sz="3200" dirty="0" err="1"/>
              <a:t>Assmann</a:t>
            </a:r>
            <a:r>
              <a:rPr lang="tr-TR" sz="3200" dirty="0"/>
              <a:t> ise daha ziyade yazıyla ve dolayısıyla da yerleşik hayatla ilişkili olarak kullanır kültürel kavramını. Bu da antropolojinin temel kavramı olan “</a:t>
            </a:r>
            <a:r>
              <a:rPr lang="tr-TR" sz="3200" dirty="0" err="1"/>
              <a:t>kültür”ün</a:t>
            </a:r>
            <a:r>
              <a:rPr lang="tr-TR" sz="3200" dirty="0"/>
              <a:t> dar bir anlama sıkıştırılması demektir. </a:t>
            </a:r>
          </a:p>
          <a:p>
            <a:endParaRPr lang="tr-TR" dirty="0"/>
          </a:p>
        </p:txBody>
      </p:sp>
    </p:spTree>
    <p:extLst>
      <p:ext uri="{BB962C8B-B14F-4D97-AF65-F5344CB8AC3E}">
        <p14:creationId xmlns:p14="http://schemas.microsoft.com/office/powerpoint/2010/main" val="3820622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F99020-9F6B-1542-A956-653DA6E82C7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7F2FC2F-A005-C443-9E54-F3E0850BC2CF}"/>
              </a:ext>
            </a:extLst>
          </p:cNvPr>
          <p:cNvSpPr>
            <a:spLocks noGrp="1"/>
          </p:cNvSpPr>
          <p:nvPr>
            <p:ph idx="1"/>
          </p:nvPr>
        </p:nvSpPr>
        <p:spPr/>
        <p:txBody>
          <a:bodyPr/>
          <a:lstStyle/>
          <a:p>
            <a:r>
              <a:rPr lang="tr-TR" sz="2400" dirty="0"/>
              <a:t>Paul </a:t>
            </a:r>
            <a:r>
              <a:rPr lang="tr-TR" sz="2400" dirty="0" err="1"/>
              <a:t>Connerton</a:t>
            </a:r>
            <a:r>
              <a:rPr lang="tr-TR" sz="2400" dirty="0"/>
              <a:t> ritüel, seremoni gibi toplumsal uygulamaları temel aldığı için “toplumsal bellek” kavramını tercih etmiştir. O zaman da daha küçük örgütlenme birimleri için yanlış bir ifade olmaktadır. Çünkü “toplum” (</a:t>
            </a:r>
            <a:r>
              <a:rPr lang="tr-TR" sz="2400" i="1" dirty="0" err="1"/>
              <a:t>society</a:t>
            </a:r>
            <a:r>
              <a:rPr lang="tr-TR" sz="2400" dirty="0"/>
              <a:t>) ile topluluk (</a:t>
            </a:r>
            <a:r>
              <a:rPr lang="tr-TR" sz="2400" i="1" dirty="0" err="1"/>
              <a:t>community</a:t>
            </a:r>
            <a:r>
              <a:rPr lang="tr-TR" sz="2400" dirty="0"/>
              <a:t>) arasındaki fark sosyolojik olarak görmezden gelinemeyecek kadar büyüktür. Ayrıca “toplum” kavramının taşıdığı muğlaklık da bu noktada önemlidir (</a:t>
            </a:r>
            <a:r>
              <a:rPr lang="tr-TR" sz="2400" dirty="0" err="1"/>
              <a:t>Barth</a:t>
            </a:r>
            <a:r>
              <a:rPr lang="tr-TR" sz="2400" dirty="0"/>
              <a:t>, 2001: 11). </a:t>
            </a:r>
          </a:p>
          <a:p>
            <a:endParaRPr lang="tr-TR" dirty="0"/>
          </a:p>
        </p:txBody>
      </p:sp>
    </p:spTree>
    <p:extLst>
      <p:ext uri="{BB962C8B-B14F-4D97-AF65-F5344CB8AC3E}">
        <p14:creationId xmlns:p14="http://schemas.microsoft.com/office/powerpoint/2010/main" val="34763377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AE60E12-25FB-5044-8E8F-2D733538954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CF656F4-93FD-5F46-A971-2AD4D764F09C}"/>
              </a:ext>
            </a:extLst>
          </p:cNvPr>
          <p:cNvSpPr>
            <a:spLocks noGrp="1"/>
          </p:cNvSpPr>
          <p:nvPr>
            <p:ph idx="1"/>
          </p:nvPr>
        </p:nvSpPr>
        <p:spPr/>
        <p:txBody>
          <a:bodyPr/>
          <a:lstStyle/>
          <a:p>
            <a:r>
              <a:rPr lang="tr-TR" sz="2400" dirty="0" err="1"/>
              <a:t>Aleida</a:t>
            </a:r>
            <a:r>
              <a:rPr lang="tr-TR" sz="2400" dirty="0"/>
              <a:t> </a:t>
            </a:r>
            <a:r>
              <a:rPr lang="tr-TR" sz="2400" dirty="0" err="1"/>
              <a:t>Assmann</a:t>
            </a:r>
            <a:r>
              <a:rPr lang="tr-TR" sz="2400" dirty="0"/>
              <a:t>, belleğin genellikle bireysel (</a:t>
            </a:r>
            <a:r>
              <a:rPr lang="tr-TR" sz="2400" i="1" dirty="0" err="1"/>
              <a:t>individual</a:t>
            </a:r>
            <a:r>
              <a:rPr lang="tr-TR" sz="2400" dirty="0"/>
              <a:t>) ve kolektif (</a:t>
            </a:r>
            <a:r>
              <a:rPr lang="tr-TR" sz="2400" i="1" dirty="0" err="1"/>
              <a:t>collective</a:t>
            </a:r>
            <a:r>
              <a:rPr lang="tr-TR" sz="2400" dirty="0"/>
              <a:t>) olarak iki kategoriye ayrıldığını ancak bunun yeterli bir tanımlama olmadığını belirtir. Bu sebeple de belleği dört biçime ayırmaya girişir: bireysel bellek (</a:t>
            </a:r>
            <a:r>
              <a:rPr lang="tr-TR" sz="2400" i="1" dirty="0" err="1"/>
              <a:t>individual</a:t>
            </a:r>
            <a:r>
              <a:rPr lang="tr-TR" sz="2400" i="1" dirty="0"/>
              <a:t> </a:t>
            </a:r>
            <a:r>
              <a:rPr lang="tr-TR" sz="2400" i="1" dirty="0" err="1"/>
              <a:t>memory</a:t>
            </a:r>
            <a:r>
              <a:rPr lang="tr-TR" sz="2400" dirty="0"/>
              <a:t>), toplumsal bellek (</a:t>
            </a:r>
            <a:r>
              <a:rPr lang="tr-TR" sz="2400" i="1" dirty="0" err="1"/>
              <a:t>social</a:t>
            </a:r>
            <a:r>
              <a:rPr lang="tr-TR" sz="2400" i="1" dirty="0"/>
              <a:t> </a:t>
            </a:r>
            <a:r>
              <a:rPr lang="tr-TR" sz="2400" i="1" dirty="0" err="1"/>
              <a:t>mem</a:t>
            </a:r>
            <a:r>
              <a:rPr lang="tr-TR" sz="2400" dirty="0" err="1"/>
              <a:t>ory</a:t>
            </a:r>
            <a:r>
              <a:rPr lang="tr-TR" sz="2400" dirty="0"/>
              <a:t>), siyasal bellek (</a:t>
            </a:r>
            <a:r>
              <a:rPr lang="tr-TR" sz="2400" i="1" dirty="0" err="1"/>
              <a:t>political</a:t>
            </a:r>
            <a:r>
              <a:rPr lang="tr-TR" sz="2400" i="1" dirty="0"/>
              <a:t> </a:t>
            </a:r>
            <a:r>
              <a:rPr lang="tr-TR" sz="2400" i="1" dirty="0" err="1"/>
              <a:t>memory</a:t>
            </a:r>
            <a:r>
              <a:rPr lang="tr-TR" sz="2400" dirty="0"/>
              <a:t>) ve kültürel bellek (</a:t>
            </a:r>
            <a:r>
              <a:rPr lang="tr-TR" sz="2400" i="1" dirty="0" err="1"/>
              <a:t>cultural</a:t>
            </a:r>
            <a:r>
              <a:rPr lang="tr-TR" sz="2400" i="1" dirty="0"/>
              <a:t> </a:t>
            </a:r>
            <a:r>
              <a:rPr lang="tr-TR" sz="2400" i="1" dirty="0" err="1"/>
              <a:t>memory</a:t>
            </a:r>
            <a:r>
              <a:rPr lang="tr-TR" sz="2400" dirty="0"/>
              <a:t>) (2006: 211). </a:t>
            </a:r>
          </a:p>
          <a:p>
            <a:endParaRPr lang="tr-TR" dirty="0"/>
          </a:p>
        </p:txBody>
      </p:sp>
    </p:spTree>
    <p:extLst>
      <p:ext uri="{BB962C8B-B14F-4D97-AF65-F5344CB8AC3E}">
        <p14:creationId xmlns:p14="http://schemas.microsoft.com/office/powerpoint/2010/main" val="2472559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AB63C3F-9109-A54A-B0D6-58042CCE9C2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2AD0A01-0933-3B47-A987-923652855930}"/>
              </a:ext>
            </a:extLst>
          </p:cNvPr>
          <p:cNvSpPr>
            <a:spLocks noGrp="1"/>
          </p:cNvSpPr>
          <p:nvPr>
            <p:ph idx="1"/>
          </p:nvPr>
        </p:nvSpPr>
        <p:spPr/>
        <p:txBody>
          <a:bodyPr/>
          <a:lstStyle/>
          <a:p>
            <a:r>
              <a:rPr lang="tr-TR" sz="2400" dirty="0"/>
              <a:t>Bireysel bellek isminden de anlaşılacağı üzere bireyle ilgili olan bellek türüdür. Ancak bireyin var olması tek başına mümkün olamayacağı için bir toplumsallığa ihtiyaç duyar. Psikologlar bireysel belleğin üç sistemi olduğunu belirtirler. Motor becerileri, alışkanlıkları ve bazı davranışları farkında olmadan yapabilmeyi ifade eden belleğe </a:t>
            </a:r>
            <a:r>
              <a:rPr lang="tr-TR" sz="2400" i="1" dirty="0"/>
              <a:t>yöntemsel bellek </a:t>
            </a:r>
            <a:r>
              <a:rPr lang="tr-TR" sz="2400" dirty="0"/>
              <a:t>(</a:t>
            </a:r>
            <a:r>
              <a:rPr lang="tr-TR" sz="2400" i="1" dirty="0" err="1"/>
              <a:t>procedural</a:t>
            </a:r>
            <a:r>
              <a:rPr lang="tr-TR" sz="2400" i="1" dirty="0"/>
              <a:t> </a:t>
            </a:r>
            <a:r>
              <a:rPr lang="tr-TR" sz="2400" i="1" dirty="0" err="1"/>
              <a:t>memory</a:t>
            </a:r>
            <a:r>
              <a:rPr lang="tr-TR" sz="2400" dirty="0"/>
              <a:t>) denir. </a:t>
            </a:r>
          </a:p>
          <a:p>
            <a:endParaRPr lang="tr-TR" dirty="0"/>
          </a:p>
        </p:txBody>
      </p:sp>
    </p:spTree>
    <p:extLst>
      <p:ext uri="{BB962C8B-B14F-4D97-AF65-F5344CB8AC3E}">
        <p14:creationId xmlns:p14="http://schemas.microsoft.com/office/powerpoint/2010/main" val="3591750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8A5B14E-81DB-1349-89ED-DF318443B6E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7941B3D-314C-A745-AF7F-AC0D839626EA}"/>
              </a:ext>
            </a:extLst>
          </p:cNvPr>
          <p:cNvSpPr>
            <a:spLocks noGrp="1"/>
          </p:cNvSpPr>
          <p:nvPr>
            <p:ph idx="1"/>
          </p:nvPr>
        </p:nvSpPr>
        <p:spPr/>
        <p:txBody>
          <a:bodyPr/>
          <a:lstStyle/>
          <a:p>
            <a:r>
              <a:rPr lang="tr-TR" sz="2400" dirty="0"/>
              <a:t>Örneğin bisiklete binmek, araba sürmek ya da yüzmek bu bellek sistemine örnektir. İkincisi </a:t>
            </a:r>
            <a:r>
              <a:rPr lang="tr-TR" sz="2400" i="1" dirty="0"/>
              <a:t>anlamsal bellektir </a:t>
            </a:r>
            <a:r>
              <a:rPr lang="tr-TR" sz="2400" dirty="0"/>
              <a:t>(</a:t>
            </a:r>
            <a:r>
              <a:rPr lang="tr-TR" sz="2400" i="1" dirty="0" err="1"/>
              <a:t>semantic</a:t>
            </a:r>
            <a:r>
              <a:rPr lang="tr-TR" sz="2400" i="1" dirty="0"/>
              <a:t> </a:t>
            </a:r>
            <a:r>
              <a:rPr lang="tr-TR" sz="2400" i="1" dirty="0" err="1"/>
              <a:t>memory</a:t>
            </a:r>
            <a:r>
              <a:rPr lang="tr-TR" sz="2400" dirty="0"/>
              <a:t>). Bu bilinçli bir öğrenme sürecinde edinilen bilgileri işaret eder. Üçüncüsü ise </a:t>
            </a:r>
            <a:r>
              <a:rPr lang="tr-TR" sz="2400" i="1" dirty="0" err="1"/>
              <a:t>olaysal</a:t>
            </a:r>
            <a:r>
              <a:rPr lang="tr-TR" sz="2400" i="1" dirty="0"/>
              <a:t> bellektir </a:t>
            </a:r>
            <a:r>
              <a:rPr lang="tr-TR" sz="2400" dirty="0"/>
              <a:t>(</a:t>
            </a:r>
            <a:r>
              <a:rPr lang="tr-TR" sz="2400" i="1" dirty="0" err="1"/>
              <a:t>episodic</a:t>
            </a:r>
            <a:r>
              <a:rPr lang="tr-TR" sz="2400" i="1" dirty="0"/>
              <a:t> </a:t>
            </a:r>
            <a:r>
              <a:rPr lang="tr-TR" sz="2400" i="1" dirty="0" err="1"/>
              <a:t>memory</a:t>
            </a:r>
            <a:r>
              <a:rPr lang="tr-TR" sz="2400" dirty="0"/>
              <a:t>) ve otobiyografik deneyimleri içeren bellek türüdür (</a:t>
            </a:r>
            <a:r>
              <a:rPr lang="tr-TR" sz="2400" dirty="0" err="1"/>
              <a:t>Assmann</a:t>
            </a:r>
            <a:r>
              <a:rPr lang="tr-TR" sz="2400" dirty="0"/>
              <a:t>, 2006: 212; </a:t>
            </a:r>
            <a:r>
              <a:rPr lang="tr-TR" sz="2400" dirty="0" err="1"/>
              <a:t>Schacter</a:t>
            </a:r>
            <a:r>
              <a:rPr lang="tr-TR" sz="2400" dirty="0"/>
              <a:t>, 2010: 35, çevirmenin notu; </a:t>
            </a:r>
            <a:r>
              <a:rPr lang="tr-TR" sz="2400" dirty="0" err="1"/>
              <a:t>Nienass</a:t>
            </a:r>
            <a:r>
              <a:rPr lang="tr-TR" sz="2400" dirty="0"/>
              <a:t> </a:t>
            </a:r>
            <a:r>
              <a:rPr lang="tr-TR" sz="2400" dirty="0" err="1"/>
              <a:t>and</a:t>
            </a:r>
            <a:r>
              <a:rPr lang="tr-TR" sz="2400" dirty="0"/>
              <a:t> </a:t>
            </a:r>
            <a:r>
              <a:rPr lang="tr-TR" sz="2400" dirty="0" err="1"/>
              <a:t>Poole</a:t>
            </a:r>
            <a:r>
              <a:rPr lang="tr-TR" sz="2400" dirty="0"/>
              <a:t>, 2012: 90-91) </a:t>
            </a:r>
          </a:p>
          <a:p>
            <a:endParaRPr lang="tr-TR" dirty="0"/>
          </a:p>
        </p:txBody>
      </p:sp>
    </p:spTree>
    <p:extLst>
      <p:ext uri="{BB962C8B-B14F-4D97-AF65-F5344CB8AC3E}">
        <p14:creationId xmlns:p14="http://schemas.microsoft.com/office/powerpoint/2010/main" val="27534275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426</Words>
  <Application>Microsoft Macintosh PowerPoint</Application>
  <PresentationFormat>Geniş ekran</PresentationFormat>
  <Paragraphs>15</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HANGİ KAVRAM</vt:lpstr>
      <vt:lpstr>Bellek türleri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Zehra Münüsoğlu</dc:creator>
  <cp:lastModifiedBy>Zehra Münüsoğlu</cp:lastModifiedBy>
  <cp:revision>2</cp:revision>
  <dcterms:created xsi:type="dcterms:W3CDTF">2020-06-21T07:01:44Z</dcterms:created>
  <dcterms:modified xsi:type="dcterms:W3CDTF">2020-06-21T07:02:38Z</dcterms:modified>
</cp:coreProperties>
</file>