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70" r:id="rId3"/>
    <p:sldId id="297" r:id="rId4"/>
    <p:sldId id="296" r:id="rId5"/>
    <p:sldId id="312" r:id="rId6"/>
    <p:sldId id="298" r:id="rId7"/>
    <p:sldId id="313" r:id="rId8"/>
    <p:sldId id="299" r:id="rId9"/>
    <p:sldId id="300" r:id="rId10"/>
    <p:sldId id="314" r:id="rId11"/>
    <p:sldId id="301" r:id="rId12"/>
    <p:sldId id="315" r:id="rId13"/>
    <p:sldId id="302" r:id="rId14"/>
    <p:sldId id="316" r:id="rId15"/>
    <p:sldId id="303" r:id="rId16"/>
    <p:sldId id="317" r:id="rId17"/>
    <p:sldId id="304" r:id="rId18"/>
    <p:sldId id="305" r:id="rId19"/>
    <p:sldId id="306" r:id="rId20"/>
    <p:sldId id="307" r:id="rId21"/>
    <p:sldId id="308" r:id="rId22"/>
    <p:sldId id="318" r:id="rId23"/>
    <p:sldId id="309" r:id="rId24"/>
    <p:sldId id="319" r:id="rId25"/>
    <p:sldId id="310" r:id="rId26"/>
    <p:sldId id="32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225" autoAdjust="0"/>
    <p:restoredTop sz="94660"/>
  </p:normalViewPr>
  <p:slideViewPr>
    <p:cSldViewPr snapToGrid="0">
      <p:cViewPr varScale="1">
        <p:scale>
          <a:sx n="88" d="100"/>
          <a:sy n="88" d="100"/>
        </p:scale>
        <p:origin x="-462" y="-96"/>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40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E1ECB5-9450-48C1-BC8B-02C838CDE6B9}" type="datetimeFigureOut">
              <a:rPr lang="tr-TR" smtClean="0"/>
              <a:pPr/>
              <a:t>16.10.2018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F2BE9C-E2E4-43F3-8D67-E9DB812BB9B7}" type="slidenum">
              <a:rPr lang="tr-TR" smtClean="0"/>
              <a:pPr/>
              <a:t>‹#›</a:t>
            </a:fld>
            <a:endParaRPr lang="tr-TR" dirty="0"/>
          </a:p>
        </p:txBody>
      </p:sp>
    </p:spTree>
    <p:extLst>
      <p:ext uri="{BB962C8B-B14F-4D97-AF65-F5344CB8AC3E}">
        <p14:creationId xmlns="" xmlns:p14="http://schemas.microsoft.com/office/powerpoint/2010/main" val="247757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noProof="0"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E0964-1A1C-492A-8ABB-97C526CFCDFB}" type="datetimeFigureOut">
              <a:rPr lang="tr-TR" noProof="0" smtClean="0"/>
              <a:pPr/>
              <a:t>16.10.2018</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noProof="0"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endParaRPr lang="tr-TR" noProof="0"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6ED93-11B9-488C-8E71-3FBEB8F36D49}" type="slidenum">
              <a:rPr lang="tr-TR" noProof="0" smtClean="0"/>
              <a:pPr/>
              <a:t>‹#›</a:t>
            </a:fld>
            <a:endParaRPr lang="tr-TR" noProof="0" dirty="0"/>
          </a:p>
        </p:txBody>
      </p:sp>
    </p:spTree>
    <p:extLst>
      <p:ext uri="{BB962C8B-B14F-4D97-AF65-F5344CB8AC3E}">
        <p14:creationId xmlns="" xmlns:p14="http://schemas.microsoft.com/office/powerpoint/2010/main" val="419463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ctrTitle"/>
          </p:nvPr>
        </p:nvSpPr>
        <p:spPr bwMode="black">
          <a:xfrm>
            <a:off x="1905000" y="1464287"/>
            <a:ext cx="8382000" cy="2729554"/>
          </a:xfrm>
        </p:spPr>
        <p:txBody>
          <a:bodyPr tIns="0" bIns="0" anchor="b"/>
          <a:lstStyle>
            <a:lvl1pPr algn="l">
              <a:defRPr sz="6000" b="1">
                <a:solidFill>
                  <a:schemeClr val="tx2"/>
                </a:solidFill>
              </a:defRPr>
            </a:lvl1pPr>
          </a:lstStyle>
          <a:p>
            <a:r>
              <a:rPr lang="tr-TR" noProof="0" smtClean="0"/>
              <a:t>Asıl başlık stili için tıklatın</a:t>
            </a:r>
            <a:endParaRPr lang="tr-TR" noProof="0" dirty="0"/>
          </a:p>
        </p:txBody>
      </p:sp>
      <p:sp>
        <p:nvSpPr>
          <p:cNvPr id="3" name="Alt Başlık 2"/>
          <p:cNvSpPr>
            <a:spLocks noGrp="1"/>
          </p:cNvSpPr>
          <p:nvPr>
            <p:ph type="subTitle" idx="1"/>
          </p:nvPr>
        </p:nvSpPr>
        <p:spPr>
          <a:xfrm>
            <a:off x="1905000" y="4193840"/>
            <a:ext cx="8382000" cy="1108883"/>
          </a:xfrm>
        </p:spPr>
        <p:txBody>
          <a:bodyPr tIns="0" bIns="0"/>
          <a:lstStyle>
            <a:lvl1pPr marL="0" indent="0" algn="l">
              <a:spcBef>
                <a:spcPts val="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noProof="0" smtClean="0"/>
              <a:t>Asıl alt başlık stilini düzenlemek için tıklatın</a:t>
            </a:r>
            <a:endParaRPr lang="tr-TR" noProof="0" dirty="0"/>
          </a:p>
        </p:txBody>
      </p:sp>
    </p:spTree>
    <p:extLst>
      <p:ext uri="{BB962C8B-B14F-4D97-AF65-F5344CB8AC3E}">
        <p14:creationId xmlns="" xmlns:p14="http://schemas.microsoft.com/office/powerpoint/2010/main" val="17016211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 xmlns:p15="http://schemas.microsoft.com/office/powerpoint/2012/main">
        <p15:guide id="1" pos="1200">
          <p15:clr>
            <a:srgbClr val="5ACBF0"/>
          </p15:clr>
        </p15:guide>
        <p15:guide id="2" pos="6480">
          <p15:clr>
            <a:srgbClr val="5ACBF0"/>
          </p15:clr>
        </p15:guide>
        <p15:guide id="3" orient="horz" pos="2160">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lstStyle>
            <a:lvl1pPr>
              <a:defRPr sz="3200"/>
            </a:lvl1pPr>
          </a:lstStyle>
          <a:p>
            <a:r>
              <a:rPr lang="tr-TR" noProof="0" smtClean="0"/>
              <a:t>Asıl başlık stili için tıklatın</a:t>
            </a:r>
            <a:endParaRPr lang="tr-TR" noProof="0" dirty="0"/>
          </a:p>
        </p:txBody>
      </p:sp>
      <p:sp>
        <p:nvSpPr>
          <p:cNvPr id="3" name="Resim Yer Tutucusu 2"/>
          <p:cNvSpPr>
            <a:spLocks noGrp="1"/>
          </p:cNvSpPr>
          <p:nvPr>
            <p:ph type="pic" idx="1"/>
          </p:nvPr>
        </p:nvSpPr>
        <p:spPr>
          <a:xfrm>
            <a:off x="1600200" y="2171700"/>
            <a:ext cx="5707039" cy="4000500"/>
          </a:xfrm>
          <a:solidFill>
            <a:schemeClr val="bg1">
              <a:lumMod val="75000"/>
            </a:schemeClr>
          </a:solidFill>
          <a:ln w="63500">
            <a:solidFill>
              <a:schemeClr val="tx1">
                <a:lumMod val="50000"/>
              </a:schemeClr>
            </a:solidFill>
            <a:miter lim="800000"/>
          </a:ln>
        </p:spPr>
        <p:txBody>
          <a:bodyPr tIns="914400">
            <a:normAutofit/>
          </a:bodyPr>
          <a:lstStyle>
            <a:lvl1pPr marL="0" indent="0" algn="ctr">
              <a:buNone/>
              <a:defRPr sz="20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7509895" y="2171700"/>
            <a:ext cx="3081905" cy="40005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noProof="0" smtClean="0"/>
              <a:t>Asıl metin stillerini düzenlemek için tıklatın</a:t>
            </a:r>
          </a:p>
        </p:txBody>
      </p:sp>
      <p:sp>
        <p:nvSpPr>
          <p:cNvPr id="5" name="Veri Yer Tutucusu 4"/>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6" name="Altbilgi Yer Tutucusu 5"/>
          <p:cNvSpPr>
            <a:spLocks noGrp="1"/>
          </p:cNvSpPr>
          <p:nvPr>
            <p:ph type="ftr" sz="quarter" idx="11"/>
          </p:nvPr>
        </p:nvSpPr>
        <p:spPr/>
        <p:txBody>
          <a:bodyPr/>
          <a:lstStyle/>
          <a:p>
            <a:endParaRPr lang="tr-TR" noProof="0" dirty="0"/>
          </a:p>
        </p:txBody>
      </p:sp>
      <p:sp>
        <p:nvSpPr>
          <p:cNvPr id="7" name="Slayt Numarası Yer Tutucusu 6"/>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34793713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Veri Yer Tutucusu 3"/>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11"/>
          </p:nvPr>
        </p:nvSpPr>
        <p:spPr/>
        <p:txBody>
          <a:bodyPr/>
          <a:lstStyle/>
          <a:p>
            <a:endParaRPr lang="tr-TR" noProof="0" dirty="0"/>
          </a:p>
        </p:txBody>
      </p:sp>
      <p:sp>
        <p:nvSpPr>
          <p:cNvPr id="6" name="Slayt Numarası Yer Tutucusu 5"/>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2727918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 y="428"/>
            <a:ext cx="12192000" cy="6858000"/>
          </a:xfrm>
          <a:prstGeom prst="rect">
            <a:avLst/>
          </a:prstGeom>
        </p:spPr>
      </p:pic>
      <p:sp>
        <p:nvSpPr>
          <p:cNvPr id="2" name="Dikey Başlık 1"/>
          <p:cNvSpPr>
            <a:spLocks noGrp="1"/>
          </p:cNvSpPr>
          <p:nvPr>
            <p:ph type="title" orient="vert"/>
          </p:nvPr>
        </p:nvSpPr>
        <p:spPr>
          <a:xfrm>
            <a:off x="10591800" y="685799"/>
            <a:ext cx="1409700" cy="5491163"/>
          </a:xfrm>
        </p:spPr>
        <p:txBody>
          <a:bodyPr vert="eaVert"/>
          <a:lstStyle/>
          <a:p>
            <a:r>
              <a:rPr lang="tr-TR" noProof="0" smtClean="0"/>
              <a:t>Asıl başlık stili için tıklatın</a:t>
            </a:r>
            <a:endParaRPr lang="tr-TR" noProof="0" dirty="0"/>
          </a:p>
        </p:txBody>
      </p:sp>
      <p:sp>
        <p:nvSpPr>
          <p:cNvPr id="3" name="Dikey Metin Yer Tutucusu 2"/>
          <p:cNvSpPr>
            <a:spLocks noGrp="1"/>
          </p:cNvSpPr>
          <p:nvPr>
            <p:ph type="body" orient="vert" idx="1"/>
          </p:nvPr>
        </p:nvSpPr>
        <p:spPr>
          <a:xfrm>
            <a:off x="838200" y="685799"/>
            <a:ext cx="9038544" cy="5491164"/>
          </a:xfrm>
        </p:spPr>
        <p:txBody>
          <a:bodyPr vert="eaVert"/>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Veri Yer Tutucusu 3"/>
          <p:cNvSpPr>
            <a:spLocks noGrp="1"/>
          </p:cNvSpPr>
          <p:nvPr>
            <p:ph type="dt" sz="half" idx="10"/>
          </p:nvPr>
        </p:nvSpPr>
        <p:spPr>
          <a:xfrm>
            <a:off x="6024627" y="6511119"/>
            <a:ext cx="2651162" cy="275839"/>
          </a:xfrm>
        </p:spPr>
        <p:txBody>
          <a:body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11"/>
          </p:nvPr>
        </p:nvSpPr>
        <p:spPr>
          <a:xfrm>
            <a:off x="838200" y="6511119"/>
            <a:ext cx="5157725" cy="275839"/>
          </a:xfrm>
        </p:spPr>
        <p:txBody>
          <a:bodyPr/>
          <a:lstStyle/>
          <a:p>
            <a:endParaRPr lang="tr-TR" noProof="0" dirty="0"/>
          </a:p>
        </p:txBody>
      </p:sp>
      <p:sp>
        <p:nvSpPr>
          <p:cNvPr id="6" name="Slayt Numarası Yer Tutucusu 5"/>
          <p:cNvSpPr>
            <a:spLocks noGrp="1"/>
          </p:cNvSpPr>
          <p:nvPr>
            <p:ph type="sldNum" sz="quarter" idx="12"/>
          </p:nvPr>
        </p:nvSpPr>
        <p:spPr>
          <a:xfrm>
            <a:off x="8704490" y="6511119"/>
            <a:ext cx="1115786" cy="275839"/>
          </a:xfrm>
        </p:spPr>
        <p:txBody>
          <a:body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1021873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 xmlns:p15="http://schemas.microsoft.com/office/powerpoint/2012/main">
        <p15:guide id="1" orient="horz"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Asıl başlık stili için tıklatın</a:t>
            </a:r>
            <a:endParaRPr lang="tr-TR" noProof="0" dirty="0"/>
          </a:p>
        </p:txBody>
      </p:sp>
      <p:sp>
        <p:nvSpPr>
          <p:cNvPr id="3" name="İçerik Yer Tutucusu 2"/>
          <p:cNvSpPr>
            <a:spLocks noGrp="1"/>
          </p:cNvSpPr>
          <p:nvPr>
            <p:ph idx="1"/>
          </p:nvPr>
        </p:nvSpPr>
        <p:spPr/>
        <p:txBody>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Veri Yer Tutucusu 3"/>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11"/>
          </p:nvPr>
        </p:nvSpPr>
        <p:spPr/>
        <p:txBody>
          <a:bodyPr/>
          <a:lstStyle/>
          <a:p>
            <a:endParaRPr lang="tr-TR" noProof="0" dirty="0"/>
          </a:p>
        </p:txBody>
      </p:sp>
      <p:sp>
        <p:nvSpPr>
          <p:cNvPr id="6" name="Slayt Numarası Yer Tutucusu 5"/>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17751330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bwMode="black">
          <a:xfrm>
            <a:off x="1609724" y="1686073"/>
            <a:ext cx="8982076" cy="2081276"/>
          </a:xfrm>
        </p:spPr>
        <p:txBody>
          <a:bodyPr tIns="0" bIns="0" anchor="b">
            <a:normAutofit/>
          </a:bodyPr>
          <a:lstStyle>
            <a:lvl1pPr>
              <a:defRPr sz="4800" b="1">
                <a:solidFill>
                  <a:schemeClr val="tx2"/>
                </a:solidFill>
              </a:defRPr>
            </a:lvl1pPr>
          </a:lstStyle>
          <a:p>
            <a:r>
              <a:rPr lang="tr-TR" noProof="0" smtClean="0"/>
              <a:t>Asıl başlık stili için tıklatın</a:t>
            </a:r>
            <a:endParaRPr lang="tr-TR" noProof="0" dirty="0"/>
          </a:p>
        </p:txBody>
      </p:sp>
      <p:sp>
        <p:nvSpPr>
          <p:cNvPr id="3" name="Metin Yer Tutucusu 2"/>
          <p:cNvSpPr>
            <a:spLocks noGrp="1"/>
          </p:cNvSpPr>
          <p:nvPr>
            <p:ph type="body" idx="1"/>
          </p:nvPr>
        </p:nvSpPr>
        <p:spPr>
          <a:xfrm>
            <a:off x="1609724" y="3767351"/>
            <a:ext cx="8982076" cy="1080448"/>
          </a:xfrm>
        </p:spPr>
        <p:txBody>
          <a:bodyPr tIns="0" bIns="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noProof="0" smtClean="0"/>
              <a:t>Asıl metin stillerini düzenlemek için tıklatın</a:t>
            </a:r>
          </a:p>
        </p:txBody>
      </p:sp>
      <p:sp>
        <p:nvSpPr>
          <p:cNvPr id="4" name="Veri Yer Tutucusu 3"/>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11"/>
          </p:nvPr>
        </p:nvSpPr>
        <p:spPr/>
        <p:txBody>
          <a:bodyPr/>
          <a:lstStyle/>
          <a:p>
            <a:endParaRPr lang="tr-TR" noProof="0" dirty="0"/>
          </a:p>
        </p:txBody>
      </p:sp>
      <p:sp>
        <p:nvSpPr>
          <p:cNvPr id="6" name="Slayt Numarası Yer Tutucusu 5"/>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27091673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iğer Bölüm Başlığı">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1609724" y="1686073"/>
            <a:ext cx="8982076" cy="2081276"/>
          </a:xfrm>
        </p:spPr>
        <p:txBody>
          <a:bodyPr tIns="0" bIns="0" anchor="b">
            <a:normAutofit/>
          </a:bodyPr>
          <a:lstStyle>
            <a:lvl1pPr>
              <a:defRPr sz="4800" b="1">
                <a:solidFill>
                  <a:schemeClr val="bg1"/>
                </a:solidFill>
              </a:defRPr>
            </a:lvl1pPr>
          </a:lstStyle>
          <a:p>
            <a:r>
              <a:rPr lang="tr-TR" noProof="0" smtClean="0"/>
              <a:t>Asıl başlık stili için tıklatın</a:t>
            </a:r>
            <a:endParaRPr lang="tr-TR" noProof="0" dirty="0"/>
          </a:p>
        </p:txBody>
      </p:sp>
      <p:sp>
        <p:nvSpPr>
          <p:cNvPr id="3" name="Metin Yer Tutucusu 2"/>
          <p:cNvSpPr>
            <a:spLocks noGrp="1"/>
          </p:cNvSpPr>
          <p:nvPr>
            <p:ph type="body" idx="1"/>
          </p:nvPr>
        </p:nvSpPr>
        <p:spPr bwMode="white">
          <a:xfrm>
            <a:off x="1609724" y="3767351"/>
            <a:ext cx="8982076" cy="1080448"/>
          </a:xfrm>
        </p:spPr>
        <p:txBody>
          <a:bodyPr tIns="0" bIns="0"/>
          <a:lstStyle>
            <a:lvl1pPr marL="0" indent="0">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noProof="0" smtClean="0"/>
              <a:t>Asıl metin stillerini düzenlemek için tıklatın</a:t>
            </a:r>
          </a:p>
        </p:txBody>
      </p:sp>
      <p:sp>
        <p:nvSpPr>
          <p:cNvPr id="4" name="Veri Yer Tutucusu 3"/>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11"/>
          </p:nvPr>
        </p:nvSpPr>
        <p:spPr/>
        <p:txBody>
          <a:bodyPr/>
          <a:lstStyle/>
          <a:p>
            <a:endParaRPr lang="tr-TR" noProof="0" dirty="0"/>
          </a:p>
        </p:txBody>
      </p:sp>
      <p:sp>
        <p:nvSpPr>
          <p:cNvPr id="6" name="Slayt Numarası Yer Tutucusu 5"/>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32228392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Asıl başlık stili için tıklatın</a:t>
            </a:r>
            <a:endParaRPr lang="tr-TR" noProof="0" dirty="0"/>
          </a:p>
        </p:txBody>
      </p:sp>
      <p:sp>
        <p:nvSpPr>
          <p:cNvPr id="3" name="İçerik Yer Tutucusu 2"/>
          <p:cNvSpPr>
            <a:spLocks noGrp="1"/>
          </p:cNvSpPr>
          <p:nvPr>
            <p:ph sz="half" idx="1"/>
          </p:nvPr>
        </p:nvSpPr>
        <p:spPr>
          <a:xfrm>
            <a:off x="1600200" y="2171699"/>
            <a:ext cx="4419600" cy="4005263"/>
          </a:xfrm>
        </p:spPr>
        <p:txBody>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İçerik Yer Tutucusu 3"/>
          <p:cNvSpPr>
            <a:spLocks noGrp="1"/>
          </p:cNvSpPr>
          <p:nvPr>
            <p:ph sz="half" idx="2"/>
          </p:nvPr>
        </p:nvSpPr>
        <p:spPr>
          <a:xfrm>
            <a:off x="6172200" y="2171699"/>
            <a:ext cx="4419600" cy="4005263"/>
          </a:xfrm>
        </p:spPr>
        <p:txBody>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5" name="Veri Yer Tutucusu 4"/>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6" name="Altbilgi Yer Tutucusu 5"/>
          <p:cNvSpPr>
            <a:spLocks noGrp="1"/>
          </p:cNvSpPr>
          <p:nvPr>
            <p:ph type="ftr" sz="quarter" idx="11"/>
          </p:nvPr>
        </p:nvSpPr>
        <p:spPr/>
        <p:txBody>
          <a:bodyPr/>
          <a:lstStyle/>
          <a:p>
            <a:endParaRPr lang="tr-TR" noProof="0" dirty="0"/>
          </a:p>
        </p:txBody>
      </p:sp>
      <p:sp>
        <p:nvSpPr>
          <p:cNvPr id="7" name="Slayt Numarası Yer Tutucusu 6"/>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29067077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Asıl başlık stili için tıklatın</a:t>
            </a:r>
            <a:endParaRPr lang="tr-TR" noProof="0" dirty="0"/>
          </a:p>
        </p:txBody>
      </p:sp>
      <p:sp>
        <p:nvSpPr>
          <p:cNvPr id="3" name="Metin Yer Tutucusu 2"/>
          <p:cNvSpPr>
            <a:spLocks noGrp="1"/>
          </p:cNvSpPr>
          <p:nvPr>
            <p:ph type="body" idx="1"/>
          </p:nvPr>
        </p:nvSpPr>
        <p:spPr>
          <a:xfrm>
            <a:off x="1609723" y="1681163"/>
            <a:ext cx="4416552" cy="823912"/>
          </a:xfrm>
        </p:spPr>
        <p:txBody>
          <a:bodyPr anchor="b"/>
          <a:lstStyle>
            <a:lvl1pPr marL="0" indent="0">
              <a:spcBef>
                <a:spcPts val="0"/>
              </a:spcBef>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0" smtClean="0"/>
              <a:t>Asıl metin stillerini düzenlemek için tıklatın</a:t>
            </a:r>
          </a:p>
        </p:txBody>
      </p:sp>
      <p:sp>
        <p:nvSpPr>
          <p:cNvPr id="4" name="İçerik Yer Tutucusu 3"/>
          <p:cNvSpPr>
            <a:spLocks noGrp="1"/>
          </p:cNvSpPr>
          <p:nvPr>
            <p:ph sz="half" idx="2"/>
          </p:nvPr>
        </p:nvSpPr>
        <p:spPr>
          <a:xfrm>
            <a:off x="1609723" y="2505075"/>
            <a:ext cx="4416552" cy="3684588"/>
          </a:xfrm>
        </p:spPr>
        <p:txBody>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5" name="Metin Yer Tutucusu 4"/>
          <p:cNvSpPr>
            <a:spLocks noGrp="1"/>
          </p:cNvSpPr>
          <p:nvPr>
            <p:ph type="body" sz="quarter" idx="3"/>
          </p:nvPr>
        </p:nvSpPr>
        <p:spPr>
          <a:xfrm>
            <a:off x="6172200" y="1681163"/>
            <a:ext cx="4419600" cy="823912"/>
          </a:xfrm>
        </p:spPr>
        <p:txBody>
          <a:bodyPr anchor="b"/>
          <a:lstStyle>
            <a:lvl1pPr marL="0" indent="0">
              <a:spcBef>
                <a:spcPts val="0"/>
              </a:spcBef>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0" smtClean="0"/>
              <a:t>Asıl metin stillerini düzenlemek için tıklatın</a:t>
            </a:r>
          </a:p>
        </p:txBody>
      </p:sp>
      <p:sp>
        <p:nvSpPr>
          <p:cNvPr id="6" name="İçerik Yer Tutucusu 5"/>
          <p:cNvSpPr>
            <a:spLocks noGrp="1"/>
          </p:cNvSpPr>
          <p:nvPr>
            <p:ph sz="quarter" idx="4"/>
          </p:nvPr>
        </p:nvSpPr>
        <p:spPr>
          <a:xfrm>
            <a:off x="6172200" y="2505075"/>
            <a:ext cx="4419600" cy="3684588"/>
          </a:xfrm>
        </p:spPr>
        <p:txBody>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7" name="Veri Yer Tutucusu 6"/>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8" name="Altbilgi Yer Tutucusu 7"/>
          <p:cNvSpPr>
            <a:spLocks noGrp="1"/>
          </p:cNvSpPr>
          <p:nvPr>
            <p:ph type="ftr" sz="quarter" idx="11"/>
          </p:nvPr>
        </p:nvSpPr>
        <p:spPr/>
        <p:txBody>
          <a:bodyPr/>
          <a:lstStyle/>
          <a:p>
            <a:endParaRPr lang="tr-TR" noProof="0" dirty="0"/>
          </a:p>
        </p:txBody>
      </p:sp>
      <p:sp>
        <p:nvSpPr>
          <p:cNvPr id="9" name="Slayt Numarası Yer Tutucusu 8"/>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37334758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Asıl başlık stili için tıklatın</a:t>
            </a:r>
            <a:endParaRPr lang="tr-TR" noProof="0" dirty="0"/>
          </a:p>
        </p:txBody>
      </p:sp>
      <p:sp>
        <p:nvSpPr>
          <p:cNvPr id="3" name="Veri Yer Tutucusu 2"/>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4" name="Altbilgi Yer Tutucusu 3"/>
          <p:cNvSpPr>
            <a:spLocks noGrp="1"/>
          </p:cNvSpPr>
          <p:nvPr>
            <p:ph type="ftr" sz="quarter" idx="11"/>
          </p:nvPr>
        </p:nvSpPr>
        <p:spPr/>
        <p:txBody>
          <a:bodyPr/>
          <a:lstStyle/>
          <a:p>
            <a:endParaRPr lang="tr-TR" noProof="0" dirty="0"/>
          </a:p>
        </p:txBody>
      </p:sp>
      <p:sp>
        <p:nvSpPr>
          <p:cNvPr id="5" name="Slayt Numarası Yer Tutucusu 4"/>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34159680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bg>
      <p:bgRef idx="1001">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i Yer Tutucusu 1"/>
          <p:cNvSpPr>
            <a:spLocks noGrp="1"/>
          </p:cNvSpPr>
          <p:nvPr>
            <p:ph type="dt" sz="half" idx="10"/>
          </p:nvPr>
        </p:nvSpPr>
        <p:spPr bwMode="white"/>
        <p:txBody>
          <a:bodyPr/>
          <a:lstStyle>
            <a:lvl1pPr>
              <a:defRPr>
                <a:solidFill>
                  <a:schemeClr val="tx1">
                    <a:lumMod val="65000"/>
                  </a:schemeClr>
                </a:solidFill>
              </a:defRPr>
            </a:lvl1pPr>
          </a:lstStyle>
          <a:p>
            <a:fld id="{17DAC9ED-883A-4295-875C-D653C1FCD32D}" type="datetimeFigureOut">
              <a:rPr lang="tr-TR" noProof="0" smtClean="0"/>
              <a:pPr/>
              <a:t>16.10.2018</a:t>
            </a:fld>
            <a:endParaRPr lang="tr-TR" noProof="0" dirty="0"/>
          </a:p>
        </p:txBody>
      </p:sp>
      <p:sp>
        <p:nvSpPr>
          <p:cNvPr id="3" name="Altbilgi Yer Tutucusu 2"/>
          <p:cNvSpPr>
            <a:spLocks noGrp="1"/>
          </p:cNvSpPr>
          <p:nvPr>
            <p:ph type="ftr" sz="quarter" idx="11"/>
          </p:nvPr>
        </p:nvSpPr>
        <p:spPr bwMode="white"/>
        <p:txBody>
          <a:bodyPr/>
          <a:lstStyle>
            <a:lvl1pPr>
              <a:defRPr>
                <a:solidFill>
                  <a:schemeClr val="tx1">
                    <a:lumMod val="65000"/>
                  </a:schemeClr>
                </a:solidFill>
              </a:defRPr>
            </a:lvl1pPr>
          </a:lstStyle>
          <a:p>
            <a:endParaRPr lang="tr-TR" noProof="0" dirty="0"/>
          </a:p>
        </p:txBody>
      </p:sp>
      <p:sp>
        <p:nvSpPr>
          <p:cNvPr id="4" name="Slayt Numarası Yer Tutucusu 3"/>
          <p:cNvSpPr>
            <a:spLocks noGrp="1"/>
          </p:cNvSpPr>
          <p:nvPr>
            <p:ph type="sldNum" sz="quarter" idx="12"/>
          </p:nvPr>
        </p:nvSpPr>
        <p:spPr bwMode="white"/>
        <p:txBody>
          <a:bodyPr/>
          <a:lstStyle>
            <a:lvl1pPr>
              <a:defRPr>
                <a:solidFill>
                  <a:schemeClr val="tx1">
                    <a:lumMod val="65000"/>
                  </a:schemeClr>
                </a:solidFill>
              </a:defRPr>
            </a:lvl1p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46697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lstStyle>
            <a:lvl1pPr>
              <a:defRPr sz="3200"/>
            </a:lvl1pPr>
          </a:lstStyle>
          <a:p>
            <a:r>
              <a:rPr lang="tr-TR" noProof="0" smtClean="0"/>
              <a:t>Asıl başlık stili için tıklatın</a:t>
            </a:r>
            <a:endParaRPr lang="tr-TR" noProof="0" dirty="0"/>
          </a:p>
        </p:txBody>
      </p:sp>
      <p:sp>
        <p:nvSpPr>
          <p:cNvPr id="3" name="İçerik Yer Tutucusu 2"/>
          <p:cNvSpPr>
            <a:spLocks noGrp="1"/>
          </p:cNvSpPr>
          <p:nvPr>
            <p:ph idx="1"/>
          </p:nvPr>
        </p:nvSpPr>
        <p:spPr>
          <a:xfrm>
            <a:off x="1600200" y="2171700"/>
            <a:ext cx="5707038" cy="40005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Metin Yer Tutucusu 3"/>
          <p:cNvSpPr>
            <a:spLocks noGrp="1"/>
          </p:cNvSpPr>
          <p:nvPr>
            <p:ph type="body" sz="half" idx="2"/>
          </p:nvPr>
        </p:nvSpPr>
        <p:spPr>
          <a:xfrm>
            <a:off x="7509895" y="2171700"/>
            <a:ext cx="3081905" cy="40005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noProof="0" smtClean="0"/>
              <a:t>Asıl metin stillerini düzenlemek için tıklatın</a:t>
            </a:r>
          </a:p>
        </p:txBody>
      </p:sp>
      <p:sp>
        <p:nvSpPr>
          <p:cNvPr id="5" name="Veri Yer Tutucusu 4"/>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6" name="Altbilgi Yer Tutucusu 5"/>
          <p:cNvSpPr>
            <a:spLocks noGrp="1"/>
          </p:cNvSpPr>
          <p:nvPr>
            <p:ph type="ftr" sz="quarter" idx="11"/>
          </p:nvPr>
        </p:nvSpPr>
        <p:spPr/>
        <p:txBody>
          <a:bodyPr/>
          <a:lstStyle/>
          <a:p>
            <a:endParaRPr lang="tr-TR" noProof="0" dirty="0"/>
          </a:p>
        </p:txBody>
      </p:sp>
      <p:sp>
        <p:nvSpPr>
          <p:cNvPr id="7" name="Slayt Numarası Yer Tutucusu 6"/>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42551521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Resim 8"/>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bwMode="auto">
          <a:xfrm>
            <a:off x="0" y="0"/>
            <a:ext cx="12192000" cy="6858000"/>
          </a:xfrm>
          <a:prstGeom prst="rect">
            <a:avLst/>
          </a:prstGeom>
        </p:spPr>
      </p:pic>
      <p:sp>
        <p:nvSpPr>
          <p:cNvPr id="2" name="Başlık Yer Tutucusu 1"/>
          <p:cNvSpPr>
            <a:spLocks noGrp="1"/>
          </p:cNvSpPr>
          <p:nvPr>
            <p:ph type="title"/>
          </p:nvPr>
        </p:nvSpPr>
        <p:spPr bwMode="white">
          <a:xfrm>
            <a:off x="1600200" y="295562"/>
            <a:ext cx="8991600" cy="1008247"/>
          </a:xfrm>
          <a:prstGeom prst="rect">
            <a:avLst/>
          </a:prstGeom>
        </p:spPr>
        <p:txBody>
          <a:bodyPr vert="horz" lIns="0" tIns="45720" rIns="0" bIns="45720" rtlCol="0" anchor="ctr">
            <a:normAutofit/>
          </a:bodyPr>
          <a:lstStyle/>
          <a:p>
            <a:r>
              <a:rPr lang="tr-TR" noProof="0" dirty="0" smtClean="0"/>
              <a:t>Asıl başlık stili için tıklatın</a:t>
            </a:r>
            <a:endParaRPr lang="tr-TR" noProof="0" dirty="0"/>
          </a:p>
        </p:txBody>
      </p:sp>
      <p:sp>
        <p:nvSpPr>
          <p:cNvPr id="3" name="Metin Yer Tutucusu 2"/>
          <p:cNvSpPr>
            <a:spLocks noGrp="1"/>
          </p:cNvSpPr>
          <p:nvPr>
            <p:ph type="body" idx="1"/>
          </p:nvPr>
        </p:nvSpPr>
        <p:spPr>
          <a:xfrm>
            <a:off x="1609725" y="2171700"/>
            <a:ext cx="8991600" cy="4000500"/>
          </a:xfrm>
          <a:prstGeom prst="rect">
            <a:avLst/>
          </a:prstGeom>
        </p:spPr>
        <p:txBody>
          <a:bodyPr vert="horz" lIns="0" tIns="45720" rIns="0" bIns="45720" rtlCol="0">
            <a:normAutofit/>
          </a:bodyPr>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p>
          <a:p>
            <a:pPr lvl="5"/>
            <a:r>
              <a:rPr lang="tr-TR" noProof="0" dirty="0" smtClean="0"/>
              <a:t>Altıncı düzey</a:t>
            </a:r>
          </a:p>
          <a:p>
            <a:pPr lvl="6"/>
            <a:r>
              <a:rPr lang="tr-TR" noProof="0" dirty="0" smtClean="0"/>
              <a:t>Yedinci düzey</a:t>
            </a:r>
          </a:p>
          <a:p>
            <a:pPr lvl="7"/>
            <a:r>
              <a:rPr lang="tr-TR" noProof="0" dirty="0" smtClean="0"/>
              <a:t>Sekizinci düzey</a:t>
            </a:r>
          </a:p>
          <a:p>
            <a:pPr lvl="8"/>
            <a:r>
              <a:rPr lang="tr-TR" noProof="0" dirty="0" smtClean="0"/>
              <a:t>Dokuzuncu düzey</a:t>
            </a:r>
            <a:endParaRPr lang="tr-TR" noProof="0" dirty="0"/>
          </a:p>
        </p:txBody>
      </p:sp>
      <p:sp>
        <p:nvSpPr>
          <p:cNvPr id="4" name="Veri Yer Tutucusu 3"/>
          <p:cNvSpPr>
            <a:spLocks noGrp="1"/>
          </p:cNvSpPr>
          <p:nvPr>
            <p:ph type="dt" sz="half" idx="2"/>
          </p:nvPr>
        </p:nvSpPr>
        <p:spPr>
          <a:xfrm>
            <a:off x="6796151" y="6511119"/>
            <a:ext cx="2651162" cy="275839"/>
          </a:xfrm>
          <a:prstGeom prst="rect">
            <a:avLst/>
          </a:prstGeom>
        </p:spPr>
        <p:txBody>
          <a:bodyPr vert="horz" lIns="91440" tIns="45720" rIns="91440" bIns="45720" rtlCol="0" anchor="b"/>
          <a:lstStyle>
            <a:lvl1pPr algn="r">
              <a:defRPr sz="800">
                <a:solidFill>
                  <a:schemeClr val="bg1">
                    <a:lumMod val="65000"/>
                  </a:schemeClr>
                </a:solidFill>
              </a:defRPr>
            </a:lvl1p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3"/>
          </p:nvPr>
        </p:nvSpPr>
        <p:spPr>
          <a:xfrm>
            <a:off x="1609724" y="6511119"/>
            <a:ext cx="5157725" cy="275839"/>
          </a:xfrm>
          <a:prstGeom prst="rect">
            <a:avLst/>
          </a:prstGeom>
        </p:spPr>
        <p:txBody>
          <a:bodyPr vert="horz" lIns="91440" tIns="45720" rIns="91440" bIns="45720" rtlCol="0" anchor="b"/>
          <a:lstStyle>
            <a:lvl1pPr algn="l">
              <a:defRPr sz="800">
                <a:solidFill>
                  <a:schemeClr val="bg1">
                    <a:lumMod val="65000"/>
                  </a:schemeClr>
                </a:solidFill>
              </a:defRPr>
            </a:lvl1pPr>
          </a:lstStyle>
          <a:p>
            <a:endParaRPr lang="tr-TR" noProof="0" dirty="0"/>
          </a:p>
        </p:txBody>
      </p:sp>
      <p:sp>
        <p:nvSpPr>
          <p:cNvPr id="6" name="Slayt Numarası Yer Tutucusu 5"/>
          <p:cNvSpPr>
            <a:spLocks noGrp="1"/>
          </p:cNvSpPr>
          <p:nvPr>
            <p:ph type="sldNum" sz="quarter" idx="4"/>
          </p:nvPr>
        </p:nvSpPr>
        <p:spPr>
          <a:xfrm>
            <a:off x="9476014" y="6511119"/>
            <a:ext cx="1115786" cy="275839"/>
          </a:xfrm>
          <a:prstGeom prst="rect">
            <a:avLst/>
          </a:prstGeom>
        </p:spPr>
        <p:txBody>
          <a:bodyPr vert="horz" lIns="91440" tIns="45720" rIns="91440" bIns="45720" rtlCol="0" anchor="b"/>
          <a:lstStyle>
            <a:lvl1pPr algn="r">
              <a:defRPr sz="800">
                <a:solidFill>
                  <a:schemeClr val="bg1">
                    <a:lumMod val="65000"/>
                  </a:schemeClr>
                </a:solidFill>
              </a:defRPr>
            </a:lvl1pPr>
          </a:lstStyle>
          <a:p>
            <a:fld id="{29927BEA-0E01-4643-B2DE-F82012A02F29}" type="slidenum">
              <a:rPr lang="tr-TR" noProof="0" smtClean="0"/>
              <a:pPr/>
              <a:t>‹#›</a:t>
            </a:fld>
            <a:endParaRPr lang="tr-TR" noProof="0" dirty="0"/>
          </a:p>
        </p:txBody>
      </p:sp>
    </p:spTree>
    <p:extLst>
      <p:ext uri="{BB962C8B-B14F-4D97-AF65-F5344CB8AC3E}">
        <p14:creationId xmlns="" xmlns:p14="http://schemas.microsoft.com/office/powerpoint/2010/main" val="180522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10312" indent="-210312" algn="l" defTabSz="914400" rtl="0" eaLnBrk="1" latinLnBrk="0" hangingPunct="1">
        <a:lnSpc>
          <a:spcPct val="100000"/>
        </a:lnSpc>
        <a:spcBef>
          <a:spcPts val="1200"/>
        </a:spcBef>
        <a:buFont typeface="Wingdings" panose="05000000000000000000" pitchFamily="2" charset="2"/>
        <a:buChar char="§"/>
        <a:defRPr sz="2000" kern="1200">
          <a:solidFill>
            <a:schemeClr val="tx2"/>
          </a:solidFill>
          <a:latin typeface="+mn-lt"/>
          <a:ea typeface="+mn-ea"/>
          <a:cs typeface="+mn-cs"/>
        </a:defRPr>
      </a:lvl1pPr>
      <a:lvl2pPr marL="667512" indent="-155448" algn="l" defTabSz="914400" rtl="0" eaLnBrk="1" latinLnBrk="0" hangingPunct="1">
        <a:lnSpc>
          <a:spcPct val="100000"/>
        </a:lnSpc>
        <a:spcBef>
          <a:spcPts val="600"/>
        </a:spcBef>
        <a:buSzPct val="80000"/>
        <a:buFont typeface="Wingdings" panose="05000000000000000000" pitchFamily="2" charset="2"/>
        <a:buChar char="§"/>
        <a:defRPr sz="1800" kern="1200">
          <a:solidFill>
            <a:schemeClr val="tx2"/>
          </a:solidFill>
          <a:latin typeface="+mn-lt"/>
          <a:ea typeface="+mn-ea"/>
          <a:cs typeface="+mn-cs"/>
        </a:defRPr>
      </a:lvl2pPr>
      <a:lvl3pPr marL="1124712" indent="-155448" algn="l" defTabSz="914400" rtl="0" eaLnBrk="1" latinLnBrk="0" hangingPunct="1">
        <a:lnSpc>
          <a:spcPct val="100000"/>
        </a:lnSpc>
        <a:spcBef>
          <a:spcPts val="600"/>
        </a:spcBef>
        <a:buFont typeface="Wingdings" panose="05000000000000000000" pitchFamily="2" charset="2"/>
        <a:buChar char="§"/>
        <a:defRPr sz="1600" kern="1200">
          <a:solidFill>
            <a:schemeClr val="tx2"/>
          </a:solidFill>
          <a:latin typeface="+mn-lt"/>
          <a:ea typeface="+mn-ea"/>
          <a:cs typeface="+mn-cs"/>
        </a:defRPr>
      </a:lvl3pPr>
      <a:lvl4pPr marL="1581912" indent="-155448" algn="l" defTabSz="914400" rtl="0" eaLnBrk="1" latinLnBrk="0" hangingPunct="1">
        <a:lnSpc>
          <a:spcPct val="100000"/>
        </a:lnSpc>
        <a:spcBef>
          <a:spcPts val="600"/>
        </a:spcBef>
        <a:buFont typeface="Wingdings" panose="05000000000000000000" pitchFamily="2" charset="2"/>
        <a:buChar char="§"/>
        <a:defRPr sz="1400" kern="1200">
          <a:solidFill>
            <a:schemeClr val="tx2"/>
          </a:solidFill>
          <a:latin typeface="+mn-lt"/>
          <a:ea typeface="+mn-ea"/>
          <a:cs typeface="+mn-cs"/>
        </a:defRPr>
      </a:lvl4pPr>
      <a:lvl5pPr marL="20391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5pPr>
      <a:lvl6pPr marL="24963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6pPr>
      <a:lvl7pPr marL="29535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7pPr>
      <a:lvl8pPr marL="34107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8pPr>
      <a:lvl9pPr marL="3867912" indent="-155448" algn="l" defTabSz="914400" rtl="0" eaLnBrk="1" latinLnBrk="0" hangingPunct="1">
        <a:lnSpc>
          <a:spcPct val="100000"/>
        </a:lnSpc>
        <a:spcBef>
          <a:spcPts val="600"/>
        </a:spcBef>
        <a:buSzPct val="80000"/>
        <a:buFont typeface="Wingdings" panose="05000000000000000000"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368">
          <p15:clr>
            <a:srgbClr val="F26B43"/>
          </p15:clr>
        </p15:guide>
        <p15:guide id="2" pos="6672">
          <p15:clr>
            <a:srgbClr val="F26B43"/>
          </p15:clr>
        </p15:guide>
        <p15:guide id="3"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normAutofit fontScale="90000"/>
          </a:bodyPr>
          <a:lstStyle/>
          <a:p>
            <a:r>
              <a:rPr lang="tr-TR" b="1" dirty="0" smtClean="0">
                <a:solidFill>
                  <a:srgbClr val="0070C0"/>
                </a:solidFill>
              </a:rPr>
              <a:t>GIDA MADDELERİNİN BOZULMASI VE NEDENLERİ</a:t>
            </a:r>
            <a:r>
              <a:rPr lang="tr-TR" dirty="0" smtClean="0">
                <a:solidFill>
                  <a:srgbClr val="0070C0"/>
                </a:solidFill>
              </a:rPr>
              <a:t/>
            </a:r>
            <a:br>
              <a:rPr lang="tr-TR" dirty="0" smtClean="0">
                <a:solidFill>
                  <a:srgbClr val="0070C0"/>
                </a:solidFill>
              </a:rPr>
            </a:br>
            <a:endParaRPr lang="tr-TR" dirty="0">
              <a:solidFill>
                <a:srgbClr val="0070C0"/>
              </a:solidFill>
            </a:endParaRPr>
          </a:p>
        </p:txBody>
      </p:sp>
      <p:sp>
        <p:nvSpPr>
          <p:cNvPr id="129025" name="Rectangle 1"/>
          <p:cNvSpPr>
            <a:spLocks noChangeArrowheads="1"/>
          </p:cNvSpPr>
          <p:nvPr/>
        </p:nvSpPr>
        <p:spPr bwMode="auto">
          <a:xfrm>
            <a:off x="1345474" y="3918857"/>
            <a:ext cx="584870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Prof.Dr</a:t>
            </a:r>
            <a:r>
              <a:rPr kumimoji="0" lang="tr-TR"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Recai ERCAN</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smtClean="0"/>
              <a:t>Mantarlar:</a:t>
            </a:r>
            <a:r>
              <a:rPr lang="tr-TR" b="1" dirty="0" smtClean="0"/>
              <a:t> </a:t>
            </a:r>
            <a:endParaRPr lang="tr-TR" dirty="0"/>
          </a:p>
        </p:txBody>
      </p:sp>
      <p:sp>
        <p:nvSpPr>
          <p:cNvPr id="3" name="2 İçerik Yer Tutucusu"/>
          <p:cNvSpPr>
            <a:spLocks noGrp="1"/>
          </p:cNvSpPr>
          <p:nvPr>
            <p:ph idx="1"/>
          </p:nvPr>
        </p:nvSpPr>
        <p:spPr/>
        <p:txBody>
          <a:bodyPr>
            <a:noAutofit/>
          </a:bodyPr>
          <a:lstStyle/>
          <a:p>
            <a:pPr algn="just"/>
            <a:r>
              <a:rPr lang="tr-TR" sz="3200" b="1" dirty="0" smtClean="0"/>
              <a:t>Bakterilerden daha büyük ve daha kompleks yapıdadırlar. Mantarlar eşeyli veya eşeysiz çoğalabilirler. Bunların oluşturdukları ipliğimsi yapılara HİF ve </a:t>
            </a:r>
            <a:r>
              <a:rPr lang="tr-TR" sz="3200" b="1" dirty="0" err="1" smtClean="0"/>
              <a:t>hifler</a:t>
            </a:r>
            <a:r>
              <a:rPr lang="tr-TR" sz="3200" b="1" dirty="0" smtClean="0"/>
              <a:t> kümesine de “</a:t>
            </a:r>
            <a:r>
              <a:rPr lang="tr-TR" sz="3200" b="1" u="sng" dirty="0" smtClean="0"/>
              <a:t>MİSEL</a:t>
            </a:r>
            <a:r>
              <a:rPr lang="tr-TR" sz="3200" b="1" dirty="0" smtClean="0"/>
              <a:t>” adı verilmektedir. </a:t>
            </a:r>
          </a:p>
          <a:p>
            <a:pPr algn="just"/>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Mantarlar klorofil içermediklerinden karbon kaynağı olarak organik maddelerden yararlanırlar. Bir kısmı mantarlar </a:t>
            </a:r>
            <a:r>
              <a:rPr lang="tr-TR" sz="3200" b="1" dirty="0" err="1" smtClean="0"/>
              <a:t>sprofit</a:t>
            </a:r>
            <a:r>
              <a:rPr lang="tr-TR" sz="3200" b="1" dirty="0" smtClean="0"/>
              <a:t> yaşadıkları halde bir kısmı da </a:t>
            </a:r>
            <a:r>
              <a:rPr lang="tr-TR" sz="3200" b="1" dirty="0" err="1" smtClean="0"/>
              <a:t>parazif</a:t>
            </a:r>
            <a:r>
              <a:rPr lang="tr-TR" sz="3200" b="1" dirty="0" smtClean="0"/>
              <a:t> olup, bitki  insan ve hayvanlarda hastalık yaparlar. </a:t>
            </a:r>
            <a:r>
              <a:rPr lang="tr-TR" sz="3200" b="1" dirty="0" err="1" smtClean="0"/>
              <a:t>Sapronit</a:t>
            </a:r>
            <a:r>
              <a:rPr lang="tr-TR" sz="3200" b="1" dirty="0" smtClean="0"/>
              <a:t> canlı olmayan kaynaklardan  organik madde sağlayan  organizmalara denilmektedir.</a:t>
            </a:r>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gn="just"/>
            <a:r>
              <a:rPr lang="tr-TR" sz="3200" b="1" dirty="0" smtClean="0"/>
              <a:t>Bakteriler, mayalar ve küfler bütün gıda bileşenlerine ve atak yapabilir. Bazıları şekerleri fermente ederler ve nişasta ile selülozu hidroliz edebilirler. Diğerleri yağları hidroliz eder ve acılığı oluştururlar. Bazıları proteinleri parçalayarak amonyak benzeri </a:t>
            </a:r>
            <a:r>
              <a:rPr lang="tr-TR" sz="3200" b="1" dirty="0" err="1" smtClean="0"/>
              <a:t>tad</a:t>
            </a:r>
            <a:r>
              <a:rPr lang="tr-TR" sz="3200" b="1" dirty="0" smtClean="0"/>
              <a:t> ve kokuyu oluşturur. </a:t>
            </a:r>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Bazıları </a:t>
            </a:r>
            <a:r>
              <a:rPr lang="tr-TR" sz="3200" b="1" dirty="0" err="1" smtClean="0"/>
              <a:t>asid</a:t>
            </a:r>
            <a:r>
              <a:rPr lang="tr-TR" sz="3200" b="1" dirty="0" smtClean="0"/>
              <a:t> tadını oluşturarak gıdanın ekşimesine yol açar, bazıları gaz oluşturur ve sabunumsu bir yapı kazandırır. Bazıları da liflenmeye ve rengin bozulmasına, bazıları da toksinleri üreterek gıda zehirlenmelerine yol açar.</a:t>
            </a:r>
          </a:p>
          <a:p>
            <a:pPr algn="just"/>
            <a:endParaRPr lang="tr-TR" sz="3200" b="1" dirty="0" smtClean="0"/>
          </a:p>
          <a:p>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44410" y="1832066"/>
            <a:ext cx="8991600" cy="4000500"/>
          </a:xfrm>
        </p:spPr>
        <p:txBody>
          <a:bodyPr>
            <a:noAutofit/>
          </a:bodyPr>
          <a:lstStyle/>
          <a:p>
            <a:pPr algn="just"/>
            <a:r>
              <a:rPr lang="tr-TR" sz="3200" b="1" dirty="0" smtClean="0"/>
              <a:t>Bakteriler, mayalar ve küfler ılık ve nemli koşulları severler. Birçok bakteri 16-38</a:t>
            </a:r>
            <a:r>
              <a:rPr lang="tr-TR" sz="3200" b="1" baseline="30000" dirty="0" smtClean="0"/>
              <a:t>o</a:t>
            </a:r>
            <a:r>
              <a:rPr lang="tr-TR" sz="3200" b="1" dirty="0" smtClean="0"/>
              <a:t>C derecelerde çok iyi  çoğalırlar ve bu bakterilere </a:t>
            </a:r>
            <a:r>
              <a:rPr lang="tr-TR" sz="3200" b="1" dirty="0" err="1" smtClean="0"/>
              <a:t>mesofolik</a:t>
            </a:r>
            <a:r>
              <a:rPr lang="tr-TR" sz="3200" b="1" dirty="0" smtClean="0"/>
              <a:t>  bakteriler adı verilir. Bazıları ise suyun donma noktasının altındaki sıcaklıklarda yetişebilirler ve </a:t>
            </a:r>
            <a:r>
              <a:rPr lang="tr-TR" sz="3200" b="1" dirty="0" err="1" smtClean="0"/>
              <a:t>psikrofil</a:t>
            </a:r>
            <a:r>
              <a:rPr lang="tr-TR" sz="3200" b="1" dirty="0" smtClean="0"/>
              <a:t> bakteriler adını alırlar. </a:t>
            </a:r>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Diğerleri ise 82</a:t>
            </a:r>
            <a:r>
              <a:rPr lang="tr-TR" sz="3200" b="1" baseline="30000" dirty="0" smtClean="0"/>
              <a:t>o</a:t>
            </a:r>
            <a:r>
              <a:rPr lang="tr-TR" sz="3200" b="1" dirty="0" smtClean="0"/>
              <a:t>C </a:t>
            </a:r>
            <a:r>
              <a:rPr lang="tr-TR" sz="3200" b="1" dirty="0" err="1" smtClean="0"/>
              <a:t>nin</a:t>
            </a:r>
            <a:r>
              <a:rPr lang="tr-TR" sz="3200" b="1" dirty="0" smtClean="0"/>
              <a:t> üzerinde gelişebilirler ve </a:t>
            </a:r>
            <a:r>
              <a:rPr lang="tr-TR" sz="3200" b="1" dirty="0" err="1" smtClean="0"/>
              <a:t>thermofilik</a:t>
            </a:r>
            <a:r>
              <a:rPr lang="tr-TR" sz="3200" b="1" dirty="0" smtClean="0"/>
              <a:t> bakteriler adını alırlar. Birçok bakteri sporları kaynayan suda bırakılsalar bile yaşamaya devam ederler ve daha sonra sıcaklık düşürüldüğü zaman çoğalırlar.</a:t>
            </a:r>
          </a:p>
          <a:p>
            <a:pPr algn="just"/>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Bazı bakteriler ve bütün küfler gelişebilmeleri için oksijene ihtiyaç duyarlar ve bunlara “AEROBİK”   adı verilir. Diğerleri serbest oksijenin bulunmadığı ortamda gelişebilirler ve bunlara da “ANAEROBİK” adı verilmektedir.</a:t>
            </a:r>
          </a:p>
          <a:p>
            <a:pPr algn="just"/>
            <a:r>
              <a:rPr lang="tr-TR" sz="3200" b="1" dirty="0" smtClean="0"/>
              <a:t> </a:t>
            </a:r>
          </a:p>
          <a:p>
            <a:pPr algn="just"/>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Bakteri ve diğer mikroorganizmaların çoğalmasındaki çok büyük hız çok önemlidir. Bakteriler hücre bölünmesi ile çoğalırlar. Örneğin 1 hücre 2,  2 hücre 4 olur. Uygun koşullarda bakteriler her 30 dakikada kendi sayılarını ikiye katlayabilirler (Tablo 1).</a:t>
            </a:r>
          </a:p>
          <a:p>
            <a:pPr algn="just"/>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Sütte Oda Sıcaklığında Bakterilerin Çoğalması</a:t>
            </a:r>
            <a:br>
              <a:rPr lang="tr-TR" b="1" dirty="0" smtClean="0"/>
            </a:br>
            <a:endParaRPr lang="tr-TR" dirty="0"/>
          </a:p>
        </p:txBody>
      </p:sp>
      <p:graphicFrame>
        <p:nvGraphicFramePr>
          <p:cNvPr id="4" name="3 Tablo"/>
          <p:cNvGraphicFramePr>
            <a:graphicFrameLocks noGrp="1"/>
          </p:cNvGraphicFramePr>
          <p:nvPr/>
        </p:nvGraphicFramePr>
        <p:xfrm>
          <a:off x="2286000" y="2207623"/>
          <a:ext cx="8530046" cy="3413760"/>
        </p:xfrm>
        <a:graphic>
          <a:graphicData uri="http://schemas.openxmlformats.org/drawingml/2006/table">
            <a:tbl>
              <a:tblPr/>
              <a:tblGrid>
                <a:gridCol w="4265023"/>
                <a:gridCol w="4265023"/>
              </a:tblGrid>
              <a:tr h="488224">
                <a:tc>
                  <a:txBody>
                    <a:bodyPr/>
                    <a:lstStyle/>
                    <a:p>
                      <a:pPr algn="just">
                        <a:spcAft>
                          <a:spcPts val="0"/>
                        </a:spcAft>
                      </a:pPr>
                      <a:endParaRPr lang="tr-TR" sz="2800" b="1" dirty="0">
                        <a:latin typeface="Times New Roman"/>
                        <a:ea typeface="Times New Roman"/>
                      </a:endParaRPr>
                    </a:p>
                    <a:p>
                      <a:pPr algn="just">
                        <a:spcAft>
                          <a:spcPts val="0"/>
                        </a:spcAft>
                      </a:pPr>
                      <a:r>
                        <a:rPr lang="tr-TR" sz="2800" b="1" dirty="0">
                          <a:latin typeface="Times New Roman"/>
                          <a:ea typeface="Times New Roman"/>
                        </a:rPr>
                        <a:t>Depolama  Süresi (Saat)</a:t>
                      </a: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endParaRPr lang="tr-TR" sz="2800" b="1">
                        <a:latin typeface="Times New Roman"/>
                        <a:ea typeface="Times New Roman"/>
                      </a:endParaRPr>
                    </a:p>
                    <a:p>
                      <a:pPr algn="just">
                        <a:spcAft>
                          <a:spcPts val="0"/>
                        </a:spcAft>
                      </a:pPr>
                      <a:r>
                        <a:rPr lang="tr-TR" sz="2800" b="1">
                          <a:latin typeface="Times New Roman"/>
                          <a:ea typeface="Times New Roman"/>
                        </a:rPr>
                        <a:t>Bakteri Miktarı (1 ml’de)</a:t>
                      </a: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r>
              <a:tr h="488224">
                <a:tc>
                  <a:txBody>
                    <a:bodyPr/>
                    <a:lstStyle/>
                    <a:p>
                      <a:pPr algn="l">
                        <a:spcAft>
                          <a:spcPts val="0"/>
                        </a:spcAft>
                      </a:pPr>
                      <a:endParaRPr lang="tr-TR" sz="2800" b="1">
                        <a:latin typeface="Times New Roman"/>
                        <a:ea typeface="Times New Roman"/>
                      </a:endParaRPr>
                    </a:p>
                    <a:p>
                      <a:pPr algn="l">
                        <a:spcAft>
                          <a:spcPts val="0"/>
                        </a:spcAft>
                      </a:pPr>
                      <a:r>
                        <a:rPr lang="tr-TR" sz="2800" b="1">
                          <a:latin typeface="Times New Roman"/>
                          <a:ea typeface="Times New Roman"/>
                        </a:rPr>
                        <a:t>                0</a:t>
                      </a:r>
                    </a:p>
                  </a:txBody>
                  <a:tcPr marL="44450" marR="44450" marT="0" marB="0">
                    <a:lnL>
                      <a:noFill/>
                    </a:lnL>
                    <a:lnR>
                      <a:noFill/>
                    </a:lnR>
                    <a:lnT>
                      <a:noFill/>
                    </a:lnT>
                    <a:lnB>
                      <a:noFill/>
                    </a:lnB>
                  </a:tcPr>
                </a:tc>
                <a:tc>
                  <a:txBody>
                    <a:bodyPr/>
                    <a:lstStyle/>
                    <a:p>
                      <a:pPr algn="just">
                        <a:spcAft>
                          <a:spcPts val="0"/>
                        </a:spcAft>
                      </a:pPr>
                      <a:r>
                        <a:rPr lang="tr-TR" sz="2800" b="1">
                          <a:latin typeface="Times New Roman"/>
                          <a:ea typeface="Times New Roman"/>
                        </a:rPr>
                        <a:t>         </a:t>
                      </a:r>
                    </a:p>
                    <a:p>
                      <a:pPr algn="just">
                        <a:spcAft>
                          <a:spcPts val="0"/>
                        </a:spcAft>
                      </a:pPr>
                      <a:r>
                        <a:rPr lang="tr-TR" sz="2800" b="1">
                          <a:latin typeface="Times New Roman"/>
                          <a:ea typeface="Times New Roman"/>
                        </a:rPr>
                        <a:t>           137.000</a:t>
                      </a:r>
                    </a:p>
                  </a:txBody>
                  <a:tcPr marL="44450" marR="44450" marT="0" marB="0">
                    <a:lnL>
                      <a:noFill/>
                    </a:lnL>
                    <a:lnR>
                      <a:noFill/>
                    </a:lnR>
                    <a:lnT>
                      <a:noFill/>
                    </a:lnT>
                    <a:lnB>
                      <a:noFill/>
                    </a:lnB>
                  </a:tcPr>
                </a:tc>
              </a:tr>
              <a:tr h="244112">
                <a:tc>
                  <a:txBody>
                    <a:bodyPr/>
                    <a:lstStyle/>
                    <a:p>
                      <a:pPr algn="l">
                        <a:spcAft>
                          <a:spcPts val="0"/>
                        </a:spcAft>
                      </a:pPr>
                      <a:r>
                        <a:rPr lang="tr-TR" sz="2800" b="1">
                          <a:latin typeface="Times New Roman"/>
                          <a:ea typeface="Times New Roman"/>
                        </a:rPr>
                        <a:t>              24</a:t>
                      </a:r>
                    </a:p>
                  </a:txBody>
                  <a:tcPr marL="44450" marR="44450" marT="0" marB="0">
                    <a:lnL>
                      <a:noFill/>
                    </a:lnL>
                    <a:lnR>
                      <a:noFill/>
                    </a:lnR>
                    <a:lnT>
                      <a:noFill/>
                    </a:lnT>
                    <a:lnB>
                      <a:noFill/>
                    </a:lnB>
                  </a:tcPr>
                </a:tc>
                <a:tc>
                  <a:txBody>
                    <a:bodyPr/>
                    <a:lstStyle/>
                    <a:p>
                      <a:pPr algn="just">
                        <a:spcAft>
                          <a:spcPts val="0"/>
                        </a:spcAft>
                      </a:pPr>
                      <a:r>
                        <a:rPr lang="tr-TR" sz="2800" b="1">
                          <a:latin typeface="Times New Roman"/>
                          <a:ea typeface="Times New Roman"/>
                        </a:rPr>
                        <a:t>      24.674.000</a:t>
                      </a:r>
                    </a:p>
                  </a:txBody>
                  <a:tcPr marL="44450" marR="44450" marT="0" marB="0">
                    <a:lnL>
                      <a:noFill/>
                    </a:lnL>
                    <a:lnR>
                      <a:noFill/>
                    </a:lnR>
                    <a:lnT>
                      <a:noFill/>
                    </a:lnT>
                    <a:lnB>
                      <a:noFill/>
                    </a:lnB>
                  </a:tcPr>
                </a:tc>
              </a:tr>
              <a:tr h="244112">
                <a:tc>
                  <a:txBody>
                    <a:bodyPr/>
                    <a:lstStyle/>
                    <a:p>
                      <a:pPr algn="l">
                        <a:spcAft>
                          <a:spcPts val="0"/>
                        </a:spcAft>
                      </a:pPr>
                      <a:r>
                        <a:rPr lang="tr-TR" sz="2800" b="1">
                          <a:latin typeface="Times New Roman"/>
                          <a:ea typeface="Times New Roman"/>
                        </a:rPr>
                        <a:t>              48</a:t>
                      </a:r>
                    </a:p>
                  </a:txBody>
                  <a:tcPr marL="44450" marR="44450" marT="0" marB="0">
                    <a:lnL>
                      <a:noFill/>
                    </a:lnL>
                    <a:lnR>
                      <a:noFill/>
                    </a:lnR>
                    <a:lnT>
                      <a:noFill/>
                    </a:lnT>
                    <a:lnB>
                      <a:noFill/>
                    </a:lnB>
                  </a:tcPr>
                </a:tc>
                <a:tc>
                  <a:txBody>
                    <a:bodyPr/>
                    <a:lstStyle/>
                    <a:p>
                      <a:pPr algn="just">
                        <a:spcAft>
                          <a:spcPts val="0"/>
                        </a:spcAft>
                      </a:pPr>
                      <a:r>
                        <a:rPr lang="tr-TR" sz="2800" b="1">
                          <a:latin typeface="Times New Roman"/>
                          <a:ea typeface="Times New Roman"/>
                        </a:rPr>
                        <a:t>    639.885.000</a:t>
                      </a:r>
                    </a:p>
                  </a:txBody>
                  <a:tcPr marL="44450" marR="44450" marT="0" marB="0">
                    <a:lnL>
                      <a:noFill/>
                    </a:lnL>
                    <a:lnR>
                      <a:noFill/>
                    </a:lnR>
                    <a:lnT>
                      <a:noFill/>
                    </a:lnT>
                    <a:lnB>
                      <a:noFill/>
                    </a:lnB>
                  </a:tcPr>
                </a:tc>
              </a:tr>
              <a:tr h="244112">
                <a:tc>
                  <a:txBody>
                    <a:bodyPr/>
                    <a:lstStyle/>
                    <a:p>
                      <a:pPr algn="l">
                        <a:spcAft>
                          <a:spcPts val="0"/>
                        </a:spcAft>
                      </a:pPr>
                      <a:r>
                        <a:rPr lang="tr-TR" sz="2800" b="1">
                          <a:latin typeface="Times New Roman"/>
                          <a:ea typeface="Times New Roman"/>
                        </a:rPr>
                        <a:t>              72</a:t>
                      </a:r>
                    </a:p>
                  </a:txBody>
                  <a:tcPr marL="44450" marR="44450" marT="0" marB="0">
                    <a:lnL>
                      <a:noFill/>
                    </a:lnL>
                    <a:lnR>
                      <a:noFill/>
                    </a:lnR>
                    <a:lnT>
                      <a:noFill/>
                    </a:lnT>
                    <a:lnB>
                      <a:noFill/>
                    </a:lnB>
                  </a:tcPr>
                </a:tc>
                <a:tc>
                  <a:txBody>
                    <a:bodyPr/>
                    <a:lstStyle/>
                    <a:p>
                      <a:pPr algn="just">
                        <a:spcAft>
                          <a:spcPts val="0"/>
                        </a:spcAft>
                      </a:pPr>
                      <a:r>
                        <a:rPr lang="tr-TR" sz="2800" b="1">
                          <a:latin typeface="Times New Roman"/>
                          <a:ea typeface="Times New Roman"/>
                        </a:rPr>
                        <a:t> 2.407.083.000</a:t>
                      </a:r>
                    </a:p>
                  </a:txBody>
                  <a:tcPr marL="44450" marR="44450" marT="0" marB="0">
                    <a:lnL>
                      <a:noFill/>
                    </a:lnL>
                    <a:lnR>
                      <a:noFill/>
                    </a:lnR>
                    <a:lnT>
                      <a:noFill/>
                    </a:lnT>
                    <a:lnB>
                      <a:noFill/>
                    </a:lnB>
                  </a:tcPr>
                </a:tc>
              </a:tr>
              <a:tr h="244112">
                <a:tc>
                  <a:txBody>
                    <a:bodyPr/>
                    <a:lstStyle/>
                    <a:p>
                      <a:pPr algn="l">
                        <a:spcAft>
                          <a:spcPts val="0"/>
                        </a:spcAft>
                      </a:pPr>
                      <a:r>
                        <a:rPr lang="tr-TR" sz="2800" b="1">
                          <a:latin typeface="Times New Roman"/>
                          <a:ea typeface="Times New Roman"/>
                        </a:rPr>
                        <a:t>              96</a:t>
                      </a: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800" b="1" dirty="0">
                          <a:latin typeface="Times New Roman"/>
                          <a:ea typeface="Times New Roman"/>
                        </a:rPr>
                        <a:t> 5.346.667.000</a:t>
                      </a: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44386" name="Line 2"/>
          <p:cNvSpPr>
            <a:spLocks noChangeShapeType="1"/>
          </p:cNvSpPr>
          <p:nvPr/>
        </p:nvSpPr>
        <p:spPr bwMode="auto">
          <a:xfrm>
            <a:off x="0" y="77788"/>
            <a:ext cx="18288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44385" name="Line 1"/>
          <p:cNvSpPr>
            <a:spLocks noChangeShapeType="1"/>
          </p:cNvSpPr>
          <p:nvPr/>
        </p:nvSpPr>
        <p:spPr bwMode="auto">
          <a:xfrm>
            <a:off x="47625" y="77788"/>
            <a:ext cx="19431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Bakteri, maya ve küflerin belirgin özellikleri, onları gıda maddelerinin bozulmasının çok önemli nedenleri yapmaktadır.</a:t>
            </a:r>
          </a:p>
          <a:p>
            <a:pPr algn="just"/>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lstStyle/>
          <a:p>
            <a:r>
              <a:rPr lang="tr-TR" dirty="0" smtClean="0"/>
              <a:t>MİKROBİYOLOJİK BOZULMALAR</a:t>
            </a:r>
            <a:br>
              <a:rPr lang="tr-TR" dirty="0" smtClean="0"/>
            </a:br>
            <a:endParaRPr lang="tr-T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gn="just"/>
            <a:r>
              <a:rPr lang="tr-TR" sz="3200" b="1" dirty="0" smtClean="0"/>
              <a:t>Gıda kaynaklı hastalıklar yaygın olarak gıda enfeksiyonları veya gıda zehirlenmeleri olarak sınıflandırılırlar. Bu farklılıklar zaman zaman hatalı olmakla birlikte, </a:t>
            </a:r>
          </a:p>
          <a:p>
            <a:pPr algn="just"/>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gıda enfeksiyonları  gıdada tüketim sırasında bulunan mikroorganizmaları içine almakta ve daha sonra mikroorganizma çoğalmakta ve hastalığa neden olmaktadır. Gıda zehirlenmeleri ise tüketimden önce gıda üretilen </a:t>
            </a:r>
            <a:r>
              <a:rPr lang="tr-TR" sz="3200" b="1" dirty="0" err="1" smtClean="0"/>
              <a:t>toksik</a:t>
            </a:r>
            <a:r>
              <a:rPr lang="tr-TR" sz="3200" b="1" dirty="0" smtClean="0"/>
              <a:t> maddeleri içine almaktadır.</a:t>
            </a:r>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gn="just"/>
            <a:r>
              <a:rPr lang="tr-TR" sz="3200" b="1" dirty="0" err="1" smtClean="0"/>
              <a:t>Staphylococus</a:t>
            </a:r>
            <a:r>
              <a:rPr lang="tr-TR" sz="3200" b="1" dirty="0" smtClean="0"/>
              <a:t> </a:t>
            </a:r>
            <a:r>
              <a:rPr lang="tr-TR" sz="3200" b="1" dirty="0" err="1" smtClean="0"/>
              <a:t>aureus</a:t>
            </a:r>
            <a:r>
              <a:rPr lang="tr-TR" sz="3200" b="1" dirty="0" smtClean="0"/>
              <a:t> ve </a:t>
            </a:r>
            <a:r>
              <a:rPr lang="tr-TR" sz="3200" b="1" dirty="0" err="1" smtClean="0"/>
              <a:t>Clostridium</a:t>
            </a:r>
            <a:r>
              <a:rPr lang="tr-TR" sz="3200" b="1" dirty="0" smtClean="0"/>
              <a:t> </a:t>
            </a:r>
            <a:r>
              <a:rPr lang="tr-TR" sz="3200" b="1" dirty="0" err="1" smtClean="0"/>
              <a:t>botulinum</a:t>
            </a:r>
            <a:r>
              <a:rPr lang="tr-TR" sz="3200" b="1" dirty="0" smtClean="0"/>
              <a:t> bakteriyel gıda zehirlerini üretirler. Bazı küfler de </a:t>
            </a:r>
            <a:r>
              <a:rPr lang="tr-TR" sz="3200" b="1" dirty="0" err="1" smtClean="0"/>
              <a:t>mycotoksinler</a:t>
            </a:r>
            <a:r>
              <a:rPr lang="tr-TR" sz="3200" b="1" dirty="0" smtClean="0"/>
              <a:t> üretirler. Bunlar arasında en yaygın olan </a:t>
            </a:r>
            <a:r>
              <a:rPr lang="tr-TR" sz="3200" b="1" dirty="0" err="1" smtClean="0"/>
              <a:t>aflatoksin</a:t>
            </a:r>
            <a:r>
              <a:rPr lang="tr-TR" sz="3200" b="1" dirty="0" smtClean="0"/>
              <a:t> ise </a:t>
            </a:r>
            <a:r>
              <a:rPr lang="tr-TR" sz="3200" b="1" dirty="0" err="1" smtClean="0"/>
              <a:t>Aspergillus</a:t>
            </a:r>
            <a:r>
              <a:rPr lang="tr-TR" sz="3200" b="1" dirty="0" smtClean="0"/>
              <a:t> </a:t>
            </a:r>
            <a:r>
              <a:rPr lang="tr-TR" sz="3200" b="1" dirty="0" err="1" smtClean="0"/>
              <a:t>flavus’dur</a:t>
            </a:r>
            <a:r>
              <a:rPr lang="tr-TR" sz="3200" b="1" dirty="0" smtClean="0"/>
              <a:t>. </a:t>
            </a:r>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Bu toksinler insanlar ve hayvanlar için daha fazla </a:t>
            </a:r>
            <a:r>
              <a:rPr lang="tr-TR" sz="3200" b="1" dirty="0" err="1" smtClean="0"/>
              <a:t>toksik</a:t>
            </a:r>
            <a:r>
              <a:rPr lang="tr-TR" sz="3200" b="1" dirty="0" smtClean="0"/>
              <a:t> etkiye sahiptirler. </a:t>
            </a:r>
            <a:r>
              <a:rPr lang="tr-TR" sz="3200" b="1" dirty="0" err="1" smtClean="0"/>
              <a:t>Aflotoksinler</a:t>
            </a:r>
            <a:r>
              <a:rPr lang="tr-TR" sz="3200" b="1" dirty="0" smtClean="0"/>
              <a:t> çok fazla küflü ortamda bulunan tahıllarda baklagillerde, sert kabuklu meyvelerde çok yaygındır.</a:t>
            </a:r>
          </a:p>
          <a:p>
            <a:pPr algn="just"/>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Mikroorganizmaların kontrolü</a:t>
            </a:r>
            <a:endParaRPr lang="tr-TR" dirty="0"/>
          </a:p>
        </p:txBody>
      </p:sp>
      <p:sp>
        <p:nvSpPr>
          <p:cNvPr id="3" name="2 İçerik Yer Tutucusu"/>
          <p:cNvSpPr>
            <a:spLocks noGrp="1"/>
          </p:cNvSpPr>
          <p:nvPr>
            <p:ph idx="1"/>
          </p:nvPr>
        </p:nvSpPr>
        <p:spPr/>
        <p:txBody>
          <a:bodyPr>
            <a:normAutofit/>
          </a:bodyPr>
          <a:lstStyle/>
          <a:p>
            <a:pPr algn="just"/>
            <a:r>
              <a:rPr lang="tr-TR" sz="3200" b="1" dirty="0" smtClean="0"/>
              <a:t>Bakteri, maya ve küflerin kontrolü ısı uygulaması, soğuk uygulaması, kurutma, asit ve şeker ilavesi, havalandırma, duman uygulaması ve radyasyon ile sağlanabilmektedir. Bu önlemlerden herhangi biri aynı zamanda gıdaların bozulmasına da yol açar. Bu nedenle dengenin çok iyi sağlanması gerekmektedir. </a:t>
            </a:r>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gn="just"/>
            <a:r>
              <a:rPr lang="tr-TR" sz="3200" b="1" dirty="0" smtClean="0"/>
              <a:t>Örneğin ısı uygulamasının miktarı mikroorganizmayı öldürecek derecede fakat gıda maddesini bozmayacak derecede ayarlanmalıdır. Kullanılan kimyasal koruyucu maddelerin miktarları </a:t>
            </a:r>
            <a:r>
              <a:rPr lang="tr-TR" sz="3200" b="1" dirty="0" err="1" smtClean="0"/>
              <a:t>mikrobiyel</a:t>
            </a:r>
            <a:r>
              <a:rPr lang="tr-TR" sz="3200" b="1" dirty="0" smtClean="0"/>
              <a:t> gelişmeyi engellemeli fakat gıda bileşimine ve insan sağlığı üzerine minimum derecede bile olumsuz etkide bulunmamalıdır.</a:t>
            </a:r>
          </a:p>
          <a:p>
            <a:pPr algn="just"/>
            <a:r>
              <a:rPr lang="tr-TR" sz="3200" b="1" dirty="0" smtClean="0"/>
              <a:t> </a:t>
            </a:r>
          </a:p>
          <a:p>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Mikroorganizmalar</a:t>
            </a:r>
            <a:br>
              <a:rPr lang="tr-TR" b="1" dirty="0" smtClean="0"/>
            </a:br>
            <a:endParaRPr lang="tr-TR" dirty="0"/>
          </a:p>
        </p:txBody>
      </p:sp>
      <p:sp>
        <p:nvSpPr>
          <p:cNvPr id="3" name="2 İçerik Yer Tutucusu"/>
          <p:cNvSpPr>
            <a:spLocks noGrp="1"/>
          </p:cNvSpPr>
          <p:nvPr>
            <p:ph idx="1"/>
          </p:nvPr>
        </p:nvSpPr>
        <p:spPr/>
        <p:txBody>
          <a:bodyPr>
            <a:noAutofit/>
          </a:bodyPr>
          <a:lstStyle/>
          <a:p>
            <a:pPr algn="just"/>
            <a:r>
              <a:rPr lang="tr-TR" sz="3200" b="1" dirty="0" smtClean="0"/>
              <a:t>Mikroorganizmaların binlerce türü ve çeşidi bulunmaktadır. Yüzlercesi gıda maddeleri ile değişik yollarla birlikte bulunmaktadır.  Hepsi gıda maddelerinin bozulmasına yol açmaz ve birçok tipleri ise gıda maddelerinin üretimlerinde kullanılmaktadır. Peynir üretiminde, lahana turşusunda ve bazı sucuk, sosis üretiminde laktik asit bakterileri kullanılır. </a:t>
            </a:r>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Diğerleri de şarap ve bira yapımında alkol üretiminde kullanılırlar veya gıdaların </a:t>
            </a:r>
            <a:r>
              <a:rPr lang="tr-TR" sz="3200" b="1" dirty="0" err="1" smtClean="0"/>
              <a:t>flavor</a:t>
            </a:r>
            <a:r>
              <a:rPr lang="tr-TR" sz="3200" b="1" dirty="0" smtClean="0"/>
              <a:t> gelişmesini düzenlerler. Kontrollü koşullarda ve seçici aşılanma ile genellikle yetiştirilen bu mikroorganizmalar hariç tutulursa, gıdanın içinde veya üzerinde mikroorganizma çoğalması çoğunlukla gıda maddelerinin başlıca bozulma sebebidir.</a:t>
            </a:r>
          </a:p>
          <a:p>
            <a:pPr algn="just"/>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gn="just"/>
            <a:r>
              <a:rPr lang="tr-TR" sz="3200" b="1" dirty="0" smtClean="0"/>
              <a:t>Gıda maddelerini bozabilen mikroorganizmalar, hemen hemen </a:t>
            </a:r>
            <a:r>
              <a:rPr lang="tr-TR" sz="3200" b="1" dirty="0" err="1" smtClean="0"/>
              <a:t>heryerde</a:t>
            </a:r>
            <a:r>
              <a:rPr lang="tr-TR" sz="3200" b="1" dirty="0" smtClean="0"/>
              <a:t> bulunurlar. Mikroorganizmalar toprakta, suda ve havada, hayvanların derisinde, kümes hayvanlarının tüylerinde, </a:t>
            </a:r>
            <a:r>
              <a:rPr lang="tr-TR" sz="3200" b="1" dirty="0" err="1" smtClean="0"/>
              <a:t>barsaklarında</a:t>
            </a:r>
            <a:r>
              <a:rPr lang="tr-TR" sz="3200" b="1" dirty="0" smtClean="0"/>
              <a:t> ve hayvansal vücudun diğer bölgelerinde bulunmaktadır. </a:t>
            </a:r>
          </a:p>
          <a:p>
            <a:pPr algn="just"/>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Meyve ve sebzelerin kabuklarında tahılların ve fındık vb. meyvelerin kabuklarında bulunur. Ayrıca bütün gıda işleme ekipmanlarında, işçilerin ellerinde ve elbiselerinde bulunur.</a:t>
            </a:r>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Mikroorganizmalar, sağlıklı yaşayan hücrelerde kesinlikle bulunmazlar. Fakat deri hastalık veya ölüm nedeniyle zayıflarsa veya deride parçalanma nedeniyle yaralanmalar olursa hayvansal veya bitkisel dokuya hücum etmeye daima hazır olarak bulunurlar.</a:t>
            </a:r>
          </a:p>
          <a:p>
            <a:pPr algn="just"/>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smtClean="0"/>
              <a:t>Bakteriler;</a:t>
            </a:r>
            <a:r>
              <a:rPr lang="tr-TR" b="1" dirty="0" smtClean="0"/>
              <a:t> </a:t>
            </a:r>
            <a:endParaRPr lang="tr-TR" dirty="0"/>
          </a:p>
        </p:txBody>
      </p:sp>
      <p:sp>
        <p:nvSpPr>
          <p:cNvPr id="3" name="2 İçerik Yer Tutucusu"/>
          <p:cNvSpPr>
            <a:spLocks noGrp="1"/>
          </p:cNvSpPr>
          <p:nvPr>
            <p:ph idx="1"/>
          </p:nvPr>
        </p:nvSpPr>
        <p:spPr>
          <a:xfrm>
            <a:off x="1309279" y="1662249"/>
            <a:ext cx="8991600" cy="4000500"/>
          </a:xfrm>
        </p:spPr>
        <p:txBody>
          <a:bodyPr>
            <a:noAutofit/>
          </a:bodyPr>
          <a:lstStyle/>
          <a:p>
            <a:pPr algn="just"/>
            <a:r>
              <a:rPr lang="tr-TR" sz="3200" b="1" dirty="0" smtClean="0"/>
              <a:t>Bölünerek çoğalırlar. Hücreleri: yuvarlak çubukçuk, virgül veya spiral şeklinde olabilir. Bakteri sporları maya ve küf sporlarına göre ısıya daha fazla dayanabilirler. </a:t>
            </a:r>
          </a:p>
          <a:p>
            <a:pPr algn="just"/>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Gıda işleme koşullarına doğal gıda enzimlerinden daha fazla dayanıklıdırlar. Bu nedenle sterilizasyon bu yüksek dirençli bakteri sporları için yapılmaktadır. Bakterilerin uzunlukları, kalınlıkları yada çapları 0.5-5, 0.2-2 ve 0,5-1.5 mikrometre civarındadır.</a:t>
            </a:r>
            <a:endParaRPr lang="tr-TR"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S103431371">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4DB5B3F-8133-4C47-A120-6F3ACAE5D1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TS103431371</Template>
  <TotalTime>0</TotalTime>
  <Words>786</Words>
  <Application>Microsoft Office PowerPoint</Application>
  <PresentationFormat>Özel</PresentationFormat>
  <Paragraphs>48</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TS103431371</vt:lpstr>
      <vt:lpstr>GIDA MADDELERİNİN BOZULMASI VE NEDENLERİ </vt:lpstr>
      <vt:lpstr>MİKROBİYOLOJİK BOZULMALAR </vt:lpstr>
      <vt:lpstr>Mikroorganizmalar </vt:lpstr>
      <vt:lpstr>Slayt 4</vt:lpstr>
      <vt:lpstr>Slayt 5</vt:lpstr>
      <vt:lpstr>Slayt 6</vt:lpstr>
      <vt:lpstr>Slayt 7</vt:lpstr>
      <vt:lpstr>Bakteriler; </vt:lpstr>
      <vt:lpstr>Slayt 9</vt:lpstr>
      <vt:lpstr>Mantarlar: </vt:lpstr>
      <vt:lpstr>Slayt 11</vt:lpstr>
      <vt:lpstr>Slayt 12</vt:lpstr>
      <vt:lpstr>Slayt 13</vt:lpstr>
      <vt:lpstr>Slayt 14</vt:lpstr>
      <vt:lpstr>Slayt 15</vt:lpstr>
      <vt:lpstr>Slayt 16</vt:lpstr>
      <vt:lpstr>Slayt 17</vt:lpstr>
      <vt:lpstr>Sütte Oda Sıcaklığında Bakterilerin Çoğalması </vt:lpstr>
      <vt:lpstr>Slayt 19</vt:lpstr>
      <vt:lpstr>Slayt 20</vt:lpstr>
      <vt:lpstr>Slayt 21</vt:lpstr>
      <vt:lpstr>Slayt 22</vt:lpstr>
      <vt:lpstr>Slayt 23</vt:lpstr>
      <vt:lpstr>Mikroorganizmaların kontrolü</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2014-02-01T15:11:26Z</dcterms:created>
  <dcterms:modified xsi:type="dcterms:W3CDTF">2018-10-16T08:16:00Z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TC034313719991</vt:lpwstr>
  </property>
</Properties>
</file>