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648" r:id="rId1"/>
  </p:sldMasterIdLst>
  <p:notesMasterIdLst>
    <p:notesMasterId r:id="rId36"/>
  </p:notesMasterIdLst>
  <p:sldIdLst>
    <p:sldId id="256" r:id="rId2"/>
    <p:sldId id="276" r:id="rId3"/>
    <p:sldId id="277" r:id="rId4"/>
    <p:sldId id="298" r:id="rId5"/>
    <p:sldId id="278" r:id="rId6"/>
    <p:sldId id="299" r:id="rId7"/>
    <p:sldId id="280" r:id="rId8"/>
    <p:sldId id="279" r:id="rId9"/>
    <p:sldId id="282" r:id="rId10"/>
    <p:sldId id="281" r:id="rId11"/>
    <p:sldId id="283" r:id="rId12"/>
    <p:sldId id="275" r:id="rId13"/>
    <p:sldId id="303" r:id="rId14"/>
    <p:sldId id="274" r:id="rId15"/>
    <p:sldId id="285" r:id="rId16"/>
    <p:sldId id="258" r:id="rId17"/>
    <p:sldId id="286" r:id="rId18"/>
    <p:sldId id="287" r:id="rId19"/>
    <p:sldId id="289" r:id="rId20"/>
    <p:sldId id="272" r:id="rId21"/>
    <p:sldId id="288" r:id="rId22"/>
    <p:sldId id="292" r:id="rId23"/>
    <p:sldId id="293" r:id="rId24"/>
    <p:sldId id="294" r:id="rId25"/>
    <p:sldId id="295" r:id="rId26"/>
    <p:sldId id="296" r:id="rId27"/>
    <p:sldId id="308" r:id="rId28"/>
    <p:sldId id="309" r:id="rId29"/>
    <p:sldId id="310" r:id="rId30"/>
    <p:sldId id="300" r:id="rId31"/>
    <p:sldId id="305" r:id="rId32"/>
    <p:sldId id="307" r:id="rId33"/>
    <p:sldId id="301" r:id="rId34"/>
    <p:sldId id="297" r:id="rId35"/>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62"/>
    <p:restoredTop sz="94621"/>
  </p:normalViewPr>
  <p:slideViewPr>
    <p:cSldViewPr>
      <p:cViewPr varScale="1">
        <p:scale>
          <a:sx n="108" d="100"/>
          <a:sy n="108" d="100"/>
        </p:scale>
        <p:origin x="1472" y="1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id="{BAE26A57-50DD-3C14-6D34-08C5000C815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pPr>
              <a:defRPr/>
            </a:pPr>
            <a:endParaRPr lang="tr-TR"/>
          </a:p>
        </p:txBody>
      </p:sp>
      <p:sp>
        <p:nvSpPr>
          <p:cNvPr id="3" name="Veri Yer Tutucusu 2">
            <a:extLst>
              <a:ext uri="{FF2B5EF4-FFF2-40B4-BE49-F238E27FC236}">
                <a16:creationId xmlns:a16="http://schemas.microsoft.com/office/drawing/2014/main" id="{37D4BBCC-53FC-5794-EAB3-90A3CE392CC7}"/>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cs typeface="Arial" panose="020B0604020202020204" pitchFamily="34" charset="0"/>
              </a:defRPr>
            </a:lvl1pPr>
          </a:lstStyle>
          <a:p>
            <a:pPr>
              <a:defRPr/>
            </a:pPr>
            <a:fld id="{C6AED02B-EEA4-5545-8A41-5A1F29416095}" type="datetimeFigureOut">
              <a:rPr lang="tr-TR"/>
              <a:pPr>
                <a:defRPr/>
              </a:pPr>
              <a:t>3.11.2022</a:t>
            </a:fld>
            <a:endParaRPr lang="tr-TR"/>
          </a:p>
        </p:txBody>
      </p:sp>
      <p:sp>
        <p:nvSpPr>
          <p:cNvPr id="4" name="Slayt Resmi Yer Tutucusu 3">
            <a:extLst>
              <a:ext uri="{FF2B5EF4-FFF2-40B4-BE49-F238E27FC236}">
                <a16:creationId xmlns:a16="http://schemas.microsoft.com/office/drawing/2014/main" id="{C37B82C0-4EF2-3072-B39C-4B73DE8E41BB}"/>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Not Yer Tutucusu 4">
            <a:extLst>
              <a:ext uri="{FF2B5EF4-FFF2-40B4-BE49-F238E27FC236}">
                <a16:creationId xmlns:a16="http://schemas.microsoft.com/office/drawing/2014/main" id="{90A80C3B-7D56-5F81-7917-2BA5EC0F9B3A}"/>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noProof="0"/>
              <a:t>Asıl metin stillerini düzenlemek için tıklayın</a:t>
            </a:r>
          </a:p>
          <a:p>
            <a:pPr lvl="1"/>
            <a:r>
              <a:rPr lang="tr-TR" noProof="0"/>
              <a:t>İkinci düzey</a:t>
            </a:r>
          </a:p>
          <a:p>
            <a:pPr lvl="2"/>
            <a:r>
              <a:rPr lang="tr-TR" noProof="0"/>
              <a:t>Üçüncü düzey</a:t>
            </a:r>
          </a:p>
          <a:p>
            <a:pPr lvl="3"/>
            <a:r>
              <a:rPr lang="tr-TR" noProof="0"/>
              <a:t>Dördüncü düzey</a:t>
            </a:r>
          </a:p>
          <a:p>
            <a:pPr lvl="4"/>
            <a:r>
              <a:rPr lang="tr-TR" noProof="0"/>
              <a:t>Beşinci düzey</a:t>
            </a:r>
          </a:p>
        </p:txBody>
      </p:sp>
      <p:sp>
        <p:nvSpPr>
          <p:cNvPr id="6" name="Alt Bilgi Yer Tutucusu 5">
            <a:extLst>
              <a:ext uri="{FF2B5EF4-FFF2-40B4-BE49-F238E27FC236}">
                <a16:creationId xmlns:a16="http://schemas.microsoft.com/office/drawing/2014/main" id="{390C5CD4-BDD3-E85F-6E1C-2DBB2D2F683C}"/>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cs typeface="Arial" panose="020B0604020202020204" pitchFamily="34" charset="0"/>
              </a:defRPr>
            </a:lvl1pPr>
          </a:lstStyle>
          <a:p>
            <a:pPr>
              <a:defRPr/>
            </a:pPr>
            <a:endParaRPr lang="tr-TR"/>
          </a:p>
        </p:txBody>
      </p:sp>
      <p:sp>
        <p:nvSpPr>
          <p:cNvPr id="7" name="Slayt Numarası Yer Tutucusu 6">
            <a:extLst>
              <a:ext uri="{FF2B5EF4-FFF2-40B4-BE49-F238E27FC236}">
                <a16:creationId xmlns:a16="http://schemas.microsoft.com/office/drawing/2014/main" id="{C95A7AF6-994D-971C-0BC5-4A012F8452AD}"/>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939EE42-0EA1-094D-BC6F-1ABB047A20C0}" type="slidenum">
              <a:rPr lang="tr-TR" altLang="tr-TR"/>
              <a:pPr/>
              <a:t>‹#›</a:t>
            </a:fld>
            <a:endParaRPr lang="tr-TR"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ayt Resmi Yer Tutucusu 1">
            <a:extLst>
              <a:ext uri="{FF2B5EF4-FFF2-40B4-BE49-F238E27FC236}">
                <a16:creationId xmlns:a16="http://schemas.microsoft.com/office/drawing/2014/main" id="{1001D89F-4CC2-837D-18BB-2346161B677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 Yer Tutucusu 2">
            <a:extLst>
              <a:ext uri="{FF2B5EF4-FFF2-40B4-BE49-F238E27FC236}">
                <a16:creationId xmlns:a16="http://schemas.microsoft.com/office/drawing/2014/main" id="{B529A1A4-0130-52A7-5B25-BEDA8C14EA8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tr-TR" altLang="tr-TR"/>
              <a:t>For the diagnosis of hypertension,</a:t>
            </a:r>
          </a:p>
        </p:txBody>
      </p:sp>
      <p:sp>
        <p:nvSpPr>
          <p:cNvPr id="36868" name="Slayt Numarası Yer Tutucusu 3">
            <a:extLst>
              <a:ext uri="{FF2B5EF4-FFF2-40B4-BE49-F238E27FC236}">
                <a16:creationId xmlns:a16="http://schemas.microsoft.com/office/drawing/2014/main" id="{85980577-46BE-445C-447D-A49B75C0C66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085003B-E9BE-1643-A5D0-F910E35E2B66}" type="slidenum">
              <a:rPr lang="tr-TR" altLang="tr-TR"/>
              <a:pPr/>
              <a:t>19</a:t>
            </a:fld>
            <a:endParaRPr lang="tr-TR" alt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ayt Resmi Yer Tutucusu 1">
            <a:extLst>
              <a:ext uri="{FF2B5EF4-FFF2-40B4-BE49-F238E27FC236}">
                <a16:creationId xmlns:a16="http://schemas.microsoft.com/office/drawing/2014/main" id="{E134D9FF-4CE7-45D6-9B7A-EC49FEF1423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 Yer Tutucusu 2">
            <a:extLst>
              <a:ext uri="{FF2B5EF4-FFF2-40B4-BE49-F238E27FC236}">
                <a16:creationId xmlns:a16="http://schemas.microsoft.com/office/drawing/2014/main" id="{1BD57A4F-2683-7D53-ED46-516199265E9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37892" name="Slayt Numarası Yer Tutucusu 3">
            <a:extLst>
              <a:ext uri="{FF2B5EF4-FFF2-40B4-BE49-F238E27FC236}">
                <a16:creationId xmlns:a16="http://schemas.microsoft.com/office/drawing/2014/main" id="{83A0CD2C-80C8-7D2A-07F5-36528E1D56A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465FE46-8633-9947-B05B-2DFFB9F39975}" type="slidenum">
              <a:rPr lang="tr-TR" altLang="tr-TR"/>
              <a:pPr/>
              <a:t>21</a:t>
            </a:fld>
            <a:endParaRPr lang="tr-TR" alt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ayt Resmi Yer Tutucusu 1">
            <a:extLst>
              <a:ext uri="{FF2B5EF4-FFF2-40B4-BE49-F238E27FC236}">
                <a16:creationId xmlns:a16="http://schemas.microsoft.com/office/drawing/2014/main" id="{F8F839D6-230D-DCC2-0F1C-BA201097C40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 Yer Tutucusu 2">
            <a:extLst>
              <a:ext uri="{FF2B5EF4-FFF2-40B4-BE49-F238E27FC236}">
                <a16:creationId xmlns:a16="http://schemas.microsoft.com/office/drawing/2014/main" id="{69D256C3-202A-FC7D-B08D-90CE65B7D6F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tr-TR" altLang="tr-TR"/>
          </a:p>
        </p:txBody>
      </p:sp>
      <p:sp>
        <p:nvSpPr>
          <p:cNvPr id="38916" name="Slayt Numarası Yer Tutucusu 3">
            <a:extLst>
              <a:ext uri="{FF2B5EF4-FFF2-40B4-BE49-F238E27FC236}">
                <a16:creationId xmlns:a16="http://schemas.microsoft.com/office/drawing/2014/main" id="{DD7250AC-B578-DBBE-4799-6A98BF4E4A5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765CEB1-9971-AB4E-9627-06B5DF69FC9B}" type="slidenum">
              <a:rPr lang="tr-TR" altLang="tr-TR"/>
              <a:pPr/>
              <a:t>25</a:t>
            </a:fld>
            <a:endParaRPr lang="tr-TR" alt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a:extLst>
              <a:ext uri="{FF2B5EF4-FFF2-40B4-BE49-F238E27FC236}">
                <a16:creationId xmlns:a16="http://schemas.microsoft.com/office/drawing/2014/main" id="{44066729-7798-FB80-9318-184DDD03B83F}"/>
              </a:ext>
            </a:extLst>
          </p:cNvPr>
          <p:cNvSpPr>
            <a:spLocks noGrp="1"/>
          </p:cNvSpPr>
          <p:nvPr>
            <p:ph type="dt" sz="half" idx="10"/>
          </p:nvPr>
        </p:nvSpPr>
        <p:spPr/>
        <p:txBody>
          <a:bodyPr/>
          <a:lstStyle>
            <a:lvl1pPr>
              <a:defRPr/>
            </a:lvl1pPr>
          </a:lstStyle>
          <a:p>
            <a:pPr>
              <a:defRPr/>
            </a:pPr>
            <a:fld id="{30DE0A95-437A-BD4C-A3C0-94FC9CD70BF3}" type="datetimeFigureOut">
              <a:rPr lang="tr-TR"/>
              <a:pPr>
                <a:defRPr/>
              </a:pPr>
              <a:t>3.11.2022</a:t>
            </a:fld>
            <a:endParaRPr lang="tr-TR"/>
          </a:p>
        </p:txBody>
      </p:sp>
      <p:sp>
        <p:nvSpPr>
          <p:cNvPr id="5" name="4 Altbilgi Yer Tutucusu">
            <a:extLst>
              <a:ext uri="{FF2B5EF4-FFF2-40B4-BE49-F238E27FC236}">
                <a16:creationId xmlns:a16="http://schemas.microsoft.com/office/drawing/2014/main" id="{F7EC27C5-9A7B-5241-59D8-5E351F090EF3}"/>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903411B9-5BA4-6E2E-A526-AA54567CB241}"/>
              </a:ext>
            </a:extLst>
          </p:cNvPr>
          <p:cNvSpPr>
            <a:spLocks noGrp="1"/>
          </p:cNvSpPr>
          <p:nvPr>
            <p:ph type="sldNum" sz="quarter" idx="12"/>
          </p:nvPr>
        </p:nvSpPr>
        <p:spPr/>
        <p:txBody>
          <a:bodyPr/>
          <a:lstStyle>
            <a:lvl1pPr>
              <a:defRPr/>
            </a:lvl1pPr>
          </a:lstStyle>
          <a:p>
            <a:fld id="{8F5E88E5-1F98-3A4E-9F70-D15AA00AF84C}" type="slidenum">
              <a:rPr lang="tr-TR" altLang="tr-TR"/>
              <a:pPr/>
              <a:t>‹#›</a:t>
            </a:fld>
            <a:endParaRPr lang="tr-TR" altLang="tr-TR"/>
          </a:p>
        </p:txBody>
      </p:sp>
    </p:spTree>
    <p:extLst>
      <p:ext uri="{BB962C8B-B14F-4D97-AF65-F5344CB8AC3E}">
        <p14:creationId xmlns:p14="http://schemas.microsoft.com/office/powerpoint/2010/main" val="3990290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a:extLst>
              <a:ext uri="{FF2B5EF4-FFF2-40B4-BE49-F238E27FC236}">
                <a16:creationId xmlns:a16="http://schemas.microsoft.com/office/drawing/2014/main" id="{2EE8073A-E8AF-7BDD-5E61-944EAF8C667D}"/>
              </a:ext>
            </a:extLst>
          </p:cNvPr>
          <p:cNvSpPr>
            <a:spLocks noGrp="1"/>
          </p:cNvSpPr>
          <p:nvPr>
            <p:ph type="dt" sz="half" idx="10"/>
          </p:nvPr>
        </p:nvSpPr>
        <p:spPr/>
        <p:txBody>
          <a:bodyPr/>
          <a:lstStyle>
            <a:lvl1pPr>
              <a:defRPr/>
            </a:lvl1pPr>
          </a:lstStyle>
          <a:p>
            <a:pPr>
              <a:defRPr/>
            </a:pPr>
            <a:fld id="{8BF51BAE-C808-E042-9528-6084FD89C070}" type="datetimeFigureOut">
              <a:rPr lang="tr-TR"/>
              <a:pPr>
                <a:defRPr/>
              </a:pPr>
              <a:t>3.11.2022</a:t>
            </a:fld>
            <a:endParaRPr lang="tr-TR"/>
          </a:p>
        </p:txBody>
      </p:sp>
      <p:sp>
        <p:nvSpPr>
          <p:cNvPr id="5" name="4 Altbilgi Yer Tutucusu">
            <a:extLst>
              <a:ext uri="{FF2B5EF4-FFF2-40B4-BE49-F238E27FC236}">
                <a16:creationId xmlns:a16="http://schemas.microsoft.com/office/drawing/2014/main" id="{4F153A6A-551B-019B-C4A8-FE9EA126DBB7}"/>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FE10F5AC-59E4-2929-8A15-E24F6315B1EA}"/>
              </a:ext>
            </a:extLst>
          </p:cNvPr>
          <p:cNvSpPr>
            <a:spLocks noGrp="1"/>
          </p:cNvSpPr>
          <p:nvPr>
            <p:ph type="sldNum" sz="quarter" idx="12"/>
          </p:nvPr>
        </p:nvSpPr>
        <p:spPr/>
        <p:txBody>
          <a:bodyPr/>
          <a:lstStyle>
            <a:lvl1pPr>
              <a:defRPr/>
            </a:lvl1pPr>
          </a:lstStyle>
          <a:p>
            <a:fld id="{9D0CBE6E-60D4-9742-BC5C-105D59C56873}" type="slidenum">
              <a:rPr lang="tr-TR" altLang="tr-TR"/>
              <a:pPr/>
              <a:t>‹#›</a:t>
            </a:fld>
            <a:endParaRPr lang="tr-TR" altLang="tr-TR"/>
          </a:p>
        </p:txBody>
      </p:sp>
    </p:spTree>
    <p:extLst>
      <p:ext uri="{BB962C8B-B14F-4D97-AF65-F5344CB8AC3E}">
        <p14:creationId xmlns:p14="http://schemas.microsoft.com/office/powerpoint/2010/main" val="2513102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a:extLst>
              <a:ext uri="{FF2B5EF4-FFF2-40B4-BE49-F238E27FC236}">
                <a16:creationId xmlns:a16="http://schemas.microsoft.com/office/drawing/2014/main" id="{66A94C51-1487-AB6D-2403-64456BFFF41D}"/>
              </a:ext>
            </a:extLst>
          </p:cNvPr>
          <p:cNvSpPr>
            <a:spLocks noGrp="1"/>
          </p:cNvSpPr>
          <p:nvPr>
            <p:ph type="dt" sz="half" idx="10"/>
          </p:nvPr>
        </p:nvSpPr>
        <p:spPr/>
        <p:txBody>
          <a:bodyPr/>
          <a:lstStyle>
            <a:lvl1pPr>
              <a:defRPr/>
            </a:lvl1pPr>
          </a:lstStyle>
          <a:p>
            <a:pPr>
              <a:defRPr/>
            </a:pPr>
            <a:fld id="{3C30F31B-F541-FF44-B27C-73EB8585F236}" type="datetimeFigureOut">
              <a:rPr lang="tr-TR"/>
              <a:pPr>
                <a:defRPr/>
              </a:pPr>
              <a:t>3.11.2022</a:t>
            </a:fld>
            <a:endParaRPr lang="tr-TR"/>
          </a:p>
        </p:txBody>
      </p:sp>
      <p:sp>
        <p:nvSpPr>
          <p:cNvPr id="5" name="4 Altbilgi Yer Tutucusu">
            <a:extLst>
              <a:ext uri="{FF2B5EF4-FFF2-40B4-BE49-F238E27FC236}">
                <a16:creationId xmlns:a16="http://schemas.microsoft.com/office/drawing/2014/main" id="{42557148-C3E5-5F1C-6167-000C3A49BB12}"/>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21108F7A-5468-67DD-B70C-E5AAF7D9E854}"/>
              </a:ext>
            </a:extLst>
          </p:cNvPr>
          <p:cNvSpPr>
            <a:spLocks noGrp="1"/>
          </p:cNvSpPr>
          <p:nvPr>
            <p:ph type="sldNum" sz="quarter" idx="12"/>
          </p:nvPr>
        </p:nvSpPr>
        <p:spPr/>
        <p:txBody>
          <a:bodyPr/>
          <a:lstStyle>
            <a:lvl1pPr>
              <a:defRPr/>
            </a:lvl1pPr>
          </a:lstStyle>
          <a:p>
            <a:fld id="{D4E3B832-2FDA-3942-A094-FE97E4447747}" type="slidenum">
              <a:rPr lang="tr-TR" altLang="tr-TR"/>
              <a:pPr/>
              <a:t>‹#›</a:t>
            </a:fld>
            <a:endParaRPr lang="tr-TR" altLang="tr-TR"/>
          </a:p>
        </p:txBody>
      </p:sp>
    </p:spTree>
    <p:extLst>
      <p:ext uri="{BB962C8B-B14F-4D97-AF65-F5344CB8AC3E}">
        <p14:creationId xmlns:p14="http://schemas.microsoft.com/office/powerpoint/2010/main" val="175783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a:extLst>
              <a:ext uri="{FF2B5EF4-FFF2-40B4-BE49-F238E27FC236}">
                <a16:creationId xmlns:a16="http://schemas.microsoft.com/office/drawing/2014/main" id="{F2B27935-0FBE-2EBE-FEEB-C256A412EC10}"/>
              </a:ext>
            </a:extLst>
          </p:cNvPr>
          <p:cNvSpPr>
            <a:spLocks noGrp="1"/>
          </p:cNvSpPr>
          <p:nvPr>
            <p:ph type="dt" sz="half" idx="10"/>
          </p:nvPr>
        </p:nvSpPr>
        <p:spPr/>
        <p:txBody>
          <a:bodyPr/>
          <a:lstStyle>
            <a:lvl1pPr>
              <a:defRPr/>
            </a:lvl1pPr>
          </a:lstStyle>
          <a:p>
            <a:pPr>
              <a:defRPr/>
            </a:pPr>
            <a:fld id="{D2B4CE38-629C-B540-923C-7B93914A0766}" type="datetimeFigureOut">
              <a:rPr lang="tr-TR"/>
              <a:pPr>
                <a:defRPr/>
              </a:pPr>
              <a:t>3.11.2022</a:t>
            </a:fld>
            <a:endParaRPr lang="tr-TR"/>
          </a:p>
        </p:txBody>
      </p:sp>
      <p:sp>
        <p:nvSpPr>
          <p:cNvPr id="5" name="4 Altbilgi Yer Tutucusu">
            <a:extLst>
              <a:ext uri="{FF2B5EF4-FFF2-40B4-BE49-F238E27FC236}">
                <a16:creationId xmlns:a16="http://schemas.microsoft.com/office/drawing/2014/main" id="{62BB87A7-3A5A-44E0-792B-5B55547057B0}"/>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4D1EC263-EDB6-4EF1-0A57-B36B1A2AFB3F}"/>
              </a:ext>
            </a:extLst>
          </p:cNvPr>
          <p:cNvSpPr>
            <a:spLocks noGrp="1"/>
          </p:cNvSpPr>
          <p:nvPr>
            <p:ph type="sldNum" sz="quarter" idx="12"/>
          </p:nvPr>
        </p:nvSpPr>
        <p:spPr/>
        <p:txBody>
          <a:bodyPr/>
          <a:lstStyle>
            <a:lvl1pPr>
              <a:defRPr/>
            </a:lvl1pPr>
          </a:lstStyle>
          <a:p>
            <a:fld id="{BE46D671-BAD5-4740-ABBB-9A23B5F3A8CE}" type="slidenum">
              <a:rPr lang="tr-TR" altLang="tr-TR"/>
              <a:pPr/>
              <a:t>‹#›</a:t>
            </a:fld>
            <a:endParaRPr lang="tr-TR" altLang="tr-TR"/>
          </a:p>
        </p:txBody>
      </p:sp>
    </p:spTree>
    <p:extLst>
      <p:ext uri="{BB962C8B-B14F-4D97-AF65-F5344CB8AC3E}">
        <p14:creationId xmlns:p14="http://schemas.microsoft.com/office/powerpoint/2010/main" val="4146966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a:extLst>
              <a:ext uri="{FF2B5EF4-FFF2-40B4-BE49-F238E27FC236}">
                <a16:creationId xmlns:a16="http://schemas.microsoft.com/office/drawing/2014/main" id="{F23FE005-1E87-B6DB-B072-DE8048069E15}"/>
              </a:ext>
            </a:extLst>
          </p:cNvPr>
          <p:cNvSpPr>
            <a:spLocks noGrp="1"/>
          </p:cNvSpPr>
          <p:nvPr>
            <p:ph type="dt" sz="half" idx="10"/>
          </p:nvPr>
        </p:nvSpPr>
        <p:spPr/>
        <p:txBody>
          <a:bodyPr/>
          <a:lstStyle>
            <a:lvl1pPr>
              <a:defRPr/>
            </a:lvl1pPr>
          </a:lstStyle>
          <a:p>
            <a:pPr>
              <a:defRPr/>
            </a:pPr>
            <a:fld id="{00718445-6FE5-EE40-AFCE-F4030BF1B65B}" type="datetimeFigureOut">
              <a:rPr lang="tr-TR"/>
              <a:pPr>
                <a:defRPr/>
              </a:pPr>
              <a:t>3.11.2022</a:t>
            </a:fld>
            <a:endParaRPr lang="tr-TR"/>
          </a:p>
        </p:txBody>
      </p:sp>
      <p:sp>
        <p:nvSpPr>
          <p:cNvPr id="5" name="4 Altbilgi Yer Tutucusu">
            <a:extLst>
              <a:ext uri="{FF2B5EF4-FFF2-40B4-BE49-F238E27FC236}">
                <a16:creationId xmlns:a16="http://schemas.microsoft.com/office/drawing/2014/main" id="{57856D85-F2F3-40FA-464C-888600AE6400}"/>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E0BA7CAF-E3D5-2302-08C2-9C6C09BF15BE}"/>
              </a:ext>
            </a:extLst>
          </p:cNvPr>
          <p:cNvSpPr>
            <a:spLocks noGrp="1"/>
          </p:cNvSpPr>
          <p:nvPr>
            <p:ph type="sldNum" sz="quarter" idx="12"/>
          </p:nvPr>
        </p:nvSpPr>
        <p:spPr/>
        <p:txBody>
          <a:bodyPr/>
          <a:lstStyle>
            <a:lvl1pPr>
              <a:defRPr/>
            </a:lvl1pPr>
          </a:lstStyle>
          <a:p>
            <a:fld id="{A47F366C-B247-E944-BEB0-95ADFD1651A7}" type="slidenum">
              <a:rPr lang="tr-TR" altLang="tr-TR"/>
              <a:pPr/>
              <a:t>‹#›</a:t>
            </a:fld>
            <a:endParaRPr lang="tr-TR" altLang="tr-TR"/>
          </a:p>
        </p:txBody>
      </p:sp>
    </p:spTree>
    <p:extLst>
      <p:ext uri="{BB962C8B-B14F-4D97-AF65-F5344CB8AC3E}">
        <p14:creationId xmlns:p14="http://schemas.microsoft.com/office/powerpoint/2010/main" val="296165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3 Veri Yer Tutucusu">
            <a:extLst>
              <a:ext uri="{FF2B5EF4-FFF2-40B4-BE49-F238E27FC236}">
                <a16:creationId xmlns:a16="http://schemas.microsoft.com/office/drawing/2014/main" id="{19190840-8F1D-66F9-2145-16707345EE28}"/>
              </a:ext>
            </a:extLst>
          </p:cNvPr>
          <p:cNvSpPr>
            <a:spLocks noGrp="1"/>
          </p:cNvSpPr>
          <p:nvPr>
            <p:ph type="dt" sz="half" idx="10"/>
          </p:nvPr>
        </p:nvSpPr>
        <p:spPr/>
        <p:txBody>
          <a:bodyPr/>
          <a:lstStyle>
            <a:lvl1pPr>
              <a:defRPr/>
            </a:lvl1pPr>
          </a:lstStyle>
          <a:p>
            <a:pPr>
              <a:defRPr/>
            </a:pPr>
            <a:fld id="{58968D34-9B1D-414C-842C-0DC4AD3BA961}" type="datetimeFigureOut">
              <a:rPr lang="tr-TR"/>
              <a:pPr>
                <a:defRPr/>
              </a:pPr>
              <a:t>3.11.2022</a:t>
            </a:fld>
            <a:endParaRPr lang="tr-TR"/>
          </a:p>
        </p:txBody>
      </p:sp>
      <p:sp>
        <p:nvSpPr>
          <p:cNvPr id="6" name="4 Altbilgi Yer Tutucusu">
            <a:extLst>
              <a:ext uri="{FF2B5EF4-FFF2-40B4-BE49-F238E27FC236}">
                <a16:creationId xmlns:a16="http://schemas.microsoft.com/office/drawing/2014/main" id="{580741B4-DBE6-FE0B-A116-1A76B5BB0C82}"/>
              </a:ext>
            </a:extLst>
          </p:cNvPr>
          <p:cNvSpPr>
            <a:spLocks noGrp="1"/>
          </p:cNvSpPr>
          <p:nvPr>
            <p:ph type="ftr" sz="quarter" idx="11"/>
          </p:nvPr>
        </p:nvSpPr>
        <p:spPr/>
        <p:txBody>
          <a:bodyPr/>
          <a:lstStyle>
            <a:lvl1pPr>
              <a:defRPr/>
            </a:lvl1pPr>
          </a:lstStyle>
          <a:p>
            <a:pPr>
              <a:defRPr/>
            </a:pPr>
            <a:endParaRPr lang="tr-TR"/>
          </a:p>
        </p:txBody>
      </p:sp>
      <p:sp>
        <p:nvSpPr>
          <p:cNvPr id="7" name="5 Slayt Numarası Yer Tutucusu">
            <a:extLst>
              <a:ext uri="{FF2B5EF4-FFF2-40B4-BE49-F238E27FC236}">
                <a16:creationId xmlns:a16="http://schemas.microsoft.com/office/drawing/2014/main" id="{5D9AFA63-AAD1-D359-CE72-A6B456EF679C}"/>
              </a:ext>
            </a:extLst>
          </p:cNvPr>
          <p:cNvSpPr>
            <a:spLocks noGrp="1"/>
          </p:cNvSpPr>
          <p:nvPr>
            <p:ph type="sldNum" sz="quarter" idx="12"/>
          </p:nvPr>
        </p:nvSpPr>
        <p:spPr/>
        <p:txBody>
          <a:bodyPr/>
          <a:lstStyle>
            <a:lvl1pPr>
              <a:defRPr/>
            </a:lvl1pPr>
          </a:lstStyle>
          <a:p>
            <a:fld id="{581DF22F-3F5A-304F-8DA6-90BFFFBD0B29}" type="slidenum">
              <a:rPr lang="tr-TR" altLang="tr-TR"/>
              <a:pPr/>
              <a:t>‹#›</a:t>
            </a:fld>
            <a:endParaRPr lang="tr-TR" altLang="tr-TR"/>
          </a:p>
        </p:txBody>
      </p:sp>
    </p:spTree>
    <p:extLst>
      <p:ext uri="{BB962C8B-B14F-4D97-AF65-F5344CB8AC3E}">
        <p14:creationId xmlns:p14="http://schemas.microsoft.com/office/powerpoint/2010/main" val="3924094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3 Veri Yer Tutucusu">
            <a:extLst>
              <a:ext uri="{FF2B5EF4-FFF2-40B4-BE49-F238E27FC236}">
                <a16:creationId xmlns:a16="http://schemas.microsoft.com/office/drawing/2014/main" id="{0EFE6B6A-BA4F-822F-05E0-89CC8D58DBF2}"/>
              </a:ext>
            </a:extLst>
          </p:cNvPr>
          <p:cNvSpPr>
            <a:spLocks noGrp="1"/>
          </p:cNvSpPr>
          <p:nvPr>
            <p:ph type="dt" sz="half" idx="10"/>
          </p:nvPr>
        </p:nvSpPr>
        <p:spPr/>
        <p:txBody>
          <a:bodyPr/>
          <a:lstStyle>
            <a:lvl1pPr>
              <a:defRPr/>
            </a:lvl1pPr>
          </a:lstStyle>
          <a:p>
            <a:pPr>
              <a:defRPr/>
            </a:pPr>
            <a:fld id="{A6FCF0BB-F943-3546-A444-E39B4F41593F}" type="datetimeFigureOut">
              <a:rPr lang="tr-TR"/>
              <a:pPr>
                <a:defRPr/>
              </a:pPr>
              <a:t>3.11.2022</a:t>
            </a:fld>
            <a:endParaRPr lang="tr-TR"/>
          </a:p>
        </p:txBody>
      </p:sp>
      <p:sp>
        <p:nvSpPr>
          <p:cNvPr id="8" name="4 Altbilgi Yer Tutucusu">
            <a:extLst>
              <a:ext uri="{FF2B5EF4-FFF2-40B4-BE49-F238E27FC236}">
                <a16:creationId xmlns:a16="http://schemas.microsoft.com/office/drawing/2014/main" id="{CB25F5D7-66D8-1359-6CAA-92ECD2D99BB1}"/>
              </a:ext>
            </a:extLst>
          </p:cNvPr>
          <p:cNvSpPr>
            <a:spLocks noGrp="1"/>
          </p:cNvSpPr>
          <p:nvPr>
            <p:ph type="ftr" sz="quarter" idx="11"/>
          </p:nvPr>
        </p:nvSpPr>
        <p:spPr/>
        <p:txBody>
          <a:bodyPr/>
          <a:lstStyle>
            <a:lvl1pPr>
              <a:defRPr/>
            </a:lvl1pPr>
          </a:lstStyle>
          <a:p>
            <a:pPr>
              <a:defRPr/>
            </a:pPr>
            <a:endParaRPr lang="tr-TR"/>
          </a:p>
        </p:txBody>
      </p:sp>
      <p:sp>
        <p:nvSpPr>
          <p:cNvPr id="9" name="5 Slayt Numarası Yer Tutucusu">
            <a:extLst>
              <a:ext uri="{FF2B5EF4-FFF2-40B4-BE49-F238E27FC236}">
                <a16:creationId xmlns:a16="http://schemas.microsoft.com/office/drawing/2014/main" id="{6326CBCD-DE9B-A669-CAC0-1F1B2BEF150A}"/>
              </a:ext>
            </a:extLst>
          </p:cNvPr>
          <p:cNvSpPr>
            <a:spLocks noGrp="1"/>
          </p:cNvSpPr>
          <p:nvPr>
            <p:ph type="sldNum" sz="quarter" idx="12"/>
          </p:nvPr>
        </p:nvSpPr>
        <p:spPr/>
        <p:txBody>
          <a:bodyPr/>
          <a:lstStyle>
            <a:lvl1pPr>
              <a:defRPr/>
            </a:lvl1pPr>
          </a:lstStyle>
          <a:p>
            <a:fld id="{B409DDBF-AE4B-224D-92CF-6BDD8AAF1871}" type="slidenum">
              <a:rPr lang="tr-TR" altLang="tr-TR"/>
              <a:pPr/>
              <a:t>‹#›</a:t>
            </a:fld>
            <a:endParaRPr lang="tr-TR" altLang="tr-TR"/>
          </a:p>
        </p:txBody>
      </p:sp>
    </p:spTree>
    <p:extLst>
      <p:ext uri="{BB962C8B-B14F-4D97-AF65-F5344CB8AC3E}">
        <p14:creationId xmlns:p14="http://schemas.microsoft.com/office/powerpoint/2010/main" val="351193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3 Veri Yer Tutucusu">
            <a:extLst>
              <a:ext uri="{FF2B5EF4-FFF2-40B4-BE49-F238E27FC236}">
                <a16:creationId xmlns:a16="http://schemas.microsoft.com/office/drawing/2014/main" id="{E39C8B87-7095-EB94-E50A-6DC734910BD7}"/>
              </a:ext>
            </a:extLst>
          </p:cNvPr>
          <p:cNvSpPr>
            <a:spLocks noGrp="1"/>
          </p:cNvSpPr>
          <p:nvPr>
            <p:ph type="dt" sz="half" idx="10"/>
          </p:nvPr>
        </p:nvSpPr>
        <p:spPr/>
        <p:txBody>
          <a:bodyPr/>
          <a:lstStyle>
            <a:lvl1pPr>
              <a:defRPr/>
            </a:lvl1pPr>
          </a:lstStyle>
          <a:p>
            <a:pPr>
              <a:defRPr/>
            </a:pPr>
            <a:fld id="{413410A4-A953-0442-88A2-E7704398242A}" type="datetimeFigureOut">
              <a:rPr lang="tr-TR"/>
              <a:pPr>
                <a:defRPr/>
              </a:pPr>
              <a:t>3.11.2022</a:t>
            </a:fld>
            <a:endParaRPr lang="tr-TR"/>
          </a:p>
        </p:txBody>
      </p:sp>
      <p:sp>
        <p:nvSpPr>
          <p:cNvPr id="4" name="4 Altbilgi Yer Tutucusu">
            <a:extLst>
              <a:ext uri="{FF2B5EF4-FFF2-40B4-BE49-F238E27FC236}">
                <a16:creationId xmlns:a16="http://schemas.microsoft.com/office/drawing/2014/main" id="{C98D2219-F395-3FA2-F135-FE363C3E4D47}"/>
              </a:ext>
            </a:extLst>
          </p:cNvPr>
          <p:cNvSpPr>
            <a:spLocks noGrp="1"/>
          </p:cNvSpPr>
          <p:nvPr>
            <p:ph type="ftr" sz="quarter" idx="11"/>
          </p:nvPr>
        </p:nvSpPr>
        <p:spPr/>
        <p:txBody>
          <a:bodyPr/>
          <a:lstStyle>
            <a:lvl1pPr>
              <a:defRPr/>
            </a:lvl1pPr>
          </a:lstStyle>
          <a:p>
            <a:pPr>
              <a:defRPr/>
            </a:pPr>
            <a:endParaRPr lang="tr-TR"/>
          </a:p>
        </p:txBody>
      </p:sp>
      <p:sp>
        <p:nvSpPr>
          <p:cNvPr id="5" name="5 Slayt Numarası Yer Tutucusu">
            <a:extLst>
              <a:ext uri="{FF2B5EF4-FFF2-40B4-BE49-F238E27FC236}">
                <a16:creationId xmlns:a16="http://schemas.microsoft.com/office/drawing/2014/main" id="{5968862C-3016-CB4F-01C9-612D3170750F}"/>
              </a:ext>
            </a:extLst>
          </p:cNvPr>
          <p:cNvSpPr>
            <a:spLocks noGrp="1"/>
          </p:cNvSpPr>
          <p:nvPr>
            <p:ph type="sldNum" sz="quarter" idx="12"/>
          </p:nvPr>
        </p:nvSpPr>
        <p:spPr/>
        <p:txBody>
          <a:bodyPr/>
          <a:lstStyle>
            <a:lvl1pPr>
              <a:defRPr/>
            </a:lvl1pPr>
          </a:lstStyle>
          <a:p>
            <a:fld id="{1C09F26F-5821-2A4A-B231-DC956A9683D2}" type="slidenum">
              <a:rPr lang="tr-TR" altLang="tr-TR"/>
              <a:pPr/>
              <a:t>‹#›</a:t>
            </a:fld>
            <a:endParaRPr lang="tr-TR" altLang="tr-TR"/>
          </a:p>
        </p:txBody>
      </p:sp>
    </p:spTree>
    <p:extLst>
      <p:ext uri="{BB962C8B-B14F-4D97-AF65-F5344CB8AC3E}">
        <p14:creationId xmlns:p14="http://schemas.microsoft.com/office/powerpoint/2010/main" val="2242223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a:extLst>
              <a:ext uri="{FF2B5EF4-FFF2-40B4-BE49-F238E27FC236}">
                <a16:creationId xmlns:a16="http://schemas.microsoft.com/office/drawing/2014/main" id="{AD5A95F1-2CD0-80A7-5E69-6E490722451A}"/>
              </a:ext>
            </a:extLst>
          </p:cNvPr>
          <p:cNvSpPr>
            <a:spLocks noGrp="1"/>
          </p:cNvSpPr>
          <p:nvPr>
            <p:ph type="dt" sz="half" idx="10"/>
          </p:nvPr>
        </p:nvSpPr>
        <p:spPr/>
        <p:txBody>
          <a:bodyPr/>
          <a:lstStyle>
            <a:lvl1pPr>
              <a:defRPr/>
            </a:lvl1pPr>
          </a:lstStyle>
          <a:p>
            <a:pPr>
              <a:defRPr/>
            </a:pPr>
            <a:fld id="{19E84425-51EF-B949-B545-7B56244A9EC0}" type="datetimeFigureOut">
              <a:rPr lang="tr-TR"/>
              <a:pPr>
                <a:defRPr/>
              </a:pPr>
              <a:t>3.11.2022</a:t>
            </a:fld>
            <a:endParaRPr lang="tr-TR"/>
          </a:p>
        </p:txBody>
      </p:sp>
      <p:sp>
        <p:nvSpPr>
          <p:cNvPr id="3" name="4 Altbilgi Yer Tutucusu">
            <a:extLst>
              <a:ext uri="{FF2B5EF4-FFF2-40B4-BE49-F238E27FC236}">
                <a16:creationId xmlns:a16="http://schemas.microsoft.com/office/drawing/2014/main" id="{189B1609-4D38-5416-BE6B-8B5040FE0728}"/>
              </a:ext>
            </a:extLst>
          </p:cNvPr>
          <p:cNvSpPr>
            <a:spLocks noGrp="1"/>
          </p:cNvSpPr>
          <p:nvPr>
            <p:ph type="ftr" sz="quarter" idx="11"/>
          </p:nvPr>
        </p:nvSpPr>
        <p:spPr/>
        <p:txBody>
          <a:bodyPr/>
          <a:lstStyle>
            <a:lvl1pPr>
              <a:defRPr/>
            </a:lvl1pPr>
          </a:lstStyle>
          <a:p>
            <a:pPr>
              <a:defRPr/>
            </a:pPr>
            <a:endParaRPr lang="tr-TR"/>
          </a:p>
        </p:txBody>
      </p:sp>
      <p:sp>
        <p:nvSpPr>
          <p:cNvPr id="4" name="5 Slayt Numarası Yer Tutucusu">
            <a:extLst>
              <a:ext uri="{FF2B5EF4-FFF2-40B4-BE49-F238E27FC236}">
                <a16:creationId xmlns:a16="http://schemas.microsoft.com/office/drawing/2014/main" id="{6E902C97-DB1A-FA22-3C37-EC3CBAAF960F}"/>
              </a:ext>
            </a:extLst>
          </p:cNvPr>
          <p:cNvSpPr>
            <a:spLocks noGrp="1"/>
          </p:cNvSpPr>
          <p:nvPr>
            <p:ph type="sldNum" sz="quarter" idx="12"/>
          </p:nvPr>
        </p:nvSpPr>
        <p:spPr/>
        <p:txBody>
          <a:bodyPr/>
          <a:lstStyle>
            <a:lvl1pPr>
              <a:defRPr/>
            </a:lvl1pPr>
          </a:lstStyle>
          <a:p>
            <a:fld id="{8F19907B-9E1C-6C41-8EF9-67A60BFCF290}" type="slidenum">
              <a:rPr lang="tr-TR" altLang="tr-TR"/>
              <a:pPr/>
              <a:t>‹#›</a:t>
            </a:fld>
            <a:endParaRPr lang="tr-TR" altLang="tr-TR"/>
          </a:p>
        </p:txBody>
      </p:sp>
    </p:spTree>
    <p:extLst>
      <p:ext uri="{BB962C8B-B14F-4D97-AF65-F5344CB8AC3E}">
        <p14:creationId xmlns:p14="http://schemas.microsoft.com/office/powerpoint/2010/main" val="902809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3 Veri Yer Tutucusu">
            <a:extLst>
              <a:ext uri="{FF2B5EF4-FFF2-40B4-BE49-F238E27FC236}">
                <a16:creationId xmlns:a16="http://schemas.microsoft.com/office/drawing/2014/main" id="{BD9F1413-7969-DFE2-FEF7-435C8368EE80}"/>
              </a:ext>
            </a:extLst>
          </p:cNvPr>
          <p:cNvSpPr>
            <a:spLocks noGrp="1"/>
          </p:cNvSpPr>
          <p:nvPr>
            <p:ph type="dt" sz="half" idx="10"/>
          </p:nvPr>
        </p:nvSpPr>
        <p:spPr/>
        <p:txBody>
          <a:bodyPr/>
          <a:lstStyle>
            <a:lvl1pPr>
              <a:defRPr/>
            </a:lvl1pPr>
          </a:lstStyle>
          <a:p>
            <a:pPr>
              <a:defRPr/>
            </a:pPr>
            <a:fld id="{0B913063-6B6D-AC4C-981A-47950878C8BF}" type="datetimeFigureOut">
              <a:rPr lang="tr-TR"/>
              <a:pPr>
                <a:defRPr/>
              </a:pPr>
              <a:t>3.11.2022</a:t>
            </a:fld>
            <a:endParaRPr lang="tr-TR"/>
          </a:p>
        </p:txBody>
      </p:sp>
      <p:sp>
        <p:nvSpPr>
          <p:cNvPr id="6" name="4 Altbilgi Yer Tutucusu">
            <a:extLst>
              <a:ext uri="{FF2B5EF4-FFF2-40B4-BE49-F238E27FC236}">
                <a16:creationId xmlns:a16="http://schemas.microsoft.com/office/drawing/2014/main" id="{475A7CCE-4566-A8E3-3751-7EFBCB156445}"/>
              </a:ext>
            </a:extLst>
          </p:cNvPr>
          <p:cNvSpPr>
            <a:spLocks noGrp="1"/>
          </p:cNvSpPr>
          <p:nvPr>
            <p:ph type="ftr" sz="quarter" idx="11"/>
          </p:nvPr>
        </p:nvSpPr>
        <p:spPr/>
        <p:txBody>
          <a:bodyPr/>
          <a:lstStyle>
            <a:lvl1pPr>
              <a:defRPr/>
            </a:lvl1pPr>
          </a:lstStyle>
          <a:p>
            <a:pPr>
              <a:defRPr/>
            </a:pPr>
            <a:endParaRPr lang="tr-TR"/>
          </a:p>
        </p:txBody>
      </p:sp>
      <p:sp>
        <p:nvSpPr>
          <p:cNvPr id="7" name="5 Slayt Numarası Yer Tutucusu">
            <a:extLst>
              <a:ext uri="{FF2B5EF4-FFF2-40B4-BE49-F238E27FC236}">
                <a16:creationId xmlns:a16="http://schemas.microsoft.com/office/drawing/2014/main" id="{3C2D3222-6B35-1DC1-66C4-8DBA77C871E2}"/>
              </a:ext>
            </a:extLst>
          </p:cNvPr>
          <p:cNvSpPr>
            <a:spLocks noGrp="1"/>
          </p:cNvSpPr>
          <p:nvPr>
            <p:ph type="sldNum" sz="quarter" idx="12"/>
          </p:nvPr>
        </p:nvSpPr>
        <p:spPr/>
        <p:txBody>
          <a:bodyPr/>
          <a:lstStyle>
            <a:lvl1pPr>
              <a:defRPr/>
            </a:lvl1pPr>
          </a:lstStyle>
          <a:p>
            <a:fld id="{7AEFAC2A-18D3-3B4F-9F11-668C1D9B1E27}" type="slidenum">
              <a:rPr lang="tr-TR" altLang="tr-TR"/>
              <a:pPr/>
              <a:t>‹#›</a:t>
            </a:fld>
            <a:endParaRPr lang="tr-TR" altLang="tr-TR"/>
          </a:p>
        </p:txBody>
      </p:sp>
    </p:spTree>
    <p:extLst>
      <p:ext uri="{BB962C8B-B14F-4D97-AF65-F5344CB8AC3E}">
        <p14:creationId xmlns:p14="http://schemas.microsoft.com/office/powerpoint/2010/main" val="2156358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3 Veri Yer Tutucusu">
            <a:extLst>
              <a:ext uri="{FF2B5EF4-FFF2-40B4-BE49-F238E27FC236}">
                <a16:creationId xmlns:a16="http://schemas.microsoft.com/office/drawing/2014/main" id="{49EF6F63-3CFE-829D-5BE9-659A20A43841}"/>
              </a:ext>
            </a:extLst>
          </p:cNvPr>
          <p:cNvSpPr>
            <a:spLocks noGrp="1"/>
          </p:cNvSpPr>
          <p:nvPr>
            <p:ph type="dt" sz="half" idx="10"/>
          </p:nvPr>
        </p:nvSpPr>
        <p:spPr/>
        <p:txBody>
          <a:bodyPr/>
          <a:lstStyle>
            <a:lvl1pPr>
              <a:defRPr/>
            </a:lvl1pPr>
          </a:lstStyle>
          <a:p>
            <a:pPr>
              <a:defRPr/>
            </a:pPr>
            <a:fld id="{239F6455-EB39-6145-9131-EE540DF24436}" type="datetimeFigureOut">
              <a:rPr lang="tr-TR"/>
              <a:pPr>
                <a:defRPr/>
              </a:pPr>
              <a:t>3.11.2022</a:t>
            </a:fld>
            <a:endParaRPr lang="tr-TR"/>
          </a:p>
        </p:txBody>
      </p:sp>
      <p:sp>
        <p:nvSpPr>
          <p:cNvPr id="6" name="4 Altbilgi Yer Tutucusu">
            <a:extLst>
              <a:ext uri="{FF2B5EF4-FFF2-40B4-BE49-F238E27FC236}">
                <a16:creationId xmlns:a16="http://schemas.microsoft.com/office/drawing/2014/main" id="{07A10E75-3F3F-CFE0-FE7E-490A9940FB3E}"/>
              </a:ext>
            </a:extLst>
          </p:cNvPr>
          <p:cNvSpPr>
            <a:spLocks noGrp="1"/>
          </p:cNvSpPr>
          <p:nvPr>
            <p:ph type="ftr" sz="quarter" idx="11"/>
          </p:nvPr>
        </p:nvSpPr>
        <p:spPr/>
        <p:txBody>
          <a:bodyPr/>
          <a:lstStyle>
            <a:lvl1pPr>
              <a:defRPr/>
            </a:lvl1pPr>
          </a:lstStyle>
          <a:p>
            <a:pPr>
              <a:defRPr/>
            </a:pPr>
            <a:endParaRPr lang="tr-TR"/>
          </a:p>
        </p:txBody>
      </p:sp>
      <p:sp>
        <p:nvSpPr>
          <p:cNvPr id="7" name="5 Slayt Numarası Yer Tutucusu">
            <a:extLst>
              <a:ext uri="{FF2B5EF4-FFF2-40B4-BE49-F238E27FC236}">
                <a16:creationId xmlns:a16="http://schemas.microsoft.com/office/drawing/2014/main" id="{A517675D-CF84-40A5-9D5D-8A4B6282E0F6}"/>
              </a:ext>
            </a:extLst>
          </p:cNvPr>
          <p:cNvSpPr>
            <a:spLocks noGrp="1"/>
          </p:cNvSpPr>
          <p:nvPr>
            <p:ph type="sldNum" sz="quarter" idx="12"/>
          </p:nvPr>
        </p:nvSpPr>
        <p:spPr/>
        <p:txBody>
          <a:bodyPr/>
          <a:lstStyle>
            <a:lvl1pPr>
              <a:defRPr/>
            </a:lvl1pPr>
          </a:lstStyle>
          <a:p>
            <a:fld id="{C6D903D7-DFB2-9644-91AB-1CFAA7192797}" type="slidenum">
              <a:rPr lang="tr-TR" altLang="tr-TR"/>
              <a:pPr/>
              <a:t>‹#›</a:t>
            </a:fld>
            <a:endParaRPr lang="tr-TR" altLang="tr-TR"/>
          </a:p>
        </p:txBody>
      </p:sp>
    </p:spTree>
    <p:extLst>
      <p:ext uri="{BB962C8B-B14F-4D97-AF65-F5344CB8AC3E}">
        <p14:creationId xmlns:p14="http://schemas.microsoft.com/office/powerpoint/2010/main" val="2322654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Başlık Yer Tutucusu">
            <a:extLst>
              <a:ext uri="{FF2B5EF4-FFF2-40B4-BE49-F238E27FC236}">
                <a16:creationId xmlns:a16="http://schemas.microsoft.com/office/drawing/2014/main" id="{BBA7CFFF-AA8E-B49E-EA7D-1CE224B963B3}"/>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a:t>Asıl başlık stili için tıklatın</a:t>
            </a:r>
          </a:p>
        </p:txBody>
      </p:sp>
      <p:sp>
        <p:nvSpPr>
          <p:cNvPr id="1027" name="2 Metin Yer Tutucusu">
            <a:extLst>
              <a:ext uri="{FF2B5EF4-FFF2-40B4-BE49-F238E27FC236}">
                <a16:creationId xmlns:a16="http://schemas.microsoft.com/office/drawing/2014/main" id="{A872B76D-AF93-DF70-143B-DB7DF7D2BC5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a:t>Asıl metin stillerini düzenlemek için tıklatın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p>
        </p:txBody>
      </p:sp>
      <p:sp>
        <p:nvSpPr>
          <p:cNvPr id="4" name="3 Veri Yer Tutucusu">
            <a:extLst>
              <a:ext uri="{FF2B5EF4-FFF2-40B4-BE49-F238E27FC236}">
                <a16:creationId xmlns:a16="http://schemas.microsoft.com/office/drawing/2014/main" id="{730AB8D0-C798-B124-2E03-FDA359BC7A7B}"/>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B42F75AF-B660-9F4F-BA8A-326818C4D705}" type="datetimeFigureOut">
              <a:rPr lang="tr-TR"/>
              <a:pPr>
                <a:defRPr/>
              </a:pPr>
              <a:t>3.11.2022</a:t>
            </a:fld>
            <a:endParaRPr lang="tr-TR"/>
          </a:p>
        </p:txBody>
      </p:sp>
      <p:sp>
        <p:nvSpPr>
          <p:cNvPr id="5" name="4 Altbilgi Yer Tutucusu">
            <a:extLst>
              <a:ext uri="{FF2B5EF4-FFF2-40B4-BE49-F238E27FC236}">
                <a16:creationId xmlns:a16="http://schemas.microsoft.com/office/drawing/2014/main" id="{31EE27C2-80F4-73B4-CC7F-A13CEC1FEEFE}"/>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tr-TR"/>
          </a:p>
        </p:txBody>
      </p:sp>
      <p:sp>
        <p:nvSpPr>
          <p:cNvPr id="6" name="5 Slayt Numarası Yer Tutucusu">
            <a:extLst>
              <a:ext uri="{FF2B5EF4-FFF2-40B4-BE49-F238E27FC236}">
                <a16:creationId xmlns:a16="http://schemas.microsoft.com/office/drawing/2014/main" id="{66C6D3CD-862D-A3F0-434A-CE020353EE09}"/>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FD565990-C264-654C-81CB-9B346089C51D}" type="slidenum">
              <a:rPr lang="tr-TR" altLang="tr-TR"/>
              <a:pPr/>
              <a:t>‹#›</a:t>
            </a:fld>
            <a:endParaRPr lang="tr-TR" alt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Başlık">
            <a:extLst>
              <a:ext uri="{FF2B5EF4-FFF2-40B4-BE49-F238E27FC236}">
                <a16:creationId xmlns:a16="http://schemas.microsoft.com/office/drawing/2014/main" id="{572605C5-2209-A509-06F2-09C7C6B23E45}"/>
              </a:ext>
            </a:extLst>
          </p:cNvPr>
          <p:cNvSpPr>
            <a:spLocks noGrp="1"/>
          </p:cNvSpPr>
          <p:nvPr>
            <p:ph type="ctrTitle"/>
          </p:nvPr>
        </p:nvSpPr>
        <p:spPr/>
        <p:txBody>
          <a:bodyPr/>
          <a:lstStyle/>
          <a:p>
            <a:pPr eaLnBrk="1" hangingPunct="1"/>
            <a:r>
              <a:rPr lang="tr-TR" altLang="tr-TR"/>
              <a:t>Case Presentation</a:t>
            </a:r>
            <a:br>
              <a:rPr lang="tr-TR" altLang="tr-TR"/>
            </a:br>
            <a:r>
              <a:rPr lang="tr-TR" altLang="tr-TR"/>
              <a:t>Healthy Life Style</a:t>
            </a:r>
          </a:p>
        </p:txBody>
      </p:sp>
      <p:sp>
        <p:nvSpPr>
          <p:cNvPr id="3" name="2 Alt Başlık">
            <a:extLst>
              <a:ext uri="{FF2B5EF4-FFF2-40B4-BE49-F238E27FC236}">
                <a16:creationId xmlns:a16="http://schemas.microsoft.com/office/drawing/2014/main" id="{EC420358-7647-D7C2-33B2-7302702D8726}"/>
              </a:ext>
            </a:extLst>
          </p:cNvPr>
          <p:cNvSpPr>
            <a:spLocks noGrp="1"/>
          </p:cNvSpPr>
          <p:nvPr>
            <p:ph type="subTitle" idx="1"/>
          </p:nvPr>
        </p:nvSpPr>
        <p:spPr>
          <a:xfrm>
            <a:off x="1042988" y="3600450"/>
            <a:ext cx="7058025" cy="1700213"/>
          </a:xfrm>
        </p:spPr>
        <p:txBody>
          <a:bodyPr rtlCol="0">
            <a:normAutofit/>
          </a:bodyPr>
          <a:lstStyle/>
          <a:p>
            <a:pPr eaLnBrk="1" fontAlgn="auto" hangingPunct="1">
              <a:spcAft>
                <a:spcPts val="0"/>
              </a:spcAft>
              <a:defRPr/>
            </a:pPr>
            <a:r>
              <a:rPr lang="tr-TR" dirty="0" err="1"/>
              <a:t>Associate</a:t>
            </a:r>
            <a:r>
              <a:rPr lang="tr-TR" dirty="0"/>
              <a:t> </a:t>
            </a:r>
            <a:r>
              <a:rPr lang="tr-TR" dirty="0" err="1"/>
              <a:t>Professor</a:t>
            </a:r>
            <a:r>
              <a:rPr lang="tr-TR" dirty="0"/>
              <a:t> A. Selda Tekiner</a:t>
            </a:r>
          </a:p>
          <a:p>
            <a:pPr eaLnBrk="1" fontAlgn="auto" hangingPunct="1">
              <a:spcAft>
                <a:spcPts val="0"/>
              </a:spcAft>
              <a:defRPr/>
            </a:pPr>
            <a:r>
              <a:rPr lang="tr-TR" dirty="0" err="1"/>
              <a:t>Family</a:t>
            </a:r>
            <a:r>
              <a:rPr lang="tr-TR" dirty="0"/>
              <a:t> </a:t>
            </a:r>
            <a:r>
              <a:rPr lang="tr-TR" dirty="0" err="1"/>
              <a:t>Physician</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Başlık 1">
            <a:extLst>
              <a:ext uri="{FF2B5EF4-FFF2-40B4-BE49-F238E27FC236}">
                <a16:creationId xmlns:a16="http://schemas.microsoft.com/office/drawing/2014/main" id="{4675B8DF-5B39-1858-1CC1-70366033965D}"/>
              </a:ext>
            </a:extLst>
          </p:cNvPr>
          <p:cNvSpPr>
            <a:spLocks noGrp="1"/>
          </p:cNvSpPr>
          <p:nvPr>
            <p:ph type="title"/>
          </p:nvPr>
        </p:nvSpPr>
        <p:spPr/>
        <p:txBody>
          <a:bodyPr/>
          <a:lstStyle/>
          <a:p>
            <a:pPr eaLnBrk="1" hangingPunct="1"/>
            <a:endParaRPr lang="tr-TR" altLang="tr-TR"/>
          </a:p>
        </p:txBody>
      </p:sp>
      <p:sp>
        <p:nvSpPr>
          <p:cNvPr id="11267" name="İçerik Yer Tutucusu 2">
            <a:extLst>
              <a:ext uri="{FF2B5EF4-FFF2-40B4-BE49-F238E27FC236}">
                <a16:creationId xmlns:a16="http://schemas.microsoft.com/office/drawing/2014/main" id="{BFF96499-2115-3C76-8A62-13B7D429D6EB}"/>
              </a:ext>
            </a:extLst>
          </p:cNvPr>
          <p:cNvSpPr>
            <a:spLocks noGrp="1"/>
          </p:cNvSpPr>
          <p:nvPr>
            <p:ph idx="1"/>
          </p:nvPr>
        </p:nvSpPr>
        <p:spPr/>
        <p:txBody>
          <a:bodyPr/>
          <a:lstStyle/>
          <a:p>
            <a:pPr eaLnBrk="1" hangingPunct="1"/>
            <a:r>
              <a:rPr lang="tr-TR" altLang="tr-TR"/>
              <a:t>In primary health care, every interview may not end with a clinic decision.</a:t>
            </a:r>
          </a:p>
          <a:p>
            <a:pPr eaLnBrk="1" hangingPunct="1"/>
            <a:endParaRPr lang="tr-TR" altLang="tr-TR"/>
          </a:p>
          <a:p>
            <a:pPr eaLnBrk="1" hangingPunct="1"/>
            <a:r>
              <a:rPr lang="tr-TR" altLang="tr-TR"/>
              <a:t>At this stage there is not enough data to make clinical decisions about the patient. </a:t>
            </a:r>
          </a:p>
          <a:p>
            <a:pPr eaLnBrk="1" hangingPunct="1"/>
            <a:endParaRPr lang="tr-TR" alt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Başlık 1">
            <a:extLst>
              <a:ext uri="{FF2B5EF4-FFF2-40B4-BE49-F238E27FC236}">
                <a16:creationId xmlns:a16="http://schemas.microsoft.com/office/drawing/2014/main" id="{D57A419D-4399-1D5D-EBF7-25CD8F7D7E7F}"/>
              </a:ext>
            </a:extLst>
          </p:cNvPr>
          <p:cNvSpPr>
            <a:spLocks noGrp="1"/>
          </p:cNvSpPr>
          <p:nvPr>
            <p:ph type="title"/>
          </p:nvPr>
        </p:nvSpPr>
        <p:spPr/>
        <p:txBody>
          <a:bodyPr/>
          <a:lstStyle/>
          <a:p>
            <a:pPr eaLnBrk="1" hangingPunct="1"/>
            <a:endParaRPr lang="tr-TR" altLang="tr-TR"/>
          </a:p>
        </p:txBody>
      </p:sp>
      <p:sp>
        <p:nvSpPr>
          <p:cNvPr id="12291" name="İçerik Yer Tutucusu 2">
            <a:extLst>
              <a:ext uri="{FF2B5EF4-FFF2-40B4-BE49-F238E27FC236}">
                <a16:creationId xmlns:a16="http://schemas.microsoft.com/office/drawing/2014/main" id="{7460F08F-D526-8CC1-2CBF-24A9F820C87A}"/>
              </a:ext>
            </a:extLst>
          </p:cNvPr>
          <p:cNvSpPr>
            <a:spLocks noGrp="1"/>
          </p:cNvSpPr>
          <p:nvPr>
            <p:ph idx="1"/>
          </p:nvPr>
        </p:nvSpPr>
        <p:spPr/>
        <p:txBody>
          <a:bodyPr/>
          <a:lstStyle/>
          <a:p>
            <a:pPr marL="457200" lvl="1" indent="0" eaLnBrk="1" hangingPunct="1">
              <a:buFont typeface="Arial" panose="020B0604020202020204" pitchFamily="34" charset="0"/>
              <a:buNone/>
            </a:pPr>
            <a:endParaRPr lang="tr-TR" altLang="tr-TR"/>
          </a:p>
          <a:p>
            <a:pPr marL="457200" lvl="1" indent="0" eaLnBrk="1" hangingPunct="1">
              <a:buFont typeface="Arial" panose="020B0604020202020204" pitchFamily="34" charset="0"/>
              <a:buNone/>
            </a:pPr>
            <a:endParaRPr lang="tr-TR" altLang="tr-TR"/>
          </a:p>
          <a:p>
            <a:pPr marL="457200" lvl="1" indent="0" eaLnBrk="1" hangingPunct="1">
              <a:buFont typeface="Arial" panose="020B0604020202020204" pitchFamily="34" charset="0"/>
              <a:buNone/>
            </a:pPr>
            <a:endParaRPr lang="tr-TR" altLang="tr-TR"/>
          </a:p>
          <a:p>
            <a:pPr marL="457200" lvl="1" indent="0" eaLnBrk="1" hangingPunct="1">
              <a:buFont typeface="Arial" panose="020B0604020202020204" pitchFamily="34" charset="0"/>
              <a:buNone/>
            </a:pPr>
            <a:r>
              <a:rPr lang="tr-TR" altLang="tr-TR" sz="4400"/>
              <a:t>       IS SHE HEALTHY?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Başlık">
            <a:extLst>
              <a:ext uri="{FF2B5EF4-FFF2-40B4-BE49-F238E27FC236}">
                <a16:creationId xmlns:a16="http://schemas.microsoft.com/office/drawing/2014/main" id="{B6AF09BC-F052-9102-4B7C-14AC33794104}"/>
              </a:ext>
            </a:extLst>
          </p:cNvPr>
          <p:cNvSpPr>
            <a:spLocks noGrp="1"/>
          </p:cNvSpPr>
          <p:nvPr>
            <p:ph type="title"/>
          </p:nvPr>
        </p:nvSpPr>
        <p:spPr>
          <a:xfrm>
            <a:off x="457200" y="274638"/>
            <a:ext cx="8229600" cy="1498600"/>
          </a:xfrm>
        </p:spPr>
        <p:txBody>
          <a:bodyPr/>
          <a:lstStyle/>
          <a:p>
            <a:pPr eaLnBrk="1" hangingPunct="1"/>
            <a:r>
              <a:rPr lang="en-US" altLang="tr-TR" sz="4000"/>
              <a:t>The </a:t>
            </a:r>
            <a:r>
              <a:rPr lang="en-US" altLang="tr-TR" sz="4000" b="1"/>
              <a:t>definition of health according to </a:t>
            </a:r>
            <a:r>
              <a:rPr lang="tr-TR" altLang="tr-TR" sz="4000" b="1"/>
              <a:t>World Health Organisation (</a:t>
            </a:r>
            <a:r>
              <a:rPr lang="en-US" altLang="tr-TR" sz="4000" b="1"/>
              <a:t>WHO</a:t>
            </a:r>
            <a:r>
              <a:rPr lang="tr-TR" altLang="tr-TR" sz="4000" b="1"/>
              <a:t>)</a:t>
            </a:r>
            <a:endParaRPr lang="tr-TR" altLang="tr-TR" sz="4000"/>
          </a:p>
        </p:txBody>
      </p:sp>
      <p:sp>
        <p:nvSpPr>
          <p:cNvPr id="13315" name="2 İçerik Yer Tutucusu">
            <a:extLst>
              <a:ext uri="{FF2B5EF4-FFF2-40B4-BE49-F238E27FC236}">
                <a16:creationId xmlns:a16="http://schemas.microsoft.com/office/drawing/2014/main" id="{B1DF87EF-E6E1-D466-2992-DD5F4FBD31F0}"/>
              </a:ext>
            </a:extLst>
          </p:cNvPr>
          <p:cNvSpPr>
            <a:spLocks noGrp="1"/>
          </p:cNvSpPr>
          <p:nvPr>
            <p:ph idx="1"/>
          </p:nvPr>
        </p:nvSpPr>
        <p:spPr/>
        <p:txBody>
          <a:bodyPr/>
          <a:lstStyle/>
          <a:p>
            <a:pPr eaLnBrk="1" hangingPunct="1">
              <a:buFont typeface="Arial" panose="020B0604020202020204" pitchFamily="34" charset="0"/>
              <a:buNone/>
            </a:pPr>
            <a:endParaRPr lang="tr-TR" altLang="tr-TR"/>
          </a:p>
          <a:p>
            <a:pPr eaLnBrk="1" hangingPunct="1"/>
            <a:r>
              <a:rPr lang="en-US" altLang="tr-TR"/>
              <a:t> </a:t>
            </a:r>
            <a:r>
              <a:rPr lang="en-US" altLang="tr-TR" b="1"/>
              <a:t>Health</a:t>
            </a:r>
            <a:r>
              <a:rPr lang="tr-TR" altLang="tr-TR" b="1"/>
              <a:t> </a:t>
            </a:r>
            <a:r>
              <a:rPr lang="en-US" altLang="tr-TR"/>
              <a:t>is a state of complete physical, mental, and social well-being and not merely the absence of disease or infirmity.</a:t>
            </a:r>
            <a:endParaRPr lang="tr-TR" altLang="tr-TR"/>
          </a:p>
          <a:p>
            <a:pPr lvl="2" eaLnBrk="1" hangingPunct="1"/>
            <a:r>
              <a:rPr lang="en-US" altLang="tr-TR"/>
              <a:t>Preamble to the Constitution of the World</a:t>
            </a:r>
            <a:r>
              <a:rPr lang="en-US" altLang="tr-TR" b="1"/>
              <a:t>Health</a:t>
            </a:r>
            <a:r>
              <a:rPr lang="en-US" altLang="tr-TR"/>
              <a:t> Organization, 1946.</a:t>
            </a:r>
            <a:endParaRPr lang="tr-TR" alt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Başlık">
            <a:extLst>
              <a:ext uri="{FF2B5EF4-FFF2-40B4-BE49-F238E27FC236}">
                <a16:creationId xmlns:a16="http://schemas.microsoft.com/office/drawing/2014/main" id="{6A407590-CD65-B310-E791-F903429B07E9}"/>
              </a:ext>
            </a:extLst>
          </p:cNvPr>
          <p:cNvSpPr>
            <a:spLocks noGrp="1"/>
          </p:cNvSpPr>
          <p:nvPr>
            <p:ph type="title"/>
          </p:nvPr>
        </p:nvSpPr>
        <p:spPr/>
        <p:txBody>
          <a:bodyPr/>
          <a:lstStyle/>
          <a:p>
            <a:endParaRPr lang="tr-TR" altLang="tr-TR"/>
          </a:p>
        </p:txBody>
      </p:sp>
      <p:pic>
        <p:nvPicPr>
          <p:cNvPr id="14339" name="Picture 2">
            <a:extLst>
              <a:ext uri="{FF2B5EF4-FFF2-40B4-BE49-F238E27FC236}">
                <a16:creationId xmlns:a16="http://schemas.microsoft.com/office/drawing/2014/main" id="{7A8FDAB7-C616-9A45-48AA-379B2C1D4AF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116013" y="1600200"/>
            <a:ext cx="6192837" cy="4852988"/>
          </a:xfr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CF24F273-1B2F-877A-36A2-F3C5F0CEB0E1}"/>
              </a:ext>
            </a:extLst>
          </p:cNvPr>
          <p:cNvSpPr>
            <a:spLocks noGrp="1"/>
          </p:cNvSpPr>
          <p:nvPr>
            <p:ph type="title"/>
          </p:nvPr>
        </p:nvSpPr>
        <p:spPr>
          <a:xfrm>
            <a:off x="457200" y="274638"/>
            <a:ext cx="8229600" cy="490537"/>
          </a:xfrm>
        </p:spPr>
        <p:txBody>
          <a:bodyPr rtlCol="0">
            <a:normAutofit fontScale="90000"/>
          </a:bodyPr>
          <a:lstStyle/>
          <a:p>
            <a:pPr eaLnBrk="1" fontAlgn="auto" hangingPunct="1">
              <a:spcAft>
                <a:spcPts val="0"/>
              </a:spcAft>
              <a:defRPr/>
            </a:pPr>
            <a:endParaRPr lang="tr-TR" dirty="0"/>
          </a:p>
        </p:txBody>
      </p:sp>
      <p:pic>
        <p:nvPicPr>
          <p:cNvPr id="15363" name="Picture 2" descr="C:\Users\dr\Pictures\top-10-global-causes-of-deaths-2016.jpg">
            <a:extLst>
              <a:ext uri="{FF2B5EF4-FFF2-40B4-BE49-F238E27FC236}">
                <a16:creationId xmlns:a16="http://schemas.microsoft.com/office/drawing/2014/main" id="{BFDA63B1-411F-AB57-64CA-5F0C9D6D14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650" y="1196975"/>
            <a:ext cx="7561263" cy="489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Başlık 1">
            <a:extLst>
              <a:ext uri="{FF2B5EF4-FFF2-40B4-BE49-F238E27FC236}">
                <a16:creationId xmlns:a16="http://schemas.microsoft.com/office/drawing/2014/main" id="{F9CC0902-CDEA-FC20-91E6-EDCCDA1A87BC}"/>
              </a:ext>
            </a:extLst>
          </p:cNvPr>
          <p:cNvSpPr>
            <a:spLocks noGrp="1"/>
          </p:cNvSpPr>
          <p:nvPr>
            <p:ph type="title"/>
          </p:nvPr>
        </p:nvSpPr>
        <p:spPr/>
        <p:txBody>
          <a:bodyPr/>
          <a:lstStyle/>
          <a:p>
            <a:pPr eaLnBrk="1" hangingPunct="1"/>
            <a:r>
              <a:rPr lang="tr-TR" altLang="tr-TR"/>
              <a:t>CASE</a:t>
            </a:r>
          </a:p>
        </p:txBody>
      </p:sp>
      <p:sp>
        <p:nvSpPr>
          <p:cNvPr id="3" name="İçerik Yer Tutucusu 2">
            <a:extLst>
              <a:ext uri="{FF2B5EF4-FFF2-40B4-BE49-F238E27FC236}">
                <a16:creationId xmlns:a16="http://schemas.microsoft.com/office/drawing/2014/main" id="{CBFF05D1-8887-7310-831B-06CC008C1B69}"/>
              </a:ext>
            </a:extLst>
          </p:cNvPr>
          <p:cNvSpPr>
            <a:spLocks noGrp="1"/>
          </p:cNvSpPr>
          <p:nvPr>
            <p:ph idx="1"/>
          </p:nvPr>
        </p:nvSpPr>
        <p:spPr/>
        <p:txBody>
          <a:bodyPr/>
          <a:lstStyle/>
          <a:p>
            <a:pPr marL="0" indent="0" eaLnBrk="1" hangingPunct="1">
              <a:buFont typeface="Arial" panose="020B0604020202020204" pitchFamily="34" charset="0"/>
              <a:buNone/>
              <a:defRPr/>
            </a:pPr>
            <a:r>
              <a:rPr lang="tr-TR" sz="4000" dirty="0"/>
              <a:t>   </a:t>
            </a:r>
          </a:p>
          <a:p>
            <a:pPr eaLnBrk="1" hangingPunct="1">
              <a:defRPr/>
            </a:pPr>
            <a:endParaRPr lang="tr-TR" sz="4000" dirty="0"/>
          </a:p>
          <a:p>
            <a:pPr marL="0" indent="0" eaLnBrk="1" hangingPunct="1">
              <a:buFont typeface="Arial" panose="020B0604020202020204" pitchFamily="34" charset="0"/>
              <a:buNone/>
              <a:defRPr/>
            </a:pPr>
            <a:r>
              <a:rPr lang="tr-TR" sz="4000" dirty="0"/>
              <a:t>      </a:t>
            </a:r>
            <a:r>
              <a:rPr lang="tr-TR" sz="4000" dirty="0" err="1"/>
              <a:t>What</a:t>
            </a:r>
            <a:r>
              <a:rPr lang="tr-TR" sz="4000" dirty="0"/>
              <a:t> </a:t>
            </a:r>
            <a:r>
              <a:rPr lang="tr-TR" sz="4000" dirty="0" err="1"/>
              <a:t>the</a:t>
            </a:r>
            <a:r>
              <a:rPr lang="tr-TR" sz="4000" dirty="0"/>
              <a:t> </a:t>
            </a:r>
            <a:r>
              <a:rPr lang="tr-TR" sz="4000" dirty="0" err="1"/>
              <a:t>anamnesis</a:t>
            </a:r>
            <a:r>
              <a:rPr lang="tr-TR" sz="4000" dirty="0"/>
              <a:t> </a:t>
            </a:r>
            <a:r>
              <a:rPr lang="tr-TR" sz="4000" dirty="0" err="1"/>
              <a:t>tell</a:t>
            </a:r>
            <a:r>
              <a:rPr lang="tr-TR" sz="4000" dirty="0"/>
              <a:t> us?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Başlık">
            <a:extLst>
              <a:ext uri="{FF2B5EF4-FFF2-40B4-BE49-F238E27FC236}">
                <a16:creationId xmlns:a16="http://schemas.microsoft.com/office/drawing/2014/main" id="{01117727-967E-F6DE-FDDB-1CC0422538DD}"/>
              </a:ext>
            </a:extLst>
          </p:cNvPr>
          <p:cNvSpPr>
            <a:spLocks noGrp="1"/>
          </p:cNvSpPr>
          <p:nvPr>
            <p:ph type="title"/>
          </p:nvPr>
        </p:nvSpPr>
        <p:spPr/>
        <p:txBody>
          <a:bodyPr/>
          <a:lstStyle/>
          <a:p>
            <a:pPr eaLnBrk="1" hangingPunct="1"/>
            <a:r>
              <a:rPr lang="tr-TR" altLang="tr-TR"/>
              <a:t>Problem list</a:t>
            </a:r>
          </a:p>
        </p:txBody>
      </p:sp>
      <p:sp>
        <p:nvSpPr>
          <p:cNvPr id="3" name="2 İçerik Yer Tutucusu">
            <a:extLst>
              <a:ext uri="{FF2B5EF4-FFF2-40B4-BE49-F238E27FC236}">
                <a16:creationId xmlns:a16="http://schemas.microsoft.com/office/drawing/2014/main" id="{173F2E67-F0F5-76BD-16CC-6FC714C55469}"/>
              </a:ext>
            </a:extLst>
          </p:cNvPr>
          <p:cNvSpPr>
            <a:spLocks noGrp="1"/>
          </p:cNvSpPr>
          <p:nvPr>
            <p:ph idx="1"/>
          </p:nvPr>
        </p:nvSpPr>
        <p:spPr/>
        <p:txBody>
          <a:bodyPr/>
          <a:lstStyle/>
          <a:p>
            <a:pPr eaLnBrk="1" hangingPunct="1"/>
            <a:r>
              <a:rPr lang="tr-TR" altLang="tr-TR"/>
              <a:t>Hypertension</a:t>
            </a:r>
          </a:p>
          <a:p>
            <a:pPr eaLnBrk="1" hangingPunct="1"/>
            <a:r>
              <a:rPr lang="tr-TR" altLang="tr-TR"/>
              <a:t>Diabetes</a:t>
            </a:r>
          </a:p>
          <a:p>
            <a:pPr eaLnBrk="1" hangingPunct="1"/>
            <a:r>
              <a:rPr lang="tr-TR" altLang="tr-TR"/>
              <a:t>Depression</a:t>
            </a:r>
          </a:p>
          <a:p>
            <a:pPr eaLnBrk="1" hangingPunct="1"/>
            <a:r>
              <a:rPr lang="tr-TR" altLang="tr-TR"/>
              <a:t>Nicotine addiction</a:t>
            </a:r>
          </a:p>
          <a:p>
            <a:pPr eaLnBrk="1" hangingPunct="1"/>
            <a:r>
              <a:rPr lang="tr-TR" altLang="tr-TR"/>
              <a:t>Obesity</a:t>
            </a:r>
          </a:p>
          <a:p>
            <a:pPr eaLnBrk="1" hangingPunct="1"/>
            <a:r>
              <a:rPr lang="tr-TR" altLang="tr-TR"/>
              <a:t>Immobility</a:t>
            </a:r>
          </a:p>
          <a:p>
            <a:pPr eaLnBrk="1" hangingPunct="1"/>
            <a:r>
              <a:rPr lang="tr-TR" altLang="tr-TR"/>
              <a:t>Menapouse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Başlık 1">
            <a:extLst>
              <a:ext uri="{FF2B5EF4-FFF2-40B4-BE49-F238E27FC236}">
                <a16:creationId xmlns:a16="http://schemas.microsoft.com/office/drawing/2014/main" id="{B7DCEF78-D902-B040-4DE5-990D85DA3375}"/>
              </a:ext>
            </a:extLst>
          </p:cNvPr>
          <p:cNvSpPr>
            <a:spLocks noGrp="1"/>
          </p:cNvSpPr>
          <p:nvPr>
            <p:ph type="title"/>
          </p:nvPr>
        </p:nvSpPr>
        <p:spPr>
          <a:xfrm>
            <a:off x="457200" y="274638"/>
            <a:ext cx="8229600" cy="457200"/>
          </a:xfrm>
        </p:spPr>
        <p:txBody>
          <a:bodyPr/>
          <a:lstStyle/>
          <a:p>
            <a:endParaRPr lang="tr-TR" altLang="tr-TR"/>
          </a:p>
        </p:txBody>
      </p:sp>
      <p:sp>
        <p:nvSpPr>
          <p:cNvPr id="18435" name="İçerik Yer Tutucusu 2">
            <a:extLst>
              <a:ext uri="{FF2B5EF4-FFF2-40B4-BE49-F238E27FC236}">
                <a16:creationId xmlns:a16="http://schemas.microsoft.com/office/drawing/2014/main" id="{AC1837AB-180A-E5EC-34D9-987D6EA6638B}"/>
              </a:ext>
            </a:extLst>
          </p:cNvPr>
          <p:cNvSpPr>
            <a:spLocks noGrp="1"/>
          </p:cNvSpPr>
          <p:nvPr>
            <p:ph idx="1"/>
          </p:nvPr>
        </p:nvSpPr>
        <p:spPr>
          <a:xfrm>
            <a:off x="457200" y="908050"/>
            <a:ext cx="8229600" cy="3816350"/>
          </a:xfrm>
        </p:spPr>
        <p:txBody>
          <a:bodyPr/>
          <a:lstStyle/>
          <a:p>
            <a:r>
              <a:rPr lang="tr-TR" altLang="tr-TR"/>
              <a:t>First we have to understand our patient, then we have to understand how possible diseases and psychosocial-cultural dynamics affect each other. 
This requires long-term follow-up. </a:t>
            </a:r>
          </a:p>
          <a:p>
            <a:r>
              <a:rPr lang="tr-TR" altLang="tr-TR"/>
              <a:t>We can manage these patients in primary care.</a:t>
            </a:r>
          </a:p>
        </p:txBody>
      </p:sp>
      <p:pic>
        <p:nvPicPr>
          <p:cNvPr id="18436" name="İçerik Yer Tutucusu 4">
            <a:extLst>
              <a:ext uri="{FF2B5EF4-FFF2-40B4-BE49-F238E27FC236}">
                <a16:creationId xmlns:a16="http://schemas.microsoft.com/office/drawing/2014/main" id="{1F55E91A-90A7-C93F-C716-F4D41930A11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22550" y="4652963"/>
            <a:ext cx="3898900" cy="208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Başlık 1">
            <a:extLst>
              <a:ext uri="{FF2B5EF4-FFF2-40B4-BE49-F238E27FC236}">
                <a16:creationId xmlns:a16="http://schemas.microsoft.com/office/drawing/2014/main" id="{60958DB1-5FAF-ECB0-6FFF-51CB2EF12E42}"/>
              </a:ext>
            </a:extLst>
          </p:cNvPr>
          <p:cNvSpPr>
            <a:spLocks noGrp="1"/>
          </p:cNvSpPr>
          <p:nvPr>
            <p:ph type="title"/>
          </p:nvPr>
        </p:nvSpPr>
        <p:spPr>
          <a:xfrm>
            <a:off x="457200" y="274638"/>
            <a:ext cx="8229600" cy="922337"/>
          </a:xfrm>
        </p:spPr>
        <p:txBody>
          <a:bodyPr/>
          <a:lstStyle/>
          <a:p>
            <a:r>
              <a:rPr lang="tr-TR" altLang="tr-TR"/>
              <a:t>Physical Examination of the woman</a:t>
            </a:r>
          </a:p>
        </p:txBody>
      </p:sp>
      <p:sp>
        <p:nvSpPr>
          <p:cNvPr id="3" name="İçerik Yer Tutucusu 2">
            <a:extLst>
              <a:ext uri="{FF2B5EF4-FFF2-40B4-BE49-F238E27FC236}">
                <a16:creationId xmlns:a16="http://schemas.microsoft.com/office/drawing/2014/main" id="{E4C99627-9AF5-5914-EF70-B08F11BAD347}"/>
              </a:ext>
            </a:extLst>
          </p:cNvPr>
          <p:cNvSpPr>
            <a:spLocks noGrp="1"/>
          </p:cNvSpPr>
          <p:nvPr>
            <p:ph idx="1"/>
          </p:nvPr>
        </p:nvSpPr>
        <p:spPr/>
        <p:txBody>
          <a:bodyPr/>
          <a:lstStyle/>
          <a:p>
            <a:pPr>
              <a:defRPr/>
            </a:pPr>
            <a:r>
              <a:rPr lang="tr-TR" dirty="0"/>
              <a:t>TA: 130/80 </a:t>
            </a:r>
            <a:r>
              <a:rPr lang="tr-TR" dirty="0" err="1"/>
              <a:t>mmHg</a:t>
            </a:r>
            <a:r>
              <a:rPr lang="tr-TR" dirty="0"/>
              <a:t>, </a:t>
            </a:r>
          </a:p>
          <a:p>
            <a:pPr>
              <a:defRPr/>
            </a:pPr>
            <a:r>
              <a:rPr lang="tr-TR" dirty="0" err="1"/>
              <a:t>Pulse</a:t>
            </a:r>
            <a:r>
              <a:rPr lang="tr-TR" dirty="0"/>
              <a:t> 86/</a:t>
            </a:r>
            <a:r>
              <a:rPr lang="tr-TR" dirty="0" err="1"/>
              <a:t>min</a:t>
            </a:r>
            <a:endParaRPr lang="tr-TR" dirty="0"/>
          </a:p>
          <a:p>
            <a:pPr>
              <a:defRPr/>
            </a:pPr>
            <a:r>
              <a:rPr lang="tr-TR" dirty="0" err="1"/>
              <a:t>Height</a:t>
            </a:r>
            <a:r>
              <a:rPr lang="tr-TR" dirty="0"/>
              <a:t>: 160 cm, </a:t>
            </a:r>
            <a:r>
              <a:rPr lang="tr-TR" dirty="0" err="1"/>
              <a:t>Weight</a:t>
            </a:r>
            <a:r>
              <a:rPr lang="tr-TR" dirty="0"/>
              <a:t>: 77 kg, </a:t>
            </a:r>
            <a:r>
              <a:rPr lang="tr-TR" b="1" dirty="0"/>
              <a:t>BMI: 30 kg/m</a:t>
            </a:r>
            <a:r>
              <a:rPr lang="tr-TR" b="1" baseline="30000" dirty="0"/>
              <a:t>2</a:t>
            </a:r>
          </a:p>
          <a:p>
            <a:pPr>
              <a:defRPr/>
            </a:pPr>
            <a:endParaRPr lang="tr-TR" b="1" baseline="30000" dirty="0"/>
          </a:p>
          <a:p>
            <a:pPr>
              <a:defRPr/>
            </a:pPr>
            <a:r>
              <a:rPr lang="tr-TR" dirty="0"/>
              <a:t> </a:t>
            </a:r>
            <a:r>
              <a:rPr lang="tr-TR" dirty="0" err="1"/>
              <a:t>Heart</a:t>
            </a:r>
            <a:r>
              <a:rPr lang="tr-TR" dirty="0"/>
              <a:t> </a:t>
            </a:r>
            <a:r>
              <a:rPr lang="tr-TR" dirty="0" err="1"/>
              <a:t>and</a:t>
            </a:r>
            <a:r>
              <a:rPr lang="tr-TR" dirty="0"/>
              <a:t> </a:t>
            </a:r>
            <a:r>
              <a:rPr lang="tr-TR" dirty="0" err="1"/>
              <a:t>lung</a:t>
            </a:r>
            <a:r>
              <a:rPr lang="tr-TR" dirty="0"/>
              <a:t> </a:t>
            </a:r>
            <a:r>
              <a:rPr lang="tr-TR" dirty="0" err="1"/>
              <a:t>sounds</a:t>
            </a:r>
            <a:r>
              <a:rPr lang="tr-TR" dirty="0"/>
              <a:t> normal</a:t>
            </a:r>
          </a:p>
          <a:p>
            <a:pPr marL="0" indent="0">
              <a:buFont typeface="Arial" panose="020B0604020202020204" pitchFamily="34" charset="0"/>
              <a:buNone/>
              <a:defRPr/>
            </a:pPr>
            <a:endParaRPr lang="tr-TR" dirty="0"/>
          </a:p>
          <a:p>
            <a:pPr>
              <a:defRPr/>
            </a:pPr>
            <a:r>
              <a:rPr lang="tr-TR" dirty="0"/>
              <a:t>Abdomen </a:t>
            </a:r>
            <a:r>
              <a:rPr lang="tr-TR" dirty="0" err="1"/>
              <a:t>seems</a:t>
            </a:r>
            <a:r>
              <a:rPr lang="tr-TR" dirty="0"/>
              <a:t> </a:t>
            </a:r>
            <a:r>
              <a:rPr lang="tr-TR" b="1" dirty="0" err="1"/>
              <a:t>obese</a:t>
            </a:r>
            <a:endParaRPr lang="tr-TR"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Başlık 1">
            <a:extLst>
              <a:ext uri="{FF2B5EF4-FFF2-40B4-BE49-F238E27FC236}">
                <a16:creationId xmlns:a16="http://schemas.microsoft.com/office/drawing/2014/main" id="{36C10AD6-F54A-D23B-5DEF-04641880703D}"/>
              </a:ext>
            </a:extLst>
          </p:cNvPr>
          <p:cNvSpPr>
            <a:spLocks noGrp="1"/>
          </p:cNvSpPr>
          <p:nvPr>
            <p:ph type="title"/>
          </p:nvPr>
        </p:nvSpPr>
        <p:spPr>
          <a:xfrm>
            <a:off x="457200" y="274638"/>
            <a:ext cx="8229600" cy="777875"/>
          </a:xfrm>
        </p:spPr>
        <p:txBody>
          <a:bodyPr/>
          <a:lstStyle/>
          <a:p>
            <a:r>
              <a:rPr lang="tr-TR" altLang="tr-TR"/>
              <a:t>HYPERTENSION</a:t>
            </a:r>
          </a:p>
        </p:txBody>
      </p:sp>
      <p:sp>
        <p:nvSpPr>
          <p:cNvPr id="3" name="İçerik Yer Tutucusu 2">
            <a:extLst>
              <a:ext uri="{FF2B5EF4-FFF2-40B4-BE49-F238E27FC236}">
                <a16:creationId xmlns:a16="http://schemas.microsoft.com/office/drawing/2014/main" id="{37163F4A-94B1-8C53-0479-3EC0A08FB94C}"/>
              </a:ext>
            </a:extLst>
          </p:cNvPr>
          <p:cNvSpPr>
            <a:spLocks noGrp="1"/>
          </p:cNvSpPr>
          <p:nvPr>
            <p:ph idx="1"/>
          </p:nvPr>
        </p:nvSpPr>
        <p:spPr>
          <a:xfrm>
            <a:off x="323850" y="1052513"/>
            <a:ext cx="8496300" cy="5073650"/>
          </a:xfrm>
        </p:spPr>
        <p:txBody>
          <a:bodyPr/>
          <a:lstStyle/>
          <a:p>
            <a:pPr>
              <a:defRPr/>
            </a:pPr>
            <a:r>
              <a:rPr lang="tr-TR" dirty="0" err="1"/>
              <a:t>Measurements</a:t>
            </a:r>
            <a:r>
              <a:rPr lang="tr-TR" dirty="0"/>
              <a:t> </a:t>
            </a:r>
            <a:r>
              <a:rPr lang="tr-TR" dirty="0" err="1"/>
              <a:t>made</a:t>
            </a:r>
            <a:r>
              <a:rPr lang="tr-TR" dirty="0"/>
              <a:t> </a:t>
            </a:r>
            <a:r>
              <a:rPr lang="tr-TR" dirty="0" err="1"/>
              <a:t>with</a:t>
            </a:r>
            <a:r>
              <a:rPr lang="tr-TR" dirty="0"/>
              <a:t> </a:t>
            </a:r>
            <a:r>
              <a:rPr lang="tr-TR" dirty="0" err="1"/>
              <a:t>the</a:t>
            </a:r>
            <a:r>
              <a:rPr lang="tr-TR" dirty="0"/>
              <a:t> </a:t>
            </a:r>
            <a:r>
              <a:rPr lang="tr-TR" dirty="0" err="1"/>
              <a:t>correct</a:t>
            </a:r>
            <a:r>
              <a:rPr lang="tr-TR" dirty="0"/>
              <a:t> </a:t>
            </a:r>
            <a:r>
              <a:rPr lang="tr-TR" dirty="0" err="1"/>
              <a:t>technique</a:t>
            </a:r>
            <a:r>
              <a:rPr lang="tr-TR" dirty="0"/>
              <a:t> 3 </a:t>
            </a:r>
            <a:r>
              <a:rPr lang="tr-TR" dirty="0" err="1"/>
              <a:t>times</a:t>
            </a:r>
            <a:r>
              <a:rPr lang="tr-TR" dirty="0"/>
              <a:t>:</a:t>
            </a:r>
          </a:p>
          <a:p>
            <a:pPr lvl="2">
              <a:defRPr/>
            </a:pPr>
            <a:r>
              <a:rPr lang="tr-TR" dirty="0" err="1"/>
              <a:t>values</a:t>
            </a:r>
            <a:r>
              <a:rPr lang="tr-TR" dirty="0"/>
              <a:t> </a:t>
            </a:r>
            <a:r>
              <a:rPr lang="tr-TR" dirty="0" err="1"/>
              <a:t>above</a:t>
            </a:r>
            <a:r>
              <a:rPr lang="tr-TR" dirty="0"/>
              <a:t> </a:t>
            </a:r>
            <a:r>
              <a:rPr lang="tr-TR" dirty="0" err="1"/>
              <a:t>systolic</a:t>
            </a:r>
            <a:r>
              <a:rPr lang="tr-TR" dirty="0"/>
              <a:t> </a:t>
            </a:r>
            <a:r>
              <a:rPr lang="tr-TR" dirty="0" err="1"/>
              <a:t>blood</a:t>
            </a:r>
            <a:r>
              <a:rPr lang="tr-TR" dirty="0"/>
              <a:t> </a:t>
            </a:r>
            <a:r>
              <a:rPr lang="tr-TR" dirty="0" err="1"/>
              <a:t>pressure</a:t>
            </a:r>
            <a:r>
              <a:rPr lang="tr-TR" dirty="0"/>
              <a:t> 140 </a:t>
            </a:r>
            <a:r>
              <a:rPr lang="tr-TR" dirty="0" err="1"/>
              <a:t>mmHg</a:t>
            </a:r>
            <a:r>
              <a:rPr lang="tr-TR" dirty="0"/>
              <a:t> </a:t>
            </a:r>
            <a:r>
              <a:rPr lang="tr-TR" dirty="0" err="1"/>
              <a:t>or</a:t>
            </a:r>
            <a:r>
              <a:rPr lang="tr-TR" dirty="0"/>
              <a:t> </a:t>
            </a:r>
            <a:r>
              <a:rPr lang="tr-TR" dirty="0" err="1"/>
              <a:t>diastolic</a:t>
            </a:r>
            <a:r>
              <a:rPr lang="tr-TR" dirty="0"/>
              <a:t> </a:t>
            </a:r>
            <a:r>
              <a:rPr lang="tr-TR" dirty="0" err="1"/>
              <a:t>blood</a:t>
            </a:r>
            <a:r>
              <a:rPr lang="tr-TR" dirty="0"/>
              <a:t> </a:t>
            </a:r>
            <a:r>
              <a:rPr lang="tr-TR" dirty="0" err="1"/>
              <a:t>pressure</a:t>
            </a:r>
            <a:r>
              <a:rPr lang="tr-TR" dirty="0"/>
              <a:t> 90 </a:t>
            </a:r>
            <a:r>
              <a:rPr lang="tr-TR" dirty="0" err="1"/>
              <a:t>mmHg</a:t>
            </a:r>
            <a:endParaRPr lang="tr-TR" dirty="0"/>
          </a:p>
          <a:p>
            <a:pPr marL="914400" lvl="2" indent="0">
              <a:buFont typeface="Arial" panose="020B0604020202020204" pitchFamily="34" charset="0"/>
              <a:buNone/>
              <a:defRPr/>
            </a:pPr>
            <a:endParaRPr lang="tr-TR" dirty="0"/>
          </a:p>
          <a:p>
            <a:pPr>
              <a:defRPr/>
            </a:pPr>
            <a:r>
              <a:rPr lang="tr-TR" dirty="0" err="1"/>
              <a:t>Our</a:t>
            </a:r>
            <a:r>
              <a:rPr lang="tr-TR" dirty="0"/>
              <a:t> </a:t>
            </a:r>
            <a:r>
              <a:rPr lang="tr-TR" dirty="0" err="1"/>
              <a:t>measurement</a:t>
            </a:r>
            <a:r>
              <a:rPr lang="tr-TR" dirty="0"/>
              <a:t> in </a:t>
            </a:r>
            <a:r>
              <a:rPr lang="tr-TR" dirty="0" err="1"/>
              <a:t>our</a:t>
            </a:r>
            <a:r>
              <a:rPr lang="tr-TR" dirty="0"/>
              <a:t> </a:t>
            </a:r>
            <a:r>
              <a:rPr lang="tr-TR" dirty="0" err="1"/>
              <a:t>patient</a:t>
            </a:r>
            <a:r>
              <a:rPr lang="tr-TR" dirty="0"/>
              <a:t> is 130/80 </a:t>
            </a:r>
            <a:r>
              <a:rPr lang="tr-TR" dirty="0" err="1"/>
              <a:t>mmHg</a:t>
            </a:r>
            <a:r>
              <a:rPr lang="tr-TR" dirty="0"/>
              <a:t>. </a:t>
            </a:r>
            <a:r>
              <a:rPr lang="tr-TR" dirty="0" err="1"/>
              <a:t>We</a:t>
            </a:r>
            <a:r>
              <a:rPr lang="tr-TR" dirty="0"/>
              <a:t> </a:t>
            </a:r>
            <a:r>
              <a:rPr lang="tr-TR" dirty="0" err="1"/>
              <a:t>don't</a:t>
            </a:r>
            <a:r>
              <a:rPr lang="tr-TR" dirty="0"/>
              <a:t> </a:t>
            </a:r>
            <a:r>
              <a:rPr lang="tr-TR" dirty="0" err="1"/>
              <a:t>have</a:t>
            </a:r>
            <a:r>
              <a:rPr lang="tr-TR" dirty="0"/>
              <a:t> a </a:t>
            </a:r>
            <a:r>
              <a:rPr lang="tr-TR" dirty="0" err="1"/>
              <a:t>previous</a:t>
            </a:r>
            <a:r>
              <a:rPr lang="tr-TR" dirty="0"/>
              <a:t> </a:t>
            </a:r>
            <a:r>
              <a:rPr lang="tr-TR" dirty="0" err="1"/>
              <a:t>measurement</a:t>
            </a:r>
            <a:r>
              <a:rPr lang="tr-TR" dirty="0"/>
              <a:t> </a:t>
            </a:r>
            <a:r>
              <a:rPr lang="tr-TR" dirty="0" err="1"/>
              <a:t>document</a:t>
            </a:r>
            <a:r>
              <a:rPr lang="tr-TR" dirty="0"/>
              <a:t>. </a:t>
            </a:r>
            <a:r>
              <a:rPr lang="tr-TR" dirty="0" err="1"/>
              <a:t>Therefore</a:t>
            </a:r>
            <a:r>
              <a:rPr lang="tr-TR" dirty="0"/>
              <a:t>, </a:t>
            </a:r>
            <a:r>
              <a:rPr lang="tr-TR" dirty="0" err="1"/>
              <a:t>hypertension</a:t>
            </a:r>
            <a:r>
              <a:rPr lang="tr-TR" dirty="0"/>
              <a:t> </a:t>
            </a:r>
            <a:r>
              <a:rPr lang="tr-TR" dirty="0" err="1"/>
              <a:t>cannot</a:t>
            </a:r>
            <a:r>
              <a:rPr lang="tr-TR" dirty="0"/>
              <a:t> be </a:t>
            </a:r>
            <a:r>
              <a:rPr lang="tr-TR" dirty="0" err="1"/>
              <a:t>diagnosed</a:t>
            </a:r>
            <a:r>
              <a:rPr lang="tr-TR" dirty="0"/>
              <a:t> at </a:t>
            </a:r>
            <a:r>
              <a:rPr lang="tr-TR" dirty="0" err="1"/>
              <a:t>this</a:t>
            </a:r>
            <a:r>
              <a:rPr lang="tr-TR" dirty="0"/>
              <a:t> </a:t>
            </a:r>
            <a:r>
              <a:rPr lang="tr-TR" dirty="0" err="1"/>
              <a:t>stage</a:t>
            </a:r>
            <a:r>
              <a:rPr lang="tr-TR" dirty="0"/>
              <a:t> in </a:t>
            </a:r>
            <a:r>
              <a:rPr lang="tr-TR" dirty="0" err="1"/>
              <a:t>this</a:t>
            </a:r>
            <a:r>
              <a:rPr lang="tr-TR" dirty="0"/>
              <a:t> </a:t>
            </a:r>
            <a:r>
              <a:rPr lang="tr-TR" dirty="0" err="1"/>
              <a:t>case</a:t>
            </a:r>
            <a:r>
              <a:rPr lang="tr-TR" dirty="0"/>
              <a:t>.</a:t>
            </a:r>
          </a:p>
          <a:p>
            <a:pPr marL="914400" lvl="2" indent="0">
              <a:buFont typeface="Arial" panose="020B0604020202020204" pitchFamily="34" charset="0"/>
              <a:buNone/>
              <a:defRPr/>
            </a:pPr>
            <a:endParaRPr lang="tr-TR" dirty="0"/>
          </a:p>
          <a:p>
            <a:pPr marL="914400" lvl="2" indent="0">
              <a:buFont typeface="Arial" panose="020B0604020202020204" pitchFamily="34" charset="0"/>
              <a:buNone/>
              <a:defRPr/>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Başlık 1">
            <a:extLst>
              <a:ext uri="{FF2B5EF4-FFF2-40B4-BE49-F238E27FC236}">
                <a16:creationId xmlns:a16="http://schemas.microsoft.com/office/drawing/2014/main" id="{B02480C4-D8F1-4EB1-9AF2-B1D9FC500A9E}"/>
              </a:ext>
            </a:extLst>
          </p:cNvPr>
          <p:cNvSpPr>
            <a:spLocks noGrp="1"/>
          </p:cNvSpPr>
          <p:nvPr>
            <p:ph type="title"/>
          </p:nvPr>
        </p:nvSpPr>
        <p:spPr>
          <a:xfrm>
            <a:off x="457200" y="274638"/>
            <a:ext cx="8229600" cy="346075"/>
          </a:xfrm>
        </p:spPr>
        <p:txBody>
          <a:bodyPr/>
          <a:lstStyle/>
          <a:p>
            <a:pPr eaLnBrk="1" hangingPunct="1"/>
            <a:endParaRPr lang="tr-TR" altLang="tr-TR"/>
          </a:p>
        </p:txBody>
      </p:sp>
      <p:sp>
        <p:nvSpPr>
          <p:cNvPr id="3075" name="İçerik Yer Tutucusu 2">
            <a:extLst>
              <a:ext uri="{FF2B5EF4-FFF2-40B4-BE49-F238E27FC236}">
                <a16:creationId xmlns:a16="http://schemas.microsoft.com/office/drawing/2014/main" id="{84374EB0-9190-DB54-FC74-DC04823DCF88}"/>
              </a:ext>
            </a:extLst>
          </p:cNvPr>
          <p:cNvSpPr>
            <a:spLocks noGrp="1"/>
          </p:cNvSpPr>
          <p:nvPr>
            <p:ph idx="1"/>
          </p:nvPr>
        </p:nvSpPr>
        <p:spPr>
          <a:xfrm>
            <a:off x="457200" y="765175"/>
            <a:ext cx="8002588" cy="5616575"/>
          </a:xfrm>
        </p:spPr>
        <p:txBody>
          <a:bodyPr/>
          <a:lstStyle/>
          <a:p>
            <a:pPr eaLnBrk="1" hangingPunct="1"/>
            <a:endParaRPr lang="tr-TR" altLang="tr-TR"/>
          </a:p>
          <a:p>
            <a:pPr eaLnBrk="1" hangingPunct="1"/>
            <a:r>
              <a:rPr lang="tr-TR" altLang="tr-TR"/>
              <a:t>You are working at a «Family Health Center» in a district with a population of about 20.000.</a:t>
            </a:r>
          </a:p>
        </p:txBody>
      </p:sp>
      <p:pic>
        <p:nvPicPr>
          <p:cNvPr id="3076" name="Picture 2" descr="Aile Sağlığı Merkezlerinin (ASM) değişen yapısı ve verdiği hizmetler">
            <a:extLst>
              <a:ext uri="{FF2B5EF4-FFF2-40B4-BE49-F238E27FC236}">
                <a16:creationId xmlns:a16="http://schemas.microsoft.com/office/drawing/2014/main" id="{A34123A9-DECC-4610-9423-E3B73D32EB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988" y="2997200"/>
            <a:ext cx="6408737" cy="3744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Başlık">
            <a:extLst>
              <a:ext uri="{FF2B5EF4-FFF2-40B4-BE49-F238E27FC236}">
                <a16:creationId xmlns:a16="http://schemas.microsoft.com/office/drawing/2014/main" id="{DA1913DF-8AC8-61A5-3D91-FD69543E6D32}"/>
              </a:ext>
            </a:extLst>
          </p:cNvPr>
          <p:cNvSpPr>
            <a:spLocks noGrp="1"/>
          </p:cNvSpPr>
          <p:nvPr>
            <p:ph type="title"/>
          </p:nvPr>
        </p:nvSpPr>
        <p:spPr/>
        <p:txBody>
          <a:bodyPr/>
          <a:lstStyle/>
          <a:p>
            <a:pPr eaLnBrk="1" hangingPunct="1"/>
            <a:endParaRPr lang="tr-TR" altLang="tr-TR"/>
          </a:p>
        </p:txBody>
      </p:sp>
      <p:pic>
        <p:nvPicPr>
          <p:cNvPr id="21507" name="Picture 2">
            <a:extLst>
              <a:ext uri="{FF2B5EF4-FFF2-40B4-BE49-F238E27FC236}">
                <a16:creationId xmlns:a16="http://schemas.microsoft.com/office/drawing/2014/main" id="{9F488814-BD39-C198-8B0D-C8C9AC7A630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168400" y="1600200"/>
            <a:ext cx="6807200" cy="4525963"/>
          </a:xfr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Başlık 1">
            <a:extLst>
              <a:ext uri="{FF2B5EF4-FFF2-40B4-BE49-F238E27FC236}">
                <a16:creationId xmlns:a16="http://schemas.microsoft.com/office/drawing/2014/main" id="{0BA2F159-43DF-F0C4-62F2-3DEC9AD79D09}"/>
              </a:ext>
            </a:extLst>
          </p:cNvPr>
          <p:cNvSpPr>
            <a:spLocks noGrp="1"/>
          </p:cNvSpPr>
          <p:nvPr>
            <p:ph type="title"/>
          </p:nvPr>
        </p:nvSpPr>
        <p:spPr>
          <a:xfrm>
            <a:off x="457200" y="274638"/>
            <a:ext cx="8229600" cy="706437"/>
          </a:xfrm>
        </p:spPr>
        <p:txBody>
          <a:bodyPr/>
          <a:lstStyle/>
          <a:p>
            <a:r>
              <a:rPr lang="tr-TR" altLang="tr-TR"/>
              <a:t>LABORATORY TESTS</a:t>
            </a:r>
          </a:p>
        </p:txBody>
      </p:sp>
      <p:sp>
        <p:nvSpPr>
          <p:cNvPr id="22531" name="İçerik Yer Tutucusu 2">
            <a:extLst>
              <a:ext uri="{FF2B5EF4-FFF2-40B4-BE49-F238E27FC236}">
                <a16:creationId xmlns:a16="http://schemas.microsoft.com/office/drawing/2014/main" id="{507005C8-3A0B-E25F-5A21-5BC8B675C1EA}"/>
              </a:ext>
            </a:extLst>
          </p:cNvPr>
          <p:cNvSpPr>
            <a:spLocks noGrp="1"/>
          </p:cNvSpPr>
          <p:nvPr>
            <p:ph sz="half" idx="1"/>
          </p:nvPr>
        </p:nvSpPr>
        <p:spPr>
          <a:xfrm>
            <a:off x="0" y="1196975"/>
            <a:ext cx="3419475" cy="4929188"/>
          </a:xfrm>
        </p:spPr>
        <p:txBody>
          <a:bodyPr/>
          <a:lstStyle/>
          <a:p>
            <a:r>
              <a:rPr lang="tr-TR" altLang="tr-TR" sz="2000"/>
              <a:t>Hb:11g/dl</a:t>
            </a:r>
          </a:p>
          <a:p>
            <a:r>
              <a:rPr lang="tr-TR" altLang="tr-TR" sz="2000"/>
              <a:t>FPG:139</a:t>
            </a:r>
          </a:p>
          <a:p>
            <a:r>
              <a:rPr lang="tr-TR" altLang="tr-TR" sz="2000"/>
              <a:t>HbA1c: 5.9%</a:t>
            </a:r>
          </a:p>
          <a:p>
            <a:r>
              <a:rPr lang="tr-TR" altLang="tr-TR" sz="2000"/>
              <a:t>Total Cholesterol: 213 mg/dl </a:t>
            </a:r>
          </a:p>
          <a:p>
            <a:r>
              <a:rPr lang="tr-TR" altLang="tr-TR" sz="2000"/>
              <a:t>LDL (LDL- C): 139 mg/dl </a:t>
            </a:r>
          </a:p>
          <a:p>
            <a:r>
              <a:rPr lang="tr-TR" altLang="tr-TR" sz="2000"/>
              <a:t>Cholesterol HDL :  34 mg/dl </a:t>
            </a:r>
          </a:p>
          <a:p>
            <a:r>
              <a:rPr lang="tr-TR" altLang="tr-TR" sz="2000"/>
              <a:t>Trigliserid: 160     35 – 150 mg/dL </a:t>
            </a:r>
          </a:p>
          <a:p>
            <a:endParaRPr lang="tr-TR" altLang="tr-TR"/>
          </a:p>
        </p:txBody>
      </p:sp>
      <p:sp>
        <p:nvSpPr>
          <p:cNvPr id="36867" name="İçerik Yer Tutucusu 3">
            <a:extLst>
              <a:ext uri="{FF2B5EF4-FFF2-40B4-BE49-F238E27FC236}">
                <a16:creationId xmlns:a16="http://schemas.microsoft.com/office/drawing/2014/main" id="{FE211FBF-E8A5-F5B4-053E-3CBACAA5DF74}"/>
              </a:ext>
            </a:extLst>
          </p:cNvPr>
          <p:cNvSpPr>
            <a:spLocks noGrp="1"/>
          </p:cNvSpPr>
          <p:nvPr>
            <p:ph sz="half" idx="2"/>
          </p:nvPr>
        </p:nvSpPr>
        <p:spPr>
          <a:xfrm>
            <a:off x="3563938" y="908050"/>
            <a:ext cx="5400675" cy="5218113"/>
          </a:xfrm>
        </p:spPr>
        <p:txBody>
          <a:bodyPr/>
          <a:lstStyle/>
          <a:p>
            <a:pPr>
              <a:defRPr/>
            </a:pPr>
            <a:r>
              <a:rPr lang="tr-TR" altLang="tr-TR" dirty="0" err="1"/>
              <a:t>Despite</a:t>
            </a:r>
            <a:r>
              <a:rPr lang="tr-TR" altLang="tr-TR" dirty="0"/>
              <a:t> </a:t>
            </a:r>
            <a:r>
              <a:rPr lang="tr-TR" altLang="tr-TR" dirty="0" err="1"/>
              <a:t>the</a:t>
            </a:r>
            <a:r>
              <a:rPr lang="tr-TR" altLang="tr-TR" dirty="0"/>
              <a:t> </a:t>
            </a:r>
            <a:r>
              <a:rPr lang="tr-TR" altLang="tr-TR" dirty="0" err="1"/>
              <a:t>patient's</a:t>
            </a:r>
            <a:r>
              <a:rPr lang="tr-TR" altLang="tr-TR" dirty="0"/>
              <a:t> </a:t>
            </a:r>
            <a:r>
              <a:rPr lang="tr-TR" altLang="tr-TR" dirty="0" err="1"/>
              <a:t>high</a:t>
            </a:r>
            <a:r>
              <a:rPr lang="tr-TR" altLang="tr-TR" dirty="0"/>
              <a:t> </a:t>
            </a:r>
            <a:r>
              <a:rPr lang="tr-TR" altLang="tr-TR" dirty="0" err="1"/>
              <a:t>fasting</a:t>
            </a:r>
            <a:r>
              <a:rPr lang="tr-TR" altLang="tr-TR" dirty="0"/>
              <a:t> </a:t>
            </a:r>
            <a:r>
              <a:rPr lang="tr-TR" altLang="tr-TR" dirty="0" err="1"/>
              <a:t>blood</a:t>
            </a:r>
            <a:r>
              <a:rPr lang="tr-TR" altLang="tr-TR" dirty="0"/>
              <a:t> </a:t>
            </a:r>
            <a:r>
              <a:rPr lang="tr-TR" altLang="tr-TR" dirty="0" err="1"/>
              <a:t>glucose</a:t>
            </a:r>
            <a:r>
              <a:rPr lang="tr-TR" altLang="tr-TR" dirty="0"/>
              <a:t> </a:t>
            </a:r>
            <a:r>
              <a:rPr lang="tr-TR" altLang="tr-TR" dirty="0" err="1"/>
              <a:t>and</a:t>
            </a:r>
            <a:r>
              <a:rPr lang="tr-TR" altLang="tr-TR" dirty="0"/>
              <a:t> </a:t>
            </a:r>
            <a:r>
              <a:rPr lang="tr-TR" altLang="tr-TR" dirty="0" err="1"/>
              <a:t>history</a:t>
            </a:r>
            <a:r>
              <a:rPr lang="tr-TR" altLang="tr-TR" dirty="0"/>
              <a:t> of </a:t>
            </a:r>
            <a:r>
              <a:rPr lang="tr-TR" altLang="tr-TR" dirty="0" err="1"/>
              <a:t>diabetes</a:t>
            </a:r>
            <a:r>
              <a:rPr lang="tr-TR" altLang="tr-TR" dirty="0"/>
              <a:t> (?), HbA1c is in normal </a:t>
            </a:r>
            <a:r>
              <a:rPr lang="tr-TR" altLang="tr-TR" dirty="0" err="1"/>
              <a:t>range</a:t>
            </a:r>
            <a:r>
              <a:rPr lang="tr-TR" altLang="tr-TR" dirty="0"/>
              <a:t>. </a:t>
            </a:r>
          </a:p>
          <a:p>
            <a:pPr marL="0" indent="0">
              <a:buFont typeface="Arial" panose="020B0604020202020204" pitchFamily="34" charset="0"/>
              <a:buNone/>
              <a:defRPr/>
            </a:pPr>
            <a:r>
              <a:rPr lang="tr-TR" altLang="tr-TR" b="1" i="1" dirty="0"/>
              <a:t>    DIAGNOSTIC CRITERIA </a:t>
            </a:r>
            <a:r>
              <a:rPr lang="tr-TR" altLang="tr-TR" b="1" i="1" dirty="0" err="1"/>
              <a:t>for</a:t>
            </a:r>
            <a:r>
              <a:rPr lang="tr-TR" altLang="tr-TR" b="1" i="1" dirty="0"/>
              <a:t> DM</a:t>
            </a:r>
            <a:r>
              <a:rPr lang="tr-TR" altLang="tr-TR" dirty="0"/>
              <a:t>:
1-   </a:t>
            </a:r>
            <a:r>
              <a:rPr lang="tr-TR" altLang="tr-TR" dirty="0" err="1"/>
              <a:t>In</a:t>
            </a:r>
            <a:r>
              <a:rPr lang="tr-TR" altLang="tr-TR" dirty="0"/>
              <a:t> </a:t>
            </a:r>
            <a:r>
              <a:rPr lang="tr-TR" altLang="tr-TR" dirty="0" err="1"/>
              <a:t>two</a:t>
            </a:r>
            <a:r>
              <a:rPr lang="tr-TR" altLang="tr-TR" dirty="0"/>
              <a:t> </a:t>
            </a:r>
            <a:r>
              <a:rPr lang="tr-TR" altLang="tr-TR" dirty="0" err="1"/>
              <a:t>measurements</a:t>
            </a:r>
            <a:r>
              <a:rPr lang="tr-TR" altLang="tr-TR" dirty="0"/>
              <a:t> </a:t>
            </a:r>
            <a:r>
              <a:rPr lang="tr-TR" altLang="tr-TR" dirty="0" err="1"/>
              <a:t>made</a:t>
            </a:r>
            <a:r>
              <a:rPr lang="tr-TR" altLang="tr-TR" dirty="0"/>
              <a:t> on </a:t>
            </a:r>
            <a:r>
              <a:rPr lang="tr-TR" altLang="tr-TR" dirty="0" err="1"/>
              <a:t>different</a:t>
            </a:r>
            <a:r>
              <a:rPr lang="tr-TR" altLang="tr-TR" dirty="0"/>
              <a:t> </a:t>
            </a:r>
            <a:r>
              <a:rPr lang="tr-TR" altLang="tr-TR" dirty="0" err="1"/>
              <a:t>days</a:t>
            </a:r>
            <a:r>
              <a:rPr lang="tr-TR" altLang="tr-TR" dirty="0"/>
              <a:t>, </a:t>
            </a:r>
            <a:r>
              <a:rPr lang="tr-TR" altLang="tr-TR" dirty="0" err="1"/>
              <a:t>fasting</a:t>
            </a:r>
            <a:r>
              <a:rPr lang="tr-TR" altLang="tr-TR" dirty="0"/>
              <a:t> </a:t>
            </a:r>
            <a:r>
              <a:rPr lang="tr-TR" altLang="tr-TR" dirty="0" err="1"/>
              <a:t>blood</a:t>
            </a:r>
            <a:r>
              <a:rPr lang="tr-TR" altLang="tr-TR" dirty="0"/>
              <a:t> </a:t>
            </a:r>
            <a:r>
              <a:rPr lang="tr-TR" altLang="tr-TR" dirty="0" err="1"/>
              <a:t>glucose</a:t>
            </a:r>
            <a:r>
              <a:rPr lang="tr-TR" altLang="tr-TR" dirty="0"/>
              <a:t> &gt; 126 mg/dl</a:t>
            </a:r>
          </a:p>
          <a:p>
            <a:pPr marL="0" indent="0">
              <a:buFont typeface="Arial" panose="020B0604020202020204" pitchFamily="34" charset="0"/>
              <a:buNone/>
              <a:defRPr/>
            </a:pPr>
            <a:r>
              <a:rPr lang="tr-TR" altLang="tr-TR" dirty="0"/>
              <a:t>2-   </a:t>
            </a:r>
            <a:r>
              <a:rPr lang="tr-TR" altLang="tr-TR" dirty="0" err="1"/>
              <a:t>In</a:t>
            </a:r>
            <a:r>
              <a:rPr lang="tr-TR" altLang="tr-TR" dirty="0"/>
              <a:t> </a:t>
            </a:r>
            <a:r>
              <a:rPr lang="tr-TR" altLang="tr-TR" dirty="0" err="1"/>
              <a:t>the</a:t>
            </a:r>
            <a:r>
              <a:rPr lang="tr-TR" altLang="tr-TR" dirty="0"/>
              <a:t> presence of </a:t>
            </a:r>
            <a:r>
              <a:rPr lang="tr-TR" altLang="tr-TR" dirty="0" err="1"/>
              <a:t>symptoms</a:t>
            </a:r>
            <a:r>
              <a:rPr lang="tr-TR" altLang="tr-TR" dirty="0"/>
              <a:t> &gt; 200 mg/dl in </a:t>
            </a:r>
            <a:r>
              <a:rPr lang="tr-TR" altLang="tr-TR" dirty="0" err="1"/>
              <a:t>random</a:t>
            </a:r>
            <a:r>
              <a:rPr lang="tr-TR" altLang="tr-TR" dirty="0"/>
              <a:t> </a:t>
            </a:r>
            <a:r>
              <a:rPr lang="tr-TR" altLang="tr-TR" dirty="0" err="1"/>
              <a:t>measurement</a:t>
            </a:r>
            <a:endParaRPr lang="tr-TR" altLang="tr-TR" dirty="0"/>
          </a:p>
          <a:p>
            <a:pPr marL="0" indent="0">
              <a:buFont typeface="Arial" panose="020B0604020202020204" pitchFamily="34" charset="0"/>
              <a:buNone/>
              <a:defRPr/>
            </a:pPr>
            <a:r>
              <a:rPr lang="tr-TR" altLang="tr-TR" dirty="0"/>
              <a:t>3-   HbA1c &gt;6.5%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Başlık 1">
            <a:extLst>
              <a:ext uri="{FF2B5EF4-FFF2-40B4-BE49-F238E27FC236}">
                <a16:creationId xmlns:a16="http://schemas.microsoft.com/office/drawing/2014/main" id="{2558AEFE-94E9-AC9F-3E36-ED14FBC9B1D5}"/>
              </a:ext>
            </a:extLst>
          </p:cNvPr>
          <p:cNvSpPr>
            <a:spLocks noGrp="1"/>
          </p:cNvSpPr>
          <p:nvPr>
            <p:ph type="title"/>
          </p:nvPr>
        </p:nvSpPr>
        <p:spPr>
          <a:xfrm>
            <a:off x="457200" y="404813"/>
            <a:ext cx="8229600" cy="71437"/>
          </a:xfrm>
        </p:spPr>
        <p:txBody>
          <a:bodyPr/>
          <a:lstStyle/>
          <a:p>
            <a:endParaRPr lang="tr-TR" altLang="tr-TR"/>
          </a:p>
        </p:txBody>
      </p:sp>
      <p:sp>
        <p:nvSpPr>
          <p:cNvPr id="23555" name="İçerik Yer Tutucusu 2">
            <a:extLst>
              <a:ext uri="{FF2B5EF4-FFF2-40B4-BE49-F238E27FC236}">
                <a16:creationId xmlns:a16="http://schemas.microsoft.com/office/drawing/2014/main" id="{784AFEE1-74FA-9003-2248-012F7959B910}"/>
              </a:ext>
            </a:extLst>
          </p:cNvPr>
          <p:cNvSpPr>
            <a:spLocks noGrp="1"/>
          </p:cNvSpPr>
          <p:nvPr>
            <p:ph sz="half" idx="1"/>
          </p:nvPr>
        </p:nvSpPr>
        <p:spPr>
          <a:xfrm>
            <a:off x="179388" y="476250"/>
            <a:ext cx="4537075" cy="5649913"/>
          </a:xfrm>
        </p:spPr>
        <p:txBody>
          <a:bodyPr/>
          <a:lstStyle/>
          <a:p>
            <a:pPr algn="just"/>
            <a:endParaRPr lang="tr-TR" altLang="tr-TR" sz="2400"/>
          </a:p>
          <a:p>
            <a:pPr algn="just"/>
            <a:r>
              <a:rPr lang="tr-TR" altLang="tr-TR" sz="2400"/>
              <a:t>The diagnosis of diabetes has not been confirmed because there is only one measurement we have. This needs to be verified with a new analysis.</a:t>
            </a:r>
          </a:p>
          <a:p>
            <a:pPr algn="just"/>
            <a:r>
              <a:rPr lang="tr-TR" altLang="tr-TR" sz="2400"/>
              <a:t>The strange point here is that despite the patient's high fasting blood sugar and history of diabetes, HbA1c is normal </a:t>
            </a:r>
          </a:p>
          <a:p>
            <a:pPr algn="just"/>
            <a:r>
              <a:rPr lang="tr-TR" altLang="tr-TR" sz="2400" b="1"/>
              <a:t>Was she really hungry? Or Laboratory error?</a:t>
            </a:r>
          </a:p>
          <a:p>
            <a:endParaRPr lang="tr-TR" altLang="tr-TR"/>
          </a:p>
        </p:txBody>
      </p:sp>
      <p:sp>
        <p:nvSpPr>
          <p:cNvPr id="23556" name="İçerik Yer Tutucusu 3">
            <a:extLst>
              <a:ext uri="{FF2B5EF4-FFF2-40B4-BE49-F238E27FC236}">
                <a16:creationId xmlns:a16="http://schemas.microsoft.com/office/drawing/2014/main" id="{57E9DB9A-0203-6A96-C01A-2EA041BC0C6D}"/>
              </a:ext>
            </a:extLst>
          </p:cNvPr>
          <p:cNvSpPr>
            <a:spLocks noGrp="1"/>
          </p:cNvSpPr>
          <p:nvPr>
            <p:ph sz="half" idx="2"/>
          </p:nvPr>
        </p:nvSpPr>
        <p:spPr>
          <a:xfrm>
            <a:off x="4859338" y="692150"/>
            <a:ext cx="4105275" cy="5434013"/>
          </a:xfrm>
        </p:spPr>
        <p:txBody>
          <a:bodyPr/>
          <a:lstStyle/>
          <a:p>
            <a:r>
              <a:rPr lang="tr-TR" altLang="tr-TR" sz="2400"/>
              <a:t>When this patient's detailed nutritional history was taken, it was observed that she had been drinking honey syrup every morning for years and did not report it because </a:t>
            </a:r>
            <a:r>
              <a:rPr lang="tr-TR" altLang="tr-TR" sz="2400" b="1"/>
              <a:t>she did not eat anything. </a:t>
            </a:r>
          </a:p>
          <a:p>
            <a:r>
              <a:rPr lang="tr-TR" altLang="tr-TR" sz="2400"/>
              <a:t>The patients </a:t>
            </a:r>
            <a:r>
              <a:rPr lang="tr-TR" altLang="tr-TR" sz="2400" b="1"/>
              <a:t>should stop eating and drinking 8 hours before the test.</a:t>
            </a:r>
          </a:p>
          <a:p>
            <a:r>
              <a:rPr lang="tr-TR" altLang="tr-TR" sz="2400"/>
              <a:t>We should tell the patient that she/he can only drink pure water if she/he is thirsty.</a:t>
            </a:r>
          </a:p>
          <a:p>
            <a:endParaRPr lang="tr-TR" altLang="tr-T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Başlık 1">
            <a:extLst>
              <a:ext uri="{FF2B5EF4-FFF2-40B4-BE49-F238E27FC236}">
                <a16:creationId xmlns:a16="http://schemas.microsoft.com/office/drawing/2014/main" id="{596C192F-FD03-DFE3-E535-0EB93959A9C3}"/>
              </a:ext>
            </a:extLst>
          </p:cNvPr>
          <p:cNvSpPr>
            <a:spLocks noGrp="1"/>
          </p:cNvSpPr>
          <p:nvPr>
            <p:ph type="title"/>
          </p:nvPr>
        </p:nvSpPr>
        <p:spPr>
          <a:xfrm>
            <a:off x="457200" y="274638"/>
            <a:ext cx="8229600" cy="346075"/>
          </a:xfrm>
        </p:spPr>
        <p:txBody>
          <a:bodyPr/>
          <a:lstStyle/>
          <a:p>
            <a:endParaRPr lang="tr-TR" altLang="tr-TR"/>
          </a:p>
        </p:txBody>
      </p:sp>
      <p:sp>
        <p:nvSpPr>
          <p:cNvPr id="24579" name="İçerik Yer Tutucusu 2">
            <a:extLst>
              <a:ext uri="{FF2B5EF4-FFF2-40B4-BE49-F238E27FC236}">
                <a16:creationId xmlns:a16="http://schemas.microsoft.com/office/drawing/2014/main" id="{7BC35A4C-AB1E-95C2-A040-51AEDDA40799}"/>
              </a:ext>
            </a:extLst>
          </p:cNvPr>
          <p:cNvSpPr>
            <a:spLocks noGrp="1"/>
          </p:cNvSpPr>
          <p:nvPr>
            <p:ph idx="1"/>
          </p:nvPr>
        </p:nvSpPr>
        <p:spPr>
          <a:xfrm>
            <a:off x="457200" y="908050"/>
            <a:ext cx="8229600" cy="5218113"/>
          </a:xfrm>
        </p:spPr>
        <p:txBody>
          <a:bodyPr/>
          <a:lstStyle/>
          <a:p>
            <a:r>
              <a:rPr lang="tr-TR" altLang="tr-TR"/>
              <a:t>It is seen that the patient's blood lipid profile is not optimal. 
 Cholesterol treatment should also be included in the treatment plan. </a:t>
            </a:r>
          </a:p>
          <a:p>
            <a:r>
              <a:rPr lang="tr-TR" altLang="tr-TR"/>
              <a:t>Lifestyle changes such as diet and exercise should be recommended in addition to smoking cessation intervention </a:t>
            </a:r>
          </a:p>
          <a:p>
            <a:r>
              <a:rPr lang="tr-TR" altLang="tr-TR"/>
              <a:t>When these are not enough cholesterol-lowering drugs should be switched.</a:t>
            </a:r>
          </a:p>
          <a:p>
            <a:endParaRPr lang="tr-TR" altLang="tr-T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Başlık 1">
            <a:extLst>
              <a:ext uri="{FF2B5EF4-FFF2-40B4-BE49-F238E27FC236}">
                <a16:creationId xmlns:a16="http://schemas.microsoft.com/office/drawing/2014/main" id="{1FDE5D9F-AA58-AE02-D018-DC4E5C6A1F93}"/>
              </a:ext>
            </a:extLst>
          </p:cNvPr>
          <p:cNvSpPr>
            <a:spLocks noGrp="1"/>
          </p:cNvSpPr>
          <p:nvPr>
            <p:ph type="title"/>
          </p:nvPr>
        </p:nvSpPr>
        <p:spPr>
          <a:xfrm>
            <a:off x="457200" y="274638"/>
            <a:ext cx="8229600" cy="201612"/>
          </a:xfrm>
        </p:spPr>
        <p:txBody>
          <a:bodyPr/>
          <a:lstStyle/>
          <a:p>
            <a:endParaRPr lang="tr-TR" altLang="tr-TR"/>
          </a:p>
        </p:txBody>
      </p:sp>
      <p:sp>
        <p:nvSpPr>
          <p:cNvPr id="25603" name="İçerik Yer Tutucusu 2">
            <a:extLst>
              <a:ext uri="{FF2B5EF4-FFF2-40B4-BE49-F238E27FC236}">
                <a16:creationId xmlns:a16="http://schemas.microsoft.com/office/drawing/2014/main" id="{84568B76-7FEC-99B6-3440-9874142D6999}"/>
              </a:ext>
            </a:extLst>
          </p:cNvPr>
          <p:cNvSpPr>
            <a:spLocks noGrp="1"/>
          </p:cNvSpPr>
          <p:nvPr>
            <p:ph idx="1"/>
          </p:nvPr>
        </p:nvSpPr>
        <p:spPr>
          <a:xfrm>
            <a:off x="457200" y="765175"/>
            <a:ext cx="8229600" cy="5360988"/>
          </a:xfrm>
        </p:spPr>
        <p:txBody>
          <a:bodyPr/>
          <a:lstStyle/>
          <a:p>
            <a:endParaRPr lang="tr-TR" altLang="tr-TR" sz="2400"/>
          </a:p>
          <a:p>
            <a:r>
              <a:rPr lang="tr-TR" altLang="tr-TR" sz="2400"/>
              <a:t>Our patient seems to have never recovered after her husband's death. </a:t>
            </a:r>
          </a:p>
          <a:p>
            <a:r>
              <a:rPr lang="tr-TR" altLang="tr-TR" sz="2400"/>
              <a:t>Prolonged grief disorder should also come to mind. </a:t>
            </a:r>
          </a:p>
          <a:p>
            <a:r>
              <a:rPr lang="tr-TR" altLang="tr-TR" sz="2400"/>
              <a:t>What is grief disorder? What is prolonged/complicated grief disorder? The doctor should distinguish these situations.</a:t>
            </a:r>
          </a:p>
          <a:p>
            <a:r>
              <a:rPr lang="tr-TR" altLang="tr-TR" sz="2400"/>
              <a:t>Because antidepressant drugs have no efficacy in prolonged grief disorder. The patient should be encouraged to talk about her loss. And maybe a specialist consultation is needed..</a:t>
            </a:r>
          </a:p>
          <a:p>
            <a:r>
              <a:rPr lang="tr-TR" altLang="tr-TR" sz="2400"/>
              <a:t> The doctor should also know the dynamics of family crisis such as children leaving the nest, moving, divorce…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Başlık 1">
            <a:extLst>
              <a:ext uri="{FF2B5EF4-FFF2-40B4-BE49-F238E27FC236}">
                <a16:creationId xmlns:a16="http://schemas.microsoft.com/office/drawing/2014/main" id="{8A907C5F-0A44-E1A4-886E-3EF54F3C1A14}"/>
              </a:ext>
            </a:extLst>
          </p:cNvPr>
          <p:cNvSpPr>
            <a:spLocks noGrp="1"/>
          </p:cNvSpPr>
          <p:nvPr>
            <p:ph type="title"/>
          </p:nvPr>
        </p:nvSpPr>
        <p:spPr>
          <a:xfrm>
            <a:off x="457200" y="274638"/>
            <a:ext cx="8229600" cy="346075"/>
          </a:xfrm>
        </p:spPr>
        <p:txBody>
          <a:bodyPr/>
          <a:lstStyle/>
          <a:p>
            <a:endParaRPr lang="tr-TR" altLang="tr-TR"/>
          </a:p>
        </p:txBody>
      </p:sp>
      <p:sp>
        <p:nvSpPr>
          <p:cNvPr id="26627" name="İçerik Yer Tutucusu 2">
            <a:extLst>
              <a:ext uri="{FF2B5EF4-FFF2-40B4-BE49-F238E27FC236}">
                <a16:creationId xmlns:a16="http://schemas.microsoft.com/office/drawing/2014/main" id="{E9FDEB6F-973C-930B-EDAA-E4110E68E165}"/>
              </a:ext>
            </a:extLst>
          </p:cNvPr>
          <p:cNvSpPr>
            <a:spLocks noGrp="1"/>
          </p:cNvSpPr>
          <p:nvPr>
            <p:ph idx="1"/>
          </p:nvPr>
        </p:nvSpPr>
        <p:spPr>
          <a:xfrm>
            <a:off x="457200" y="620713"/>
            <a:ext cx="8229600" cy="5505450"/>
          </a:xfrm>
        </p:spPr>
        <p:txBody>
          <a:bodyPr/>
          <a:lstStyle/>
          <a:p>
            <a:endParaRPr lang="tr-TR" altLang="tr-TR"/>
          </a:p>
          <a:p>
            <a:r>
              <a:rPr lang="tr-TR" altLang="tr-TR"/>
              <a:t>Obesity, sedantary life style, smoking.</a:t>
            </a:r>
          </a:p>
          <a:p>
            <a:endParaRPr lang="tr-TR" altLang="tr-TR"/>
          </a:p>
          <a:p>
            <a:r>
              <a:rPr lang="tr-TR" altLang="tr-TR"/>
              <a:t>We should talk about these issues!!!</a:t>
            </a:r>
          </a:p>
          <a:p>
            <a:endParaRPr lang="tr-TR" altLang="tr-TR"/>
          </a:p>
          <a:p>
            <a:r>
              <a:rPr lang="tr-TR" altLang="tr-TR"/>
              <a:t>In addition, menopause and its natural process should be talked about; </a:t>
            </a:r>
          </a:p>
          <a:p>
            <a:r>
              <a:rPr lang="tr-TR" altLang="tr-TR"/>
              <a:t>Calcium, vitamin D support and regular exercise should be considered.</a:t>
            </a:r>
          </a:p>
          <a:p>
            <a:endParaRPr lang="tr-TR" altLang="tr-T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Başlık 1">
            <a:extLst>
              <a:ext uri="{FF2B5EF4-FFF2-40B4-BE49-F238E27FC236}">
                <a16:creationId xmlns:a16="http://schemas.microsoft.com/office/drawing/2014/main" id="{70A1AD95-E18F-CE18-4DF8-E500ED0AB69A}"/>
              </a:ext>
            </a:extLst>
          </p:cNvPr>
          <p:cNvSpPr>
            <a:spLocks noGrp="1"/>
          </p:cNvSpPr>
          <p:nvPr>
            <p:ph type="title"/>
          </p:nvPr>
        </p:nvSpPr>
        <p:spPr>
          <a:xfrm>
            <a:off x="457200" y="274638"/>
            <a:ext cx="8229600" cy="633412"/>
          </a:xfrm>
        </p:spPr>
        <p:txBody>
          <a:bodyPr/>
          <a:lstStyle/>
          <a:p>
            <a:endParaRPr lang="tr-TR" altLang="tr-TR"/>
          </a:p>
        </p:txBody>
      </p:sp>
      <p:sp>
        <p:nvSpPr>
          <p:cNvPr id="27651" name="İçerik Yer Tutucusu 2">
            <a:extLst>
              <a:ext uri="{FF2B5EF4-FFF2-40B4-BE49-F238E27FC236}">
                <a16:creationId xmlns:a16="http://schemas.microsoft.com/office/drawing/2014/main" id="{CB424F77-37B9-02BD-A76F-901020415C86}"/>
              </a:ext>
            </a:extLst>
          </p:cNvPr>
          <p:cNvSpPr>
            <a:spLocks noGrp="1"/>
          </p:cNvSpPr>
          <p:nvPr>
            <p:ph idx="1"/>
          </p:nvPr>
        </p:nvSpPr>
        <p:spPr>
          <a:xfrm>
            <a:off x="457200" y="1052513"/>
            <a:ext cx="8229600" cy="5073650"/>
          </a:xfrm>
        </p:spPr>
        <p:txBody>
          <a:bodyPr/>
          <a:lstStyle/>
          <a:p>
            <a:pPr marL="0" indent="0">
              <a:buFont typeface="Arial" panose="020B0604020202020204" pitchFamily="34" charset="0"/>
              <a:buNone/>
            </a:pPr>
            <a:r>
              <a:rPr lang="tr-TR" altLang="tr-TR"/>
              <a:t>In primary health care services, we often encounter such undissociated, unorganized diseases</a:t>
            </a:r>
          </a:p>
          <a:p>
            <a:pPr marL="0" indent="0">
              <a:buFont typeface="Arial" panose="020B0604020202020204" pitchFamily="34" charset="0"/>
              <a:buNone/>
            </a:pPr>
            <a:r>
              <a:rPr lang="tr-TR" altLang="tr-TR"/>
              <a:t>Disease findings are often not diagnostic in the early period. Here, if the process is not managed well and a trusting, sharing and healing relationship cannot be established with the patient, the risk of making mistakes increases.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Başlık">
            <a:extLst>
              <a:ext uri="{FF2B5EF4-FFF2-40B4-BE49-F238E27FC236}">
                <a16:creationId xmlns:a16="http://schemas.microsoft.com/office/drawing/2014/main" id="{20271989-B6FF-0716-78DB-BAD64A925050}"/>
              </a:ext>
            </a:extLst>
          </p:cNvPr>
          <p:cNvSpPr>
            <a:spLocks noGrp="1"/>
          </p:cNvSpPr>
          <p:nvPr>
            <p:ph type="title"/>
          </p:nvPr>
        </p:nvSpPr>
        <p:spPr>
          <a:xfrm>
            <a:off x="323850" y="274638"/>
            <a:ext cx="8362950" cy="490537"/>
          </a:xfrm>
        </p:spPr>
        <p:txBody>
          <a:bodyPr/>
          <a:lstStyle/>
          <a:p>
            <a:r>
              <a:rPr lang="en-US" altLang="tr-TR" sz="2000"/>
              <a:t>TIPS FOR MAINTAINING A HEALTHY LIFESTYLE AND BODY WEIGHT</a:t>
            </a:r>
            <a:endParaRPr lang="tr-TR" altLang="tr-TR" sz="2000"/>
          </a:p>
        </p:txBody>
      </p:sp>
      <p:sp>
        <p:nvSpPr>
          <p:cNvPr id="28675" name="2 İçerik Yer Tutucusu">
            <a:extLst>
              <a:ext uri="{FF2B5EF4-FFF2-40B4-BE49-F238E27FC236}">
                <a16:creationId xmlns:a16="http://schemas.microsoft.com/office/drawing/2014/main" id="{2A6B3D7D-1985-D784-E730-2D46DC2C8A2E}"/>
              </a:ext>
            </a:extLst>
          </p:cNvPr>
          <p:cNvSpPr>
            <a:spLocks noGrp="1"/>
          </p:cNvSpPr>
          <p:nvPr>
            <p:ph idx="1"/>
          </p:nvPr>
        </p:nvSpPr>
        <p:spPr>
          <a:xfrm>
            <a:off x="457200" y="692150"/>
            <a:ext cx="8229600" cy="5434013"/>
          </a:xfrm>
        </p:spPr>
        <p:txBody>
          <a:bodyPr/>
          <a:lstStyle/>
          <a:p>
            <a:pPr>
              <a:buFont typeface="Arial" panose="020B0604020202020204" pitchFamily="34" charset="0"/>
              <a:buNone/>
            </a:pPr>
            <a:r>
              <a:rPr lang="tr-TR" altLang="tr-TR" sz="2400"/>
              <a:t>1-</a:t>
            </a:r>
            <a:r>
              <a:rPr lang="en-US" altLang="tr-TR" sz="2400"/>
              <a:t>Measure and Watch Your Weight</a:t>
            </a:r>
            <a:endParaRPr lang="tr-TR" altLang="tr-TR" sz="2400"/>
          </a:p>
          <a:p>
            <a:pPr>
              <a:buFont typeface="Arial" panose="020B0604020202020204" pitchFamily="34" charset="0"/>
              <a:buNone/>
            </a:pPr>
            <a:r>
              <a:rPr lang="tr-TR" altLang="tr-TR" sz="2400"/>
              <a:t>2- </a:t>
            </a:r>
            <a:r>
              <a:rPr lang="en-US" altLang="tr-TR" sz="2400"/>
              <a:t>Limit Unhealthy Foods and Eat Healthy Meals</a:t>
            </a:r>
            <a:endParaRPr lang="tr-TR" altLang="tr-TR" sz="2400"/>
          </a:p>
          <a:p>
            <a:pPr>
              <a:buFont typeface="Arial" panose="020B0604020202020204" pitchFamily="34" charset="0"/>
              <a:buNone/>
            </a:pPr>
            <a:r>
              <a:rPr lang="tr-TR" altLang="tr-TR" sz="2400"/>
              <a:t>3-</a:t>
            </a:r>
            <a:r>
              <a:rPr lang="en-US" altLang="tr-TR" sz="2400"/>
              <a:t>Drink Water and Stay Hydrated, and Limit Sugared Beverages</a:t>
            </a:r>
            <a:endParaRPr lang="tr-TR" altLang="tr-TR" sz="2400"/>
          </a:p>
          <a:p>
            <a:pPr>
              <a:buFont typeface="Arial" panose="020B0604020202020204" pitchFamily="34" charset="0"/>
              <a:buNone/>
            </a:pPr>
            <a:r>
              <a:rPr lang="tr-TR" altLang="tr-TR" sz="2400"/>
              <a:t>4-</a:t>
            </a:r>
            <a:r>
              <a:rPr lang="en-US" altLang="tr-TR" sz="2400"/>
              <a:t> Exercise Regularly and Be Physically Active</a:t>
            </a:r>
            <a:endParaRPr lang="tr-TR" altLang="tr-TR" sz="2400"/>
          </a:p>
          <a:p>
            <a:pPr>
              <a:buFont typeface="Arial" panose="020B0604020202020204" pitchFamily="34" charset="0"/>
              <a:buNone/>
            </a:pPr>
            <a:r>
              <a:rPr lang="tr-TR" altLang="tr-TR" sz="2400"/>
              <a:t>5-</a:t>
            </a:r>
            <a:r>
              <a:rPr lang="en-US" altLang="tr-TR" sz="2400"/>
              <a:t>Reduce Sitting and Screen Time </a:t>
            </a:r>
            <a:endParaRPr lang="tr-TR" altLang="tr-TR" sz="2400"/>
          </a:p>
          <a:p>
            <a:pPr>
              <a:buFont typeface="Arial" panose="020B0604020202020204" pitchFamily="34" charset="0"/>
              <a:buNone/>
            </a:pPr>
            <a:r>
              <a:rPr lang="tr-TR" altLang="tr-TR" sz="2400"/>
              <a:t>6- Get Enough Good Sleep</a:t>
            </a:r>
          </a:p>
          <a:p>
            <a:pPr>
              <a:buFont typeface="Arial" panose="020B0604020202020204" pitchFamily="34" charset="0"/>
              <a:buNone/>
            </a:pPr>
            <a:r>
              <a:rPr lang="tr-TR" altLang="tr-TR" sz="2400"/>
              <a:t>7-</a:t>
            </a:r>
            <a:r>
              <a:rPr lang="en-US" altLang="tr-TR" sz="2400"/>
              <a:t>Find Ways to Manage Your Emotions</a:t>
            </a:r>
            <a:endParaRPr lang="tr-TR" altLang="tr-TR" sz="2400"/>
          </a:p>
          <a:p>
            <a:pPr>
              <a:buFont typeface="Arial" panose="020B0604020202020204" pitchFamily="34" charset="0"/>
              <a:buNone/>
            </a:pPr>
            <a:r>
              <a:rPr lang="tr-TR" altLang="tr-TR" sz="2400"/>
              <a:t>8-</a:t>
            </a:r>
            <a:r>
              <a:rPr lang="en-US" altLang="tr-TR" sz="2400" b="1"/>
              <a:t>Avoid negative people in your life.</a:t>
            </a:r>
            <a:endParaRPr lang="tr-TR" altLang="tr-TR" sz="2400" b="1"/>
          </a:p>
          <a:p>
            <a:pPr>
              <a:buFont typeface="Arial" panose="020B0604020202020204" pitchFamily="34" charset="0"/>
              <a:buNone/>
            </a:pPr>
            <a:r>
              <a:rPr lang="tr-TR" altLang="tr-TR" sz="2400" b="1"/>
              <a:t>9-Avoid negativity within yourself.</a:t>
            </a:r>
          </a:p>
          <a:p>
            <a:pPr>
              <a:buFont typeface="Arial" panose="020B0604020202020204" pitchFamily="34" charset="0"/>
              <a:buNone/>
            </a:pPr>
            <a:r>
              <a:rPr lang="tr-TR" altLang="tr-TR" sz="2400" b="1"/>
              <a:t>Stop smoking.</a:t>
            </a:r>
            <a:endParaRPr lang="tr-TR" altLang="tr-TR" sz="2400"/>
          </a:p>
          <a:p>
            <a:pPr>
              <a:buFont typeface="Arial" panose="020B0604020202020204" pitchFamily="34" charset="0"/>
              <a:buNone/>
            </a:pPr>
            <a:r>
              <a:rPr lang="tr-TR" altLang="tr-TR" sz="2400"/>
              <a:t>	</a:t>
            </a:r>
            <a:r>
              <a:rPr lang="en-US" altLang="tr-TR" sz="1600" i="1"/>
              <a:t>Do not forget to eat breakfast and choose a nutritious meal with more protein and fiber and less fat, sugar, and calories</a:t>
            </a:r>
            <a:r>
              <a:rPr lang="tr-TR" altLang="tr-TR" sz="1600" i="1"/>
              <a:t>, </a:t>
            </a:r>
            <a:r>
              <a:rPr lang="en-US" altLang="tr-TR" sz="1600" b="1"/>
              <a:t>Cut down on processed foods.</a:t>
            </a:r>
            <a:endParaRPr lang="tr-TR" altLang="tr-TR" sz="1600" i="1"/>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Başlık">
            <a:extLst>
              <a:ext uri="{FF2B5EF4-FFF2-40B4-BE49-F238E27FC236}">
                <a16:creationId xmlns:a16="http://schemas.microsoft.com/office/drawing/2014/main" id="{4CDB9EEE-F98A-4B0F-B3B9-A9F4781D7D7C}"/>
              </a:ext>
            </a:extLst>
          </p:cNvPr>
          <p:cNvSpPr>
            <a:spLocks noGrp="1"/>
          </p:cNvSpPr>
          <p:nvPr>
            <p:ph type="title"/>
          </p:nvPr>
        </p:nvSpPr>
        <p:spPr>
          <a:xfrm>
            <a:off x="457200" y="274638"/>
            <a:ext cx="8229600" cy="561975"/>
          </a:xfrm>
        </p:spPr>
        <p:txBody>
          <a:bodyPr/>
          <a:lstStyle/>
          <a:p>
            <a:r>
              <a:rPr lang="tr-TR" altLang="tr-TR"/>
              <a:t>Examples from literature</a:t>
            </a:r>
          </a:p>
        </p:txBody>
      </p:sp>
      <p:sp>
        <p:nvSpPr>
          <p:cNvPr id="29699" name="2 İçerik Yer Tutucusu">
            <a:extLst>
              <a:ext uri="{FF2B5EF4-FFF2-40B4-BE49-F238E27FC236}">
                <a16:creationId xmlns:a16="http://schemas.microsoft.com/office/drawing/2014/main" id="{11EF81DD-3F29-5AF9-69FB-36A471E92D85}"/>
              </a:ext>
            </a:extLst>
          </p:cNvPr>
          <p:cNvSpPr>
            <a:spLocks noGrp="1"/>
          </p:cNvSpPr>
          <p:nvPr>
            <p:ph idx="1"/>
          </p:nvPr>
        </p:nvSpPr>
        <p:spPr>
          <a:xfrm>
            <a:off x="457200" y="836613"/>
            <a:ext cx="8229600" cy="5289550"/>
          </a:xfrm>
        </p:spPr>
        <p:txBody>
          <a:bodyPr/>
          <a:lstStyle/>
          <a:p>
            <a:pPr>
              <a:buFont typeface="Arial" panose="020B0604020202020204" pitchFamily="34" charset="0"/>
              <a:buNone/>
            </a:pPr>
            <a:r>
              <a:rPr lang="tr-TR" altLang="tr-TR" sz="1600"/>
              <a:t>1-  </a:t>
            </a:r>
            <a:r>
              <a:rPr lang="en-US" altLang="tr-TR" sz="1600"/>
              <a:t>Adults who do not smoke, consume a healthy diet, and engage in sufficient physical activity can substantially reduce their risk for early death. </a:t>
            </a:r>
            <a:r>
              <a:rPr lang="en-US" altLang="tr-TR" sz="1600" i="1"/>
              <a:t>Earl S. Ford, </a:t>
            </a:r>
            <a:r>
              <a:rPr lang="tr-TR" altLang="tr-TR" sz="1600" i="1"/>
              <a:t>et al</a:t>
            </a:r>
            <a:r>
              <a:rPr lang="en-US" altLang="tr-TR" sz="1600" i="1"/>
              <a:t>,Healthy lifestyle behaviors and all-cause mortality among adults in the United States,</a:t>
            </a:r>
            <a:r>
              <a:rPr lang="tr-TR" altLang="tr-TR" sz="1600" i="1"/>
              <a:t> </a:t>
            </a:r>
            <a:r>
              <a:rPr lang="en-US" altLang="tr-TR" sz="1600" b="1" i="1"/>
              <a:t>Preventive Medicine,</a:t>
            </a:r>
            <a:r>
              <a:rPr lang="tr-TR" altLang="tr-TR" sz="1600" b="1" i="1"/>
              <a:t> </a:t>
            </a:r>
            <a:r>
              <a:rPr lang="en-US" altLang="tr-TR" sz="1600" b="1" i="1"/>
              <a:t>Volume 55, Issue 1,</a:t>
            </a:r>
            <a:r>
              <a:rPr lang="tr-TR" altLang="tr-TR" sz="1600" b="1" i="1"/>
              <a:t> </a:t>
            </a:r>
            <a:r>
              <a:rPr lang="en-US" altLang="tr-TR" sz="1600" b="1" i="1"/>
              <a:t>2012</a:t>
            </a:r>
          </a:p>
          <a:p>
            <a:pPr>
              <a:buFont typeface="Arial" panose="020B0604020202020204" pitchFamily="34" charset="0"/>
              <a:buNone/>
            </a:pPr>
            <a:r>
              <a:rPr lang="tr-TR" altLang="tr-TR" sz="1600"/>
              <a:t>2-    </a:t>
            </a:r>
            <a:r>
              <a:rPr lang="en-US" altLang="tr-TR" sz="1600"/>
              <a:t>good friendships and a regular family life are important for students to have a Healthy Lifestyle. The students having difficulty in such aspects may be encouraged to benefit from school guidance services. Students are increasing their negative life behavior in advanced classes.</a:t>
            </a:r>
            <a:r>
              <a:rPr lang="tr-TR" altLang="tr-TR" sz="1600"/>
              <a:t>  </a:t>
            </a:r>
            <a:r>
              <a:rPr lang="en-US" altLang="tr-TR" sz="1600" b="1" i="1"/>
              <a:t>Çalışkan, C., Arberk, K., &amp; Üner, S. (2017). Healthy Lifestyle Behaviors of University Students. Prehospital and Disaster Medicine, 32(S1)</a:t>
            </a:r>
            <a:endParaRPr lang="tr-TR" altLang="tr-TR" sz="1600" b="1" i="1"/>
          </a:p>
          <a:p>
            <a:r>
              <a:rPr lang="tr-TR" altLang="tr-TR" sz="1600" b="1" i="1"/>
              <a:t>3- </a:t>
            </a:r>
            <a:r>
              <a:rPr lang="en-US" altLang="tr-TR" sz="1600"/>
              <a:t>We found that a low-risk lifestyle is associated with lower risk of stroke, especially ischemic stroke, which adds to the data on the prevention of multiple chronic diseases, including CHD and diabetes. This study further supports the beneficial impact of a low-risk lifestyle on the primary prevention of chronic disease and long-term well-being.</a:t>
            </a:r>
            <a:r>
              <a:rPr lang="tr-TR" altLang="tr-TR" sz="1600" b="1"/>
              <a:t>  Stephanie E. Chiuve Primary Prevention of Stroke by Healthy Lifestyle  Circulation August 26, 2008</a:t>
            </a:r>
            <a:br>
              <a:rPr lang="tr-TR" altLang="tr-TR" sz="1600"/>
            </a:br>
            <a:r>
              <a:rPr lang="tr-TR" altLang="tr-TR" sz="1600" b="1"/>
              <a:t>Vol 118, Issue 9</a:t>
            </a:r>
            <a:r>
              <a:rPr lang="tr-TR" altLang="tr-TR" sz="1600"/>
              <a:t>12 Aug 2008</a:t>
            </a:r>
          </a:p>
          <a:p>
            <a:r>
              <a:rPr lang="tr-TR" altLang="tr-TR" sz="1600"/>
              <a:t>4- </a:t>
            </a:r>
            <a:r>
              <a:rPr lang="en-US" altLang="tr-TR" sz="1600"/>
              <a:t> In this large prospective cohort of apparently healthy women, a healthy lifestyle consisting of abstinence from smoking, low body mass index, moderate alcohol consumption, regular exercise, and healthy diet was associated with a significantly reduced risk of total and ischemic stroke </a:t>
            </a:r>
            <a:r>
              <a:rPr lang="tr-TR" altLang="tr-TR" sz="1600"/>
              <a:t> </a:t>
            </a:r>
            <a:r>
              <a:rPr lang="en-US" altLang="tr-TR" sz="1600"/>
              <a:t>Kurth T, Moore SC, Gaziano JM, et al. Healthy Lifestyle and the Risk of Stroke in Women. </a:t>
            </a:r>
            <a:r>
              <a:rPr lang="en-US" altLang="tr-TR" sz="1600" i="1"/>
              <a:t>Arch Intern Med.</a:t>
            </a:r>
            <a:r>
              <a:rPr lang="en-US" altLang="tr-TR" sz="1600"/>
              <a:t> 2006;166(13):1403–1409. doi:10.1001/archinte.166.13.1403</a:t>
            </a:r>
            <a:endParaRPr lang="tr-TR" altLang="tr-TR" sz="1600"/>
          </a:p>
          <a:p>
            <a:pPr>
              <a:buFont typeface="Arial" panose="020B0604020202020204" pitchFamily="34" charset="0"/>
              <a:buNone/>
            </a:pPr>
            <a:endParaRPr lang="tr-TR" altLang="tr-TR" sz="1600" b="1" i="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Başlık 1">
            <a:extLst>
              <a:ext uri="{FF2B5EF4-FFF2-40B4-BE49-F238E27FC236}">
                <a16:creationId xmlns:a16="http://schemas.microsoft.com/office/drawing/2014/main" id="{A40F0057-431E-C784-F879-2920966B939E}"/>
              </a:ext>
            </a:extLst>
          </p:cNvPr>
          <p:cNvSpPr>
            <a:spLocks noGrp="1"/>
          </p:cNvSpPr>
          <p:nvPr>
            <p:ph type="title"/>
          </p:nvPr>
        </p:nvSpPr>
        <p:spPr/>
        <p:txBody>
          <a:bodyPr/>
          <a:lstStyle/>
          <a:p>
            <a:pPr eaLnBrk="1" hangingPunct="1"/>
            <a:endParaRPr lang="tr-TR" altLang="tr-TR"/>
          </a:p>
        </p:txBody>
      </p:sp>
      <p:sp>
        <p:nvSpPr>
          <p:cNvPr id="4099" name="İçerik Yer Tutucusu 2">
            <a:extLst>
              <a:ext uri="{FF2B5EF4-FFF2-40B4-BE49-F238E27FC236}">
                <a16:creationId xmlns:a16="http://schemas.microsoft.com/office/drawing/2014/main" id="{3ECD35ED-5863-4A3A-4844-5923A8AA5A49}"/>
              </a:ext>
            </a:extLst>
          </p:cNvPr>
          <p:cNvSpPr>
            <a:spLocks noGrp="1"/>
          </p:cNvSpPr>
          <p:nvPr>
            <p:ph idx="1"/>
          </p:nvPr>
        </p:nvSpPr>
        <p:spPr/>
        <p:txBody>
          <a:bodyPr/>
          <a:lstStyle/>
          <a:p>
            <a:pPr eaLnBrk="1" hangingPunct="1"/>
            <a:r>
              <a:rPr lang="tr-TR" altLang="tr-TR"/>
              <a:t>A woman you've never met before wants you to examine her and wants you to be her family physician.</a:t>
            </a:r>
          </a:p>
          <a:p>
            <a:pPr eaLnBrk="1" hangingPunct="1"/>
            <a:r>
              <a:rPr lang="tr-TR" altLang="tr-TR"/>
              <a:t>In fact, she doesn’t have any active complaint right now.</a:t>
            </a:r>
          </a:p>
          <a:p>
            <a:pPr eaLnBrk="1" hangingPunct="1"/>
            <a:endParaRPr lang="tr-TR" altLang="tr-T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Başlık 1">
            <a:extLst>
              <a:ext uri="{FF2B5EF4-FFF2-40B4-BE49-F238E27FC236}">
                <a16:creationId xmlns:a16="http://schemas.microsoft.com/office/drawing/2014/main" id="{F8909D8D-4ACA-2E26-A937-F536C6B98E99}"/>
              </a:ext>
            </a:extLst>
          </p:cNvPr>
          <p:cNvSpPr>
            <a:spLocks noGrp="1"/>
          </p:cNvSpPr>
          <p:nvPr>
            <p:ph type="title"/>
          </p:nvPr>
        </p:nvSpPr>
        <p:spPr/>
        <p:txBody>
          <a:bodyPr/>
          <a:lstStyle/>
          <a:p>
            <a:endParaRPr lang="tr-TR" altLang="tr-TR"/>
          </a:p>
        </p:txBody>
      </p:sp>
      <p:sp>
        <p:nvSpPr>
          <p:cNvPr id="30723" name="İçerik Yer Tutucusu 2">
            <a:extLst>
              <a:ext uri="{FF2B5EF4-FFF2-40B4-BE49-F238E27FC236}">
                <a16:creationId xmlns:a16="http://schemas.microsoft.com/office/drawing/2014/main" id="{FB49C1B2-6853-D8BB-5F33-56C0DFB48DC7}"/>
              </a:ext>
            </a:extLst>
          </p:cNvPr>
          <p:cNvSpPr>
            <a:spLocks noGrp="1"/>
          </p:cNvSpPr>
          <p:nvPr>
            <p:ph idx="1"/>
          </p:nvPr>
        </p:nvSpPr>
        <p:spPr/>
        <p:txBody>
          <a:bodyPr/>
          <a:lstStyle/>
          <a:p>
            <a:r>
              <a:rPr lang="tr-TR" altLang="tr-TR" sz="2000"/>
              <a:t>As the population ages, a major challenge is to consider how to increase the quality and years of healthy life. Research on extrinsic determinants of ill health has focused mainly on behavioral risk factors, including tobacco use, poor diet, physical inactivity, and alcohol misuse, which the World Health Organization (WHO) has estimated to account for over one third of the global chronic disease burden. In this review we aim to reveal the current knowledge base on lifestyle factors for a healthy aging. We not only mention the facts on well-known lifestyle factors such as smoking, physical inactivity and alcohol use but also try to review the less-well known aspects of lifestyle factors such as nutrition and sun-exposure.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Başlık">
            <a:extLst>
              <a:ext uri="{FF2B5EF4-FFF2-40B4-BE49-F238E27FC236}">
                <a16:creationId xmlns:a16="http://schemas.microsoft.com/office/drawing/2014/main" id="{3F8F706D-E45B-9C2D-689A-C8E3B9C4BF78}"/>
              </a:ext>
            </a:extLst>
          </p:cNvPr>
          <p:cNvSpPr>
            <a:spLocks noGrp="1"/>
          </p:cNvSpPr>
          <p:nvPr>
            <p:ph type="title"/>
          </p:nvPr>
        </p:nvSpPr>
        <p:spPr>
          <a:xfrm>
            <a:off x="457200" y="274638"/>
            <a:ext cx="8229600" cy="274637"/>
          </a:xfrm>
        </p:spPr>
        <p:txBody>
          <a:bodyPr/>
          <a:lstStyle/>
          <a:p>
            <a:endParaRPr lang="tr-TR" altLang="tr-TR"/>
          </a:p>
        </p:txBody>
      </p:sp>
      <p:sp>
        <p:nvSpPr>
          <p:cNvPr id="31747" name="2 İçerik Yer Tutucusu">
            <a:extLst>
              <a:ext uri="{FF2B5EF4-FFF2-40B4-BE49-F238E27FC236}">
                <a16:creationId xmlns:a16="http://schemas.microsoft.com/office/drawing/2014/main" id="{8A65AE16-B293-6C85-DFF7-CA1E13019305}"/>
              </a:ext>
            </a:extLst>
          </p:cNvPr>
          <p:cNvSpPr>
            <a:spLocks noGrp="1"/>
          </p:cNvSpPr>
          <p:nvPr>
            <p:ph idx="1"/>
          </p:nvPr>
        </p:nvSpPr>
        <p:spPr>
          <a:xfrm>
            <a:off x="457200" y="765175"/>
            <a:ext cx="8229600" cy="5360988"/>
          </a:xfrm>
        </p:spPr>
        <p:txBody>
          <a:bodyPr/>
          <a:lstStyle/>
          <a:p>
            <a:r>
              <a:rPr lang="en-US" altLang="tr-TR"/>
              <a:t>The world’s biggest killer is ischaemic heart disease, responsible for 16% of the world’s total deaths. </a:t>
            </a:r>
            <a:endParaRPr lang="tr-TR" altLang="tr-TR"/>
          </a:p>
          <a:p>
            <a:r>
              <a:rPr lang="en-US" altLang="tr-TR"/>
              <a:t>Since 2000, the largest increase in deaths has been for this disease, rising by more than 2 million to 8.9 million deaths in 2019. </a:t>
            </a:r>
            <a:endParaRPr lang="tr-TR" altLang="tr-TR"/>
          </a:p>
          <a:p>
            <a:r>
              <a:rPr lang="en-US" altLang="tr-TR"/>
              <a:t>Stroke and chronic obstructive pulmonary disease are the 2nd and 3rd leading causes of death, responsible for approximately 11% and 6% of total deaths respectively.</a:t>
            </a:r>
            <a:endParaRPr lang="tr-TR" altLang="tr-T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Başlık">
            <a:extLst>
              <a:ext uri="{FF2B5EF4-FFF2-40B4-BE49-F238E27FC236}">
                <a16:creationId xmlns:a16="http://schemas.microsoft.com/office/drawing/2014/main" id="{60DAE3C8-8FF9-79D2-E588-CC2E65F13394}"/>
              </a:ext>
            </a:extLst>
          </p:cNvPr>
          <p:cNvSpPr>
            <a:spLocks noGrp="1"/>
          </p:cNvSpPr>
          <p:nvPr>
            <p:ph type="title"/>
          </p:nvPr>
        </p:nvSpPr>
        <p:spPr/>
        <p:txBody>
          <a:bodyPr/>
          <a:lstStyle/>
          <a:p>
            <a:endParaRPr lang="tr-TR" altLang="tr-TR"/>
          </a:p>
        </p:txBody>
      </p:sp>
      <p:sp>
        <p:nvSpPr>
          <p:cNvPr id="32771" name="2 İçerik Yer Tutucusu">
            <a:extLst>
              <a:ext uri="{FF2B5EF4-FFF2-40B4-BE49-F238E27FC236}">
                <a16:creationId xmlns:a16="http://schemas.microsoft.com/office/drawing/2014/main" id="{110624C9-90F7-F1D0-A4EA-8A78818D26FB}"/>
              </a:ext>
            </a:extLst>
          </p:cNvPr>
          <p:cNvSpPr>
            <a:spLocks noGrp="1"/>
          </p:cNvSpPr>
          <p:nvPr>
            <p:ph idx="1"/>
          </p:nvPr>
        </p:nvSpPr>
        <p:spPr/>
        <p:txBody>
          <a:bodyPr/>
          <a:lstStyle/>
          <a:p>
            <a:r>
              <a:rPr lang="en-US" altLang="tr-TR"/>
              <a:t>Non-communicable diseases accounted for 81 per cent of the deaths. The greatest causes of deaths were chronic obstructive pulmonary disease (450,000 deaths); stroke (400,000 deaths) and ischaemic heart disease (350,000 deaths). Occupational injuries caused 19 per cent of deaths (360,000 deaths).</a:t>
            </a:r>
            <a:endParaRPr lang="tr-TR" altLang="tr-T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Başlık 1">
            <a:extLst>
              <a:ext uri="{FF2B5EF4-FFF2-40B4-BE49-F238E27FC236}">
                <a16:creationId xmlns:a16="http://schemas.microsoft.com/office/drawing/2014/main" id="{1ED93556-4560-57DB-9A42-B5CF5948E9F4}"/>
              </a:ext>
            </a:extLst>
          </p:cNvPr>
          <p:cNvSpPr>
            <a:spLocks noGrp="1"/>
          </p:cNvSpPr>
          <p:nvPr>
            <p:ph type="title"/>
          </p:nvPr>
        </p:nvSpPr>
        <p:spPr/>
        <p:txBody>
          <a:bodyPr/>
          <a:lstStyle/>
          <a:p>
            <a:endParaRPr lang="tr-TR" altLang="tr-TR"/>
          </a:p>
        </p:txBody>
      </p:sp>
      <p:sp>
        <p:nvSpPr>
          <p:cNvPr id="33795" name="İçerik Yer Tutucusu 2">
            <a:extLst>
              <a:ext uri="{FF2B5EF4-FFF2-40B4-BE49-F238E27FC236}">
                <a16:creationId xmlns:a16="http://schemas.microsoft.com/office/drawing/2014/main" id="{4F4C388C-68F8-F3D6-502F-8DD389A6D36C}"/>
              </a:ext>
            </a:extLst>
          </p:cNvPr>
          <p:cNvSpPr>
            <a:spLocks noGrp="1"/>
          </p:cNvSpPr>
          <p:nvPr>
            <p:ph idx="1"/>
          </p:nvPr>
        </p:nvSpPr>
        <p:spPr/>
        <p:txBody>
          <a:bodyPr/>
          <a:lstStyle/>
          <a:p>
            <a:r>
              <a:rPr lang="tr-TR" altLang="tr-TR"/>
              <a:t>S.D.Ü. Týp Fak. Derg. 2006:13(4)/ 43-48</a:t>
            </a:r>
          </a:p>
          <a:p>
            <a:r>
              <a:rPr lang="tr-TR" altLang="tr-TR"/>
              <a:t>Aydýn, Toplum ve Birey Ýçin Saðlýklý Yaþlanma</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Başlık 1">
            <a:extLst>
              <a:ext uri="{FF2B5EF4-FFF2-40B4-BE49-F238E27FC236}">
                <a16:creationId xmlns:a16="http://schemas.microsoft.com/office/drawing/2014/main" id="{EB4B9504-F43B-E03C-4ED3-EC11DCB4FFEA}"/>
              </a:ext>
            </a:extLst>
          </p:cNvPr>
          <p:cNvSpPr>
            <a:spLocks noGrp="1"/>
          </p:cNvSpPr>
          <p:nvPr>
            <p:ph type="title"/>
          </p:nvPr>
        </p:nvSpPr>
        <p:spPr/>
        <p:txBody>
          <a:bodyPr/>
          <a:lstStyle/>
          <a:p>
            <a:endParaRPr lang="tr-TR" altLang="tr-TR"/>
          </a:p>
        </p:txBody>
      </p:sp>
      <p:sp>
        <p:nvSpPr>
          <p:cNvPr id="3" name="İçerik Yer Tutucusu 2">
            <a:extLst>
              <a:ext uri="{FF2B5EF4-FFF2-40B4-BE49-F238E27FC236}">
                <a16:creationId xmlns:a16="http://schemas.microsoft.com/office/drawing/2014/main" id="{F0DA2EFC-449E-D959-737B-F30CE2161A7F}"/>
              </a:ext>
            </a:extLst>
          </p:cNvPr>
          <p:cNvSpPr>
            <a:spLocks noGrp="1"/>
          </p:cNvSpPr>
          <p:nvPr>
            <p:ph idx="1"/>
          </p:nvPr>
        </p:nvSpPr>
        <p:spPr/>
        <p:txBody>
          <a:bodyPr/>
          <a:lstStyle/>
          <a:p>
            <a:pPr lvl="2">
              <a:defRPr/>
            </a:pPr>
            <a:endParaRPr lang="tr-TR" sz="4000" dirty="0"/>
          </a:p>
          <a:p>
            <a:pPr lvl="2">
              <a:defRPr/>
            </a:pPr>
            <a:endParaRPr lang="tr-TR" sz="4000" dirty="0"/>
          </a:p>
          <a:p>
            <a:pPr marL="914400" lvl="2" indent="0">
              <a:buFont typeface="Arial" panose="020B0604020202020204" pitchFamily="34" charset="0"/>
              <a:buNone/>
              <a:defRPr/>
            </a:pPr>
            <a:r>
              <a:rPr lang="tr-TR" sz="4000" dirty="0"/>
              <a:t>          </a:t>
            </a:r>
            <a:r>
              <a:rPr lang="tr-TR" sz="4400" dirty="0"/>
              <a:t>THANK YOU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Başlık 1">
            <a:extLst>
              <a:ext uri="{FF2B5EF4-FFF2-40B4-BE49-F238E27FC236}">
                <a16:creationId xmlns:a16="http://schemas.microsoft.com/office/drawing/2014/main" id="{844FEA29-287B-247B-6A2B-9CBB243ABA61}"/>
              </a:ext>
            </a:extLst>
          </p:cNvPr>
          <p:cNvSpPr>
            <a:spLocks noGrp="1"/>
          </p:cNvSpPr>
          <p:nvPr>
            <p:ph type="title"/>
          </p:nvPr>
        </p:nvSpPr>
        <p:spPr>
          <a:xfrm>
            <a:off x="457200" y="274638"/>
            <a:ext cx="8229600" cy="457200"/>
          </a:xfrm>
        </p:spPr>
        <p:txBody>
          <a:bodyPr/>
          <a:lstStyle/>
          <a:p>
            <a:endParaRPr lang="tr-TR" altLang="tr-TR"/>
          </a:p>
        </p:txBody>
      </p:sp>
      <p:sp>
        <p:nvSpPr>
          <p:cNvPr id="3" name="İçerik Yer Tutucusu 2">
            <a:extLst>
              <a:ext uri="{FF2B5EF4-FFF2-40B4-BE49-F238E27FC236}">
                <a16:creationId xmlns:a16="http://schemas.microsoft.com/office/drawing/2014/main" id="{965EFBD6-8FAA-ECFC-FE97-B0440C7A3555}"/>
              </a:ext>
            </a:extLst>
          </p:cNvPr>
          <p:cNvSpPr>
            <a:spLocks noGrp="1"/>
          </p:cNvSpPr>
          <p:nvPr>
            <p:ph sz="half" idx="1"/>
          </p:nvPr>
        </p:nvSpPr>
        <p:spPr>
          <a:xfrm>
            <a:off x="457200" y="1125538"/>
            <a:ext cx="4038600" cy="5000625"/>
          </a:xfrm>
        </p:spPr>
        <p:txBody>
          <a:bodyPr/>
          <a:lstStyle/>
          <a:p>
            <a:pPr>
              <a:defRPr/>
            </a:pPr>
            <a:r>
              <a:rPr lang="tr-TR" dirty="0"/>
              <a:t>Age: 50 </a:t>
            </a:r>
            <a:r>
              <a:rPr lang="tr-TR" dirty="0" err="1"/>
              <a:t>years</a:t>
            </a:r>
            <a:r>
              <a:rPr lang="tr-TR" dirty="0"/>
              <a:t> </a:t>
            </a:r>
            <a:r>
              <a:rPr lang="tr-TR" dirty="0" err="1"/>
              <a:t>old</a:t>
            </a:r>
            <a:endParaRPr lang="tr-TR" dirty="0"/>
          </a:p>
          <a:p>
            <a:pPr marL="0" indent="0">
              <a:buFont typeface="Arial" panose="020B0604020202020204" pitchFamily="34" charset="0"/>
              <a:buNone/>
              <a:defRPr/>
            </a:pPr>
            <a:endParaRPr lang="tr-TR" dirty="0"/>
          </a:p>
          <a:p>
            <a:pPr>
              <a:defRPr/>
            </a:pPr>
            <a:r>
              <a:rPr lang="tr-TR" dirty="0" err="1"/>
              <a:t>History</a:t>
            </a:r>
            <a:r>
              <a:rPr lang="tr-TR" dirty="0"/>
              <a:t>:   </a:t>
            </a:r>
            <a:r>
              <a:rPr lang="tr-TR" dirty="0" err="1"/>
              <a:t>When</a:t>
            </a:r>
            <a:r>
              <a:rPr lang="tr-TR" dirty="0"/>
              <a:t> </a:t>
            </a:r>
            <a:r>
              <a:rPr lang="tr-TR" dirty="0" err="1"/>
              <a:t>you</a:t>
            </a:r>
            <a:r>
              <a:rPr lang="tr-TR" dirty="0"/>
              <a:t> ask her </a:t>
            </a:r>
            <a:r>
              <a:rPr lang="tr-TR" dirty="0" err="1"/>
              <a:t>to</a:t>
            </a:r>
            <a:r>
              <a:rPr lang="tr-TR" dirty="0"/>
              <a:t> </a:t>
            </a:r>
            <a:r>
              <a:rPr lang="tr-TR" dirty="0" err="1"/>
              <a:t>tell</a:t>
            </a:r>
            <a:r>
              <a:rPr lang="tr-TR" dirty="0"/>
              <a:t> </a:t>
            </a:r>
            <a:r>
              <a:rPr lang="tr-TR" dirty="0" err="1"/>
              <a:t>you</a:t>
            </a:r>
            <a:r>
              <a:rPr lang="tr-TR" dirty="0"/>
              <a:t> </a:t>
            </a:r>
            <a:r>
              <a:rPr lang="tr-TR" dirty="0" err="1"/>
              <a:t>about</a:t>
            </a:r>
            <a:r>
              <a:rPr lang="tr-TR" dirty="0"/>
              <a:t> </a:t>
            </a:r>
            <a:r>
              <a:rPr lang="tr-TR" dirty="0" err="1"/>
              <a:t>herself</a:t>
            </a:r>
            <a:r>
              <a:rPr lang="tr-TR" dirty="0"/>
              <a:t>, </a:t>
            </a:r>
            <a:r>
              <a:rPr lang="tr-TR" b="1" dirty="0" err="1"/>
              <a:t>she</a:t>
            </a:r>
            <a:r>
              <a:rPr lang="tr-TR" b="1" dirty="0"/>
              <a:t> </a:t>
            </a:r>
            <a:r>
              <a:rPr lang="tr-TR" b="1" dirty="0" err="1"/>
              <a:t>first</a:t>
            </a:r>
            <a:r>
              <a:rPr lang="tr-TR" b="1" dirty="0"/>
              <a:t> </a:t>
            </a:r>
            <a:r>
              <a:rPr lang="tr-TR" b="1" dirty="0" err="1"/>
              <a:t>says</a:t>
            </a:r>
            <a:r>
              <a:rPr lang="tr-TR" b="1" dirty="0"/>
              <a:t> </a:t>
            </a:r>
            <a:r>
              <a:rPr lang="tr-TR" dirty="0" err="1"/>
              <a:t>that</a:t>
            </a:r>
            <a:r>
              <a:rPr lang="tr-TR" dirty="0"/>
              <a:t> her </a:t>
            </a:r>
            <a:r>
              <a:rPr lang="tr-TR" dirty="0" err="1"/>
              <a:t>husband</a:t>
            </a:r>
            <a:r>
              <a:rPr lang="tr-TR" dirty="0"/>
              <a:t> </a:t>
            </a:r>
            <a:r>
              <a:rPr lang="tr-TR" dirty="0" err="1"/>
              <a:t>died</a:t>
            </a:r>
            <a:r>
              <a:rPr lang="tr-TR" dirty="0"/>
              <a:t> in a car </a:t>
            </a:r>
            <a:r>
              <a:rPr lang="tr-TR" dirty="0" err="1"/>
              <a:t>accident</a:t>
            </a:r>
            <a:r>
              <a:rPr lang="tr-TR" dirty="0"/>
              <a:t> </a:t>
            </a:r>
            <a:r>
              <a:rPr lang="tr-TR" dirty="0" err="1"/>
              <a:t>two</a:t>
            </a:r>
            <a:r>
              <a:rPr lang="tr-TR" dirty="0"/>
              <a:t> </a:t>
            </a:r>
            <a:r>
              <a:rPr lang="tr-TR" dirty="0" err="1"/>
              <a:t>years</a:t>
            </a:r>
            <a:r>
              <a:rPr lang="tr-TR" dirty="0"/>
              <a:t> </a:t>
            </a:r>
            <a:r>
              <a:rPr lang="tr-TR" dirty="0" err="1"/>
              <a:t>ago</a:t>
            </a:r>
            <a:r>
              <a:rPr lang="tr-TR" dirty="0"/>
              <a:t>.</a:t>
            </a:r>
          </a:p>
          <a:p>
            <a:pPr>
              <a:defRPr/>
            </a:pPr>
            <a:endParaRPr lang="tr-TR" dirty="0"/>
          </a:p>
          <a:p>
            <a:pPr>
              <a:defRPr/>
            </a:pPr>
            <a:endParaRPr lang="tr-TR" dirty="0"/>
          </a:p>
        </p:txBody>
      </p:sp>
      <p:sp>
        <p:nvSpPr>
          <p:cNvPr id="4" name="İçerik Yer Tutucusu 3">
            <a:extLst>
              <a:ext uri="{FF2B5EF4-FFF2-40B4-BE49-F238E27FC236}">
                <a16:creationId xmlns:a16="http://schemas.microsoft.com/office/drawing/2014/main" id="{8C0CBF65-7BD1-4B04-70FC-04F81C5FA3CF}"/>
              </a:ext>
            </a:extLst>
          </p:cNvPr>
          <p:cNvSpPr>
            <a:spLocks noGrp="1"/>
          </p:cNvSpPr>
          <p:nvPr>
            <p:ph sz="half" idx="2"/>
          </p:nvPr>
        </p:nvSpPr>
        <p:spPr>
          <a:xfrm>
            <a:off x="4495800" y="836613"/>
            <a:ext cx="4191000" cy="5289550"/>
          </a:xfrm>
        </p:spPr>
        <p:txBody>
          <a:bodyPr/>
          <a:lstStyle/>
          <a:p>
            <a:pPr>
              <a:defRPr/>
            </a:pPr>
            <a:endParaRPr lang="tr-TR" altLang="tr-TR" dirty="0"/>
          </a:p>
          <a:p>
            <a:pPr>
              <a:defRPr/>
            </a:pPr>
            <a:r>
              <a:rPr lang="tr-TR" altLang="tr-TR" dirty="0" err="1"/>
              <a:t>She</a:t>
            </a:r>
            <a:r>
              <a:rPr lang="tr-TR" altLang="tr-TR" dirty="0"/>
              <a:t> </a:t>
            </a:r>
            <a:r>
              <a:rPr lang="tr-TR" altLang="tr-TR" dirty="0" err="1"/>
              <a:t>then</a:t>
            </a:r>
            <a:r>
              <a:rPr lang="tr-TR" altLang="tr-TR" dirty="0"/>
              <a:t> </a:t>
            </a:r>
            <a:r>
              <a:rPr lang="tr-TR" altLang="tr-TR" dirty="0" err="1"/>
              <a:t>moved</a:t>
            </a:r>
            <a:r>
              <a:rPr lang="tr-TR" altLang="tr-TR" dirty="0"/>
              <a:t> </a:t>
            </a:r>
            <a:r>
              <a:rPr lang="tr-TR" altLang="tr-TR" dirty="0" err="1"/>
              <a:t>from</a:t>
            </a:r>
            <a:r>
              <a:rPr lang="tr-TR" altLang="tr-TR" dirty="0"/>
              <a:t> her </a:t>
            </a:r>
            <a:r>
              <a:rPr lang="tr-TR" altLang="tr-TR" dirty="0" err="1"/>
              <a:t>village</a:t>
            </a:r>
            <a:r>
              <a:rPr lang="tr-TR" altLang="tr-TR" dirty="0"/>
              <a:t> </a:t>
            </a:r>
            <a:r>
              <a:rPr lang="tr-TR" altLang="tr-TR" dirty="0" err="1"/>
              <a:t>where</a:t>
            </a:r>
            <a:r>
              <a:rPr lang="tr-TR" altLang="tr-TR" dirty="0"/>
              <a:t> </a:t>
            </a:r>
            <a:r>
              <a:rPr lang="tr-TR" altLang="tr-TR" dirty="0" err="1"/>
              <a:t>she</a:t>
            </a:r>
            <a:r>
              <a:rPr lang="tr-TR" altLang="tr-TR" dirty="0"/>
              <a:t> had </a:t>
            </a:r>
            <a:r>
              <a:rPr lang="tr-TR" altLang="tr-TR" dirty="0" err="1"/>
              <a:t>lived</a:t>
            </a:r>
            <a:r>
              <a:rPr lang="tr-TR" altLang="tr-TR" dirty="0"/>
              <a:t> </a:t>
            </a:r>
            <a:r>
              <a:rPr lang="tr-TR" altLang="tr-TR" dirty="0" err="1"/>
              <a:t>for</a:t>
            </a:r>
            <a:r>
              <a:rPr lang="tr-TR" altLang="tr-TR" dirty="0"/>
              <a:t> </a:t>
            </a:r>
            <a:r>
              <a:rPr lang="tr-TR" altLang="tr-TR" dirty="0" err="1"/>
              <a:t>years</a:t>
            </a:r>
            <a:r>
              <a:rPr lang="tr-TR" altLang="tr-TR" dirty="0"/>
              <a:t> </a:t>
            </a:r>
            <a:r>
              <a:rPr lang="tr-TR" altLang="tr-TR" dirty="0" err="1"/>
              <a:t>to</a:t>
            </a:r>
            <a:r>
              <a:rPr lang="tr-TR" altLang="tr-TR" dirty="0"/>
              <a:t> </a:t>
            </a:r>
            <a:r>
              <a:rPr lang="tr-TR" altLang="tr-TR" dirty="0" err="1"/>
              <a:t>the</a:t>
            </a:r>
            <a:r>
              <a:rPr lang="tr-TR" altLang="tr-TR" dirty="0"/>
              <a:t> </a:t>
            </a:r>
            <a:r>
              <a:rPr lang="tr-TR" altLang="tr-TR" dirty="0" err="1"/>
              <a:t>county</a:t>
            </a:r>
            <a:r>
              <a:rPr lang="tr-TR" altLang="tr-TR" dirty="0"/>
              <a:t>.</a:t>
            </a:r>
          </a:p>
          <a:p>
            <a:pPr>
              <a:defRPr/>
            </a:pPr>
            <a:r>
              <a:rPr lang="tr-TR" altLang="tr-TR" dirty="0" err="1"/>
              <a:t>She</a:t>
            </a:r>
            <a:r>
              <a:rPr lang="tr-TR" altLang="tr-TR" dirty="0"/>
              <a:t> has 3 </a:t>
            </a:r>
            <a:r>
              <a:rPr lang="tr-TR" altLang="tr-TR" dirty="0" err="1"/>
              <a:t>children</a:t>
            </a:r>
            <a:r>
              <a:rPr lang="tr-TR" altLang="tr-TR" dirty="0"/>
              <a:t> </a:t>
            </a:r>
            <a:r>
              <a:rPr lang="tr-TR" altLang="tr-TR" dirty="0" err="1"/>
              <a:t>and</a:t>
            </a:r>
            <a:r>
              <a:rPr lang="tr-TR" altLang="tr-TR" dirty="0"/>
              <a:t> </a:t>
            </a:r>
            <a:r>
              <a:rPr lang="tr-TR" altLang="tr-TR" dirty="0" err="1"/>
              <a:t>they</a:t>
            </a:r>
            <a:r>
              <a:rPr lang="tr-TR" altLang="tr-TR" dirty="0"/>
              <a:t> </a:t>
            </a:r>
            <a:r>
              <a:rPr lang="tr-TR" altLang="tr-TR" dirty="0" err="1"/>
              <a:t>left</a:t>
            </a:r>
            <a:r>
              <a:rPr lang="tr-TR" altLang="tr-TR" dirty="0"/>
              <a:t> </a:t>
            </a:r>
            <a:r>
              <a:rPr lang="tr-TR" altLang="tr-TR" dirty="0" err="1"/>
              <a:t>home</a:t>
            </a:r>
            <a:r>
              <a:rPr lang="tr-TR" altLang="tr-TR" dirty="0"/>
              <a:t> </a:t>
            </a:r>
            <a:r>
              <a:rPr lang="tr-TR" altLang="tr-TR" dirty="0" err="1"/>
              <a:t>after</a:t>
            </a:r>
            <a:r>
              <a:rPr lang="tr-TR" altLang="tr-TR" dirty="0"/>
              <a:t> </a:t>
            </a:r>
            <a:r>
              <a:rPr lang="tr-TR" altLang="tr-TR" dirty="0" err="1"/>
              <a:t>they</a:t>
            </a:r>
            <a:r>
              <a:rPr lang="tr-TR" altLang="tr-TR" dirty="0"/>
              <a:t> </a:t>
            </a:r>
            <a:r>
              <a:rPr lang="tr-TR" altLang="tr-TR" dirty="0" err="1"/>
              <a:t>got</a:t>
            </a:r>
            <a:r>
              <a:rPr lang="tr-TR" altLang="tr-TR" dirty="0"/>
              <a:t> </a:t>
            </a:r>
            <a:r>
              <a:rPr lang="tr-TR" altLang="tr-TR" dirty="0" err="1"/>
              <a:t>married</a:t>
            </a:r>
            <a:r>
              <a:rPr lang="tr-TR" altLang="tr-TR" dirty="0"/>
              <a:t>.</a:t>
            </a:r>
          </a:p>
          <a:p>
            <a:pPr marL="0" indent="0">
              <a:buFont typeface="Arial" panose="020B0604020202020204" pitchFamily="34" charset="0"/>
              <a:buNone/>
              <a:defRPr/>
            </a:pPr>
            <a:endParaRPr lang="tr-TR" alt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Başlık 1">
            <a:extLst>
              <a:ext uri="{FF2B5EF4-FFF2-40B4-BE49-F238E27FC236}">
                <a16:creationId xmlns:a16="http://schemas.microsoft.com/office/drawing/2014/main" id="{9A5FB010-F11E-0ED5-DDC3-F71501D0BE8C}"/>
              </a:ext>
            </a:extLst>
          </p:cNvPr>
          <p:cNvSpPr>
            <a:spLocks noGrp="1"/>
          </p:cNvSpPr>
          <p:nvPr>
            <p:ph type="title"/>
          </p:nvPr>
        </p:nvSpPr>
        <p:spPr>
          <a:xfrm>
            <a:off x="457200" y="274638"/>
            <a:ext cx="8229600" cy="457200"/>
          </a:xfrm>
        </p:spPr>
        <p:txBody>
          <a:bodyPr/>
          <a:lstStyle/>
          <a:p>
            <a:pPr eaLnBrk="1" hangingPunct="1"/>
            <a:endParaRPr lang="tr-TR" altLang="tr-TR"/>
          </a:p>
        </p:txBody>
      </p:sp>
      <p:sp>
        <p:nvSpPr>
          <p:cNvPr id="18434" name="İçerik Yer Tutucusu 2">
            <a:extLst>
              <a:ext uri="{FF2B5EF4-FFF2-40B4-BE49-F238E27FC236}">
                <a16:creationId xmlns:a16="http://schemas.microsoft.com/office/drawing/2014/main" id="{4FBFFD55-86A8-20DC-2B85-8D2EF9066C49}"/>
              </a:ext>
            </a:extLst>
          </p:cNvPr>
          <p:cNvSpPr>
            <a:spLocks noGrp="1"/>
          </p:cNvSpPr>
          <p:nvPr>
            <p:ph idx="1"/>
          </p:nvPr>
        </p:nvSpPr>
        <p:spPr>
          <a:xfrm>
            <a:off x="457200" y="908050"/>
            <a:ext cx="8229600" cy="5218113"/>
          </a:xfrm>
        </p:spPr>
        <p:txBody>
          <a:bodyPr/>
          <a:lstStyle/>
          <a:p>
            <a:pPr eaLnBrk="1" hangingPunct="1">
              <a:defRPr/>
            </a:pPr>
            <a:endParaRPr lang="tr-TR" altLang="tr-TR" dirty="0"/>
          </a:p>
          <a:p>
            <a:pPr eaLnBrk="1" hangingPunct="1">
              <a:defRPr/>
            </a:pPr>
            <a:endParaRPr lang="tr-TR" altLang="tr-TR" dirty="0"/>
          </a:p>
          <a:p>
            <a:pPr eaLnBrk="1" hangingPunct="1">
              <a:defRPr/>
            </a:pPr>
            <a:r>
              <a:rPr lang="tr-TR" altLang="tr-TR" dirty="0"/>
              <a:t>Her </a:t>
            </a:r>
            <a:r>
              <a:rPr lang="tr-TR" altLang="tr-TR" dirty="0" err="1"/>
              <a:t>apperance</a:t>
            </a:r>
            <a:r>
              <a:rPr lang="tr-TR" altLang="tr-TR" dirty="0"/>
              <a:t> is </a:t>
            </a:r>
            <a:r>
              <a:rPr lang="tr-TR" altLang="tr-TR" dirty="0" err="1"/>
              <a:t>overweight</a:t>
            </a:r>
            <a:endParaRPr lang="tr-TR" altLang="tr-TR" dirty="0"/>
          </a:p>
          <a:p>
            <a:pPr eaLnBrk="1" hangingPunct="1">
              <a:defRPr/>
            </a:pPr>
            <a:r>
              <a:rPr lang="tr-TR" altLang="tr-TR" dirty="0" err="1"/>
              <a:t>She</a:t>
            </a:r>
            <a:r>
              <a:rPr lang="tr-TR" altLang="tr-TR" dirty="0"/>
              <a:t> </a:t>
            </a:r>
            <a:r>
              <a:rPr lang="tr-TR" altLang="tr-TR" dirty="0" err="1"/>
              <a:t>always</a:t>
            </a:r>
            <a:r>
              <a:rPr lang="tr-TR" altLang="tr-TR" dirty="0"/>
              <a:t> </a:t>
            </a:r>
            <a:r>
              <a:rPr lang="tr-TR" altLang="tr-TR" dirty="0" err="1"/>
              <a:t>feels</a:t>
            </a:r>
            <a:r>
              <a:rPr lang="tr-TR" altLang="tr-TR" dirty="0"/>
              <a:t> </a:t>
            </a:r>
            <a:r>
              <a:rPr lang="tr-TR" altLang="tr-TR" dirty="0" err="1"/>
              <a:t>tired</a:t>
            </a:r>
            <a:endParaRPr lang="tr-TR" altLang="tr-TR" dirty="0"/>
          </a:p>
          <a:p>
            <a:pPr eaLnBrk="1" hangingPunct="1">
              <a:defRPr/>
            </a:pPr>
            <a:r>
              <a:rPr lang="tr-TR" altLang="tr-TR" dirty="0" err="1"/>
              <a:t>She</a:t>
            </a:r>
            <a:r>
              <a:rPr lang="tr-TR" altLang="tr-TR" dirty="0"/>
              <a:t> </a:t>
            </a:r>
            <a:r>
              <a:rPr lang="tr-TR" altLang="tr-TR" dirty="0" err="1"/>
              <a:t>does</a:t>
            </a:r>
            <a:r>
              <a:rPr lang="tr-TR" altLang="tr-TR" dirty="0"/>
              <a:t> not </a:t>
            </a:r>
            <a:r>
              <a:rPr lang="tr-TR" altLang="tr-TR" dirty="0" err="1"/>
              <a:t>go</a:t>
            </a:r>
            <a:r>
              <a:rPr lang="tr-TR" altLang="tr-TR" dirty="0"/>
              <a:t> </a:t>
            </a:r>
            <a:r>
              <a:rPr lang="tr-TR" altLang="tr-TR" dirty="0" err="1"/>
              <a:t>to</a:t>
            </a:r>
            <a:r>
              <a:rPr lang="tr-TR" altLang="tr-TR" dirty="0"/>
              <a:t> her </a:t>
            </a:r>
            <a:r>
              <a:rPr lang="tr-TR" altLang="tr-TR" dirty="0" err="1"/>
              <a:t>garden</a:t>
            </a:r>
            <a:r>
              <a:rPr lang="tr-TR" altLang="tr-TR" dirty="0"/>
              <a:t>/</a:t>
            </a:r>
            <a:r>
              <a:rPr lang="tr-TR" altLang="tr-TR" dirty="0" err="1"/>
              <a:t>field</a:t>
            </a:r>
            <a:r>
              <a:rPr lang="tr-TR" altLang="tr-TR" dirty="0"/>
              <a:t> in </a:t>
            </a:r>
            <a:r>
              <a:rPr lang="tr-TR" altLang="tr-TR" dirty="0" err="1"/>
              <a:t>the</a:t>
            </a:r>
            <a:r>
              <a:rPr lang="tr-TR" altLang="tr-TR" dirty="0"/>
              <a:t> </a:t>
            </a:r>
            <a:r>
              <a:rPr lang="tr-TR" altLang="tr-TR" dirty="0" err="1"/>
              <a:t>village</a:t>
            </a:r>
            <a:endParaRPr lang="tr-TR" altLang="tr-TR" dirty="0"/>
          </a:p>
          <a:p>
            <a:pPr eaLnBrk="1" hangingPunct="1">
              <a:defRPr/>
            </a:pPr>
            <a:r>
              <a:rPr lang="tr-TR" altLang="tr-TR" dirty="0"/>
              <a:t>Her </a:t>
            </a:r>
            <a:r>
              <a:rPr lang="tr-TR" altLang="tr-TR" dirty="0" err="1"/>
              <a:t>relatives</a:t>
            </a:r>
            <a:r>
              <a:rPr lang="tr-TR" altLang="tr-TR" dirty="0"/>
              <a:t> </a:t>
            </a:r>
            <a:r>
              <a:rPr lang="tr-TR" altLang="tr-TR" dirty="0" err="1"/>
              <a:t>care</a:t>
            </a:r>
            <a:r>
              <a:rPr lang="tr-TR" altLang="tr-TR" dirty="0"/>
              <a:t> </a:t>
            </a:r>
            <a:r>
              <a:rPr lang="tr-TR" altLang="tr-TR" dirty="0" err="1"/>
              <a:t>for</a:t>
            </a:r>
            <a:r>
              <a:rPr lang="tr-TR" altLang="tr-TR" dirty="0"/>
              <a:t> her </a:t>
            </a:r>
            <a:r>
              <a:rPr lang="tr-TR" altLang="tr-TR" dirty="0" err="1"/>
              <a:t>animals</a:t>
            </a:r>
            <a:r>
              <a:rPr lang="tr-TR" altLang="tr-TR" dirty="0"/>
              <a:t> in </a:t>
            </a:r>
            <a:r>
              <a:rPr lang="tr-TR" altLang="tr-TR" dirty="0" err="1"/>
              <a:t>the</a:t>
            </a:r>
            <a:r>
              <a:rPr lang="tr-TR" altLang="tr-TR" dirty="0"/>
              <a:t> </a:t>
            </a:r>
            <a:r>
              <a:rPr lang="tr-TR" altLang="tr-TR" dirty="0" err="1"/>
              <a:t>village</a:t>
            </a:r>
            <a:endParaRPr lang="tr-TR" altLang="tr-TR" dirty="0"/>
          </a:p>
          <a:p>
            <a:pPr marL="0" indent="0" eaLnBrk="1" hangingPunct="1">
              <a:buFont typeface="Arial" panose="020B0604020202020204" pitchFamily="34" charset="0"/>
              <a:buNone/>
              <a:defRPr/>
            </a:pPr>
            <a:endParaRPr lang="tr-TR" alt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Başlık 1">
            <a:extLst>
              <a:ext uri="{FF2B5EF4-FFF2-40B4-BE49-F238E27FC236}">
                <a16:creationId xmlns:a16="http://schemas.microsoft.com/office/drawing/2014/main" id="{59445FCD-3EAD-402F-1485-21CE1E4C497E}"/>
              </a:ext>
            </a:extLst>
          </p:cNvPr>
          <p:cNvSpPr>
            <a:spLocks noGrp="1"/>
          </p:cNvSpPr>
          <p:nvPr>
            <p:ph type="title"/>
          </p:nvPr>
        </p:nvSpPr>
        <p:spPr>
          <a:xfrm>
            <a:off x="457200" y="274638"/>
            <a:ext cx="8229600" cy="490537"/>
          </a:xfrm>
        </p:spPr>
        <p:txBody>
          <a:bodyPr/>
          <a:lstStyle/>
          <a:p>
            <a:endParaRPr lang="tr-TR" altLang="tr-TR"/>
          </a:p>
        </p:txBody>
      </p:sp>
      <p:sp>
        <p:nvSpPr>
          <p:cNvPr id="7171" name="İçerik Yer Tutucusu 2">
            <a:extLst>
              <a:ext uri="{FF2B5EF4-FFF2-40B4-BE49-F238E27FC236}">
                <a16:creationId xmlns:a16="http://schemas.microsoft.com/office/drawing/2014/main" id="{1E0BE660-8DEF-C147-6DBC-3443000DB8B6}"/>
              </a:ext>
            </a:extLst>
          </p:cNvPr>
          <p:cNvSpPr>
            <a:spLocks noGrp="1"/>
          </p:cNvSpPr>
          <p:nvPr>
            <p:ph idx="1"/>
          </p:nvPr>
        </p:nvSpPr>
        <p:spPr>
          <a:xfrm>
            <a:off x="457200" y="1052513"/>
            <a:ext cx="8229600" cy="5329237"/>
          </a:xfrm>
        </p:spPr>
        <p:txBody>
          <a:bodyPr/>
          <a:lstStyle/>
          <a:p>
            <a:pPr eaLnBrk="1" hangingPunct="1"/>
            <a:r>
              <a:rPr lang="tr-TR" altLang="tr-TR"/>
              <a:t>She leaves the home only for urgent needs, she always stays at home</a:t>
            </a:r>
          </a:p>
          <a:p>
            <a:pPr eaLnBrk="1" hangingPunct="1"/>
            <a:r>
              <a:rPr lang="tr-TR" altLang="tr-TR"/>
              <a:t>She has insomnia, she can’t sleep at night</a:t>
            </a:r>
          </a:p>
          <a:p>
            <a:pPr eaLnBrk="1" hangingPunct="1"/>
            <a:r>
              <a:rPr lang="tr-TR" altLang="tr-TR"/>
              <a:t>She smokes 2-3 cigarettes a day (after her husband’s death) </a:t>
            </a:r>
          </a:p>
          <a:p>
            <a:pPr lvl="1" eaLnBrk="1" hangingPunct="1"/>
            <a:r>
              <a:rPr lang="tr-TR" altLang="tr-TR"/>
              <a:t>Meanwhile she says that; her husband was addicted to cigarettes and smoked a lot in the house. She rarely accompanied him and smoked. </a:t>
            </a:r>
          </a:p>
          <a:p>
            <a:pPr eaLnBrk="1" hangingPunct="1"/>
            <a:r>
              <a:rPr lang="tr-TR" altLang="tr-TR"/>
              <a:t>She has irregular menses and hot flashes</a:t>
            </a:r>
          </a:p>
          <a:p>
            <a:endParaRPr lang="tr-TR" alt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Başlık 1">
            <a:extLst>
              <a:ext uri="{FF2B5EF4-FFF2-40B4-BE49-F238E27FC236}">
                <a16:creationId xmlns:a16="http://schemas.microsoft.com/office/drawing/2014/main" id="{F4BB0D80-7C12-1263-2894-6BFB37B5925F}"/>
              </a:ext>
            </a:extLst>
          </p:cNvPr>
          <p:cNvSpPr>
            <a:spLocks noGrp="1"/>
          </p:cNvSpPr>
          <p:nvPr>
            <p:ph type="title"/>
          </p:nvPr>
        </p:nvSpPr>
        <p:spPr/>
        <p:txBody>
          <a:bodyPr/>
          <a:lstStyle/>
          <a:p>
            <a:pPr eaLnBrk="1" hangingPunct="1"/>
            <a:endParaRPr lang="tr-TR" altLang="tr-TR"/>
          </a:p>
        </p:txBody>
      </p:sp>
      <p:sp>
        <p:nvSpPr>
          <p:cNvPr id="3" name="İçerik Yer Tutucusu 2">
            <a:extLst>
              <a:ext uri="{FF2B5EF4-FFF2-40B4-BE49-F238E27FC236}">
                <a16:creationId xmlns:a16="http://schemas.microsoft.com/office/drawing/2014/main" id="{FBE92397-E339-B23C-AB95-97F5008C348F}"/>
              </a:ext>
            </a:extLst>
          </p:cNvPr>
          <p:cNvSpPr>
            <a:spLocks noGrp="1"/>
          </p:cNvSpPr>
          <p:nvPr>
            <p:ph idx="1"/>
          </p:nvPr>
        </p:nvSpPr>
        <p:spPr/>
        <p:txBody>
          <a:bodyPr/>
          <a:lstStyle/>
          <a:p>
            <a:pPr eaLnBrk="1" hangingPunct="1">
              <a:defRPr/>
            </a:pPr>
            <a:r>
              <a:rPr lang="tr-TR" dirty="0"/>
              <a:t>A </a:t>
            </a:r>
            <a:r>
              <a:rPr lang="tr-TR" dirty="0" err="1"/>
              <a:t>neighbour</a:t>
            </a:r>
            <a:r>
              <a:rPr lang="tr-TR" dirty="0"/>
              <a:t> </a:t>
            </a:r>
            <a:r>
              <a:rPr lang="tr-TR" dirty="0" err="1"/>
              <a:t>who</a:t>
            </a:r>
            <a:r>
              <a:rPr lang="tr-TR" dirty="0"/>
              <a:t> </a:t>
            </a:r>
            <a:r>
              <a:rPr lang="tr-TR" dirty="0" err="1"/>
              <a:t>was</a:t>
            </a:r>
            <a:r>
              <a:rPr lang="tr-TR" dirty="0"/>
              <a:t> a </a:t>
            </a:r>
            <a:r>
              <a:rPr lang="tr-TR" dirty="0" err="1"/>
              <a:t>nurse</a:t>
            </a:r>
            <a:r>
              <a:rPr lang="tr-TR" dirty="0"/>
              <a:t> has </a:t>
            </a:r>
            <a:r>
              <a:rPr lang="tr-TR" dirty="0" err="1"/>
              <a:t>measured</a:t>
            </a:r>
            <a:r>
              <a:rPr lang="tr-TR" dirty="0"/>
              <a:t> her </a:t>
            </a:r>
            <a:r>
              <a:rPr lang="tr-TR" dirty="0" err="1"/>
              <a:t>arterial</a:t>
            </a:r>
            <a:r>
              <a:rPr lang="tr-TR" dirty="0"/>
              <a:t> </a:t>
            </a:r>
            <a:r>
              <a:rPr lang="tr-TR" dirty="0" err="1"/>
              <a:t>blood</a:t>
            </a:r>
            <a:r>
              <a:rPr lang="tr-TR" dirty="0"/>
              <a:t> </a:t>
            </a:r>
            <a:r>
              <a:rPr lang="tr-TR" dirty="0" err="1"/>
              <a:t>pressure</a:t>
            </a:r>
            <a:r>
              <a:rPr lang="tr-TR" dirty="0"/>
              <a:t> (</a:t>
            </a:r>
            <a:r>
              <a:rPr lang="tr-TR" dirty="0" err="1"/>
              <a:t>when</a:t>
            </a:r>
            <a:r>
              <a:rPr lang="tr-TR" dirty="0"/>
              <a:t> her </a:t>
            </a:r>
            <a:r>
              <a:rPr lang="tr-TR" dirty="0" err="1"/>
              <a:t>husband</a:t>
            </a:r>
            <a:r>
              <a:rPr lang="tr-TR" dirty="0"/>
              <a:t> </a:t>
            </a:r>
            <a:r>
              <a:rPr lang="tr-TR" dirty="0" err="1"/>
              <a:t>died</a:t>
            </a:r>
            <a:r>
              <a:rPr lang="tr-TR" dirty="0"/>
              <a:t>) </a:t>
            </a:r>
            <a:r>
              <a:rPr lang="tr-TR" dirty="0" err="1"/>
              <a:t>and</a:t>
            </a:r>
            <a:r>
              <a:rPr lang="tr-TR" dirty="0"/>
              <a:t> </a:t>
            </a:r>
            <a:r>
              <a:rPr lang="tr-TR" dirty="0" err="1"/>
              <a:t>told</a:t>
            </a:r>
            <a:r>
              <a:rPr lang="tr-TR" dirty="0"/>
              <a:t> </a:t>
            </a:r>
            <a:r>
              <a:rPr lang="tr-TR" dirty="0" err="1"/>
              <a:t>that</a:t>
            </a:r>
            <a:r>
              <a:rPr lang="tr-TR" dirty="0"/>
              <a:t> her </a:t>
            </a:r>
            <a:r>
              <a:rPr lang="tr-TR" dirty="0" err="1"/>
              <a:t>blood</a:t>
            </a:r>
            <a:r>
              <a:rPr lang="tr-TR" dirty="0"/>
              <a:t> </a:t>
            </a:r>
            <a:r>
              <a:rPr lang="tr-TR" dirty="0" err="1"/>
              <a:t>pressure</a:t>
            </a:r>
            <a:r>
              <a:rPr lang="tr-TR" dirty="0"/>
              <a:t> is </a:t>
            </a:r>
            <a:r>
              <a:rPr lang="tr-TR" dirty="0" err="1"/>
              <a:t>high</a:t>
            </a:r>
            <a:r>
              <a:rPr lang="tr-TR" dirty="0"/>
              <a:t> </a:t>
            </a:r>
            <a:r>
              <a:rPr lang="tr-TR" dirty="0" err="1"/>
              <a:t>and</a:t>
            </a:r>
            <a:r>
              <a:rPr lang="tr-TR" dirty="0"/>
              <a:t> </a:t>
            </a:r>
            <a:r>
              <a:rPr lang="tr-TR" dirty="0" err="1"/>
              <a:t>advised</a:t>
            </a:r>
            <a:r>
              <a:rPr lang="tr-TR" dirty="0"/>
              <a:t> her </a:t>
            </a:r>
            <a:r>
              <a:rPr lang="tr-TR" dirty="0" err="1"/>
              <a:t>to</a:t>
            </a:r>
            <a:r>
              <a:rPr lang="tr-TR" dirty="0"/>
              <a:t> </a:t>
            </a:r>
            <a:r>
              <a:rPr lang="tr-TR" dirty="0" err="1"/>
              <a:t>go</a:t>
            </a:r>
            <a:r>
              <a:rPr lang="tr-TR" dirty="0"/>
              <a:t> </a:t>
            </a:r>
            <a:r>
              <a:rPr lang="tr-TR" dirty="0" err="1"/>
              <a:t>to</a:t>
            </a:r>
            <a:r>
              <a:rPr lang="tr-TR" dirty="0"/>
              <a:t> a </a:t>
            </a:r>
            <a:r>
              <a:rPr lang="tr-TR" dirty="0" err="1"/>
              <a:t>doctor</a:t>
            </a:r>
            <a:endParaRPr lang="tr-TR" dirty="0"/>
          </a:p>
          <a:p>
            <a:pPr marL="0" indent="0" eaLnBrk="1" hangingPunct="1">
              <a:buFont typeface="Arial" panose="020B0604020202020204" pitchFamily="34" charset="0"/>
              <a:buNone/>
              <a:defRPr/>
            </a:pPr>
            <a:r>
              <a:rPr lang="tr-TR" dirty="0"/>
              <a:t> </a:t>
            </a:r>
          </a:p>
          <a:p>
            <a:pPr eaLnBrk="1" hangingPunct="1">
              <a:defRPr/>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Başlık 1">
            <a:extLst>
              <a:ext uri="{FF2B5EF4-FFF2-40B4-BE49-F238E27FC236}">
                <a16:creationId xmlns:a16="http://schemas.microsoft.com/office/drawing/2014/main" id="{E03F2F00-348C-6701-27F4-BE0A6FC13629}"/>
              </a:ext>
            </a:extLst>
          </p:cNvPr>
          <p:cNvSpPr>
            <a:spLocks noGrp="1"/>
          </p:cNvSpPr>
          <p:nvPr>
            <p:ph type="title"/>
          </p:nvPr>
        </p:nvSpPr>
        <p:spPr/>
        <p:txBody>
          <a:bodyPr/>
          <a:lstStyle/>
          <a:p>
            <a:pPr eaLnBrk="1" hangingPunct="1"/>
            <a:endParaRPr lang="tr-TR" altLang="tr-TR"/>
          </a:p>
        </p:txBody>
      </p:sp>
      <p:sp>
        <p:nvSpPr>
          <p:cNvPr id="9219" name="İçerik Yer Tutucusu 2">
            <a:extLst>
              <a:ext uri="{FF2B5EF4-FFF2-40B4-BE49-F238E27FC236}">
                <a16:creationId xmlns:a16="http://schemas.microsoft.com/office/drawing/2014/main" id="{7DF7ECFB-AD05-502A-1CE6-18FB83E89AC4}"/>
              </a:ext>
            </a:extLst>
          </p:cNvPr>
          <p:cNvSpPr>
            <a:spLocks noGrp="1"/>
          </p:cNvSpPr>
          <p:nvPr>
            <p:ph idx="1"/>
          </p:nvPr>
        </p:nvSpPr>
        <p:spPr/>
        <p:txBody>
          <a:bodyPr/>
          <a:lstStyle/>
          <a:p>
            <a:pPr eaLnBrk="1" hangingPunct="1"/>
            <a:r>
              <a:rPr lang="tr-TR" altLang="tr-TR"/>
              <a:t>She knows her blood pressure was rising when she had a headache and was drinking lemon water or eating garlic, she doesn’t use any medication for blood pressure.</a:t>
            </a:r>
          </a:p>
          <a:p>
            <a:pPr eaLnBrk="1" hangingPunct="1"/>
            <a:r>
              <a:rPr lang="tr-TR" altLang="tr-TR"/>
              <a:t>A doctor she went to 6 months ago told her she had diabetes.</a:t>
            </a:r>
          </a:p>
          <a:p>
            <a:pPr eaLnBrk="1" hangingPunct="1"/>
            <a:r>
              <a:rPr lang="tr-TR" altLang="tr-TR"/>
              <a:t>She hasn't had a doctor visiting regularly.</a:t>
            </a:r>
          </a:p>
          <a:p>
            <a:pPr eaLnBrk="1" hangingPunct="1"/>
            <a:endParaRPr lang="tr-TR" alt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Başlık 1">
            <a:extLst>
              <a:ext uri="{FF2B5EF4-FFF2-40B4-BE49-F238E27FC236}">
                <a16:creationId xmlns:a16="http://schemas.microsoft.com/office/drawing/2014/main" id="{75893F44-2A05-E158-9C44-8D6D29B87235}"/>
              </a:ext>
            </a:extLst>
          </p:cNvPr>
          <p:cNvSpPr>
            <a:spLocks noGrp="1"/>
          </p:cNvSpPr>
          <p:nvPr>
            <p:ph type="title"/>
          </p:nvPr>
        </p:nvSpPr>
        <p:spPr/>
        <p:txBody>
          <a:bodyPr/>
          <a:lstStyle/>
          <a:p>
            <a:pPr eaLnBrk="1" hangingPunct="1"/>
            <a:r>
              <a:rPr lang="tr-TR" altLang="tr-TR"/>
              <a:t>What to do</a:t>
            </a:r>
          </a:p>
        </p:txBody>
      </p:sp>
      <p:sp>
        <p:nvSpPr>
          <p:cNvPr id="10243" name="İçerik Yer Tutucusu 2">
            <a:extLst>
              <a:ext uri="{FF2B5EF4-FFF2-40B4-BE49-F238E27FC236}">
                <a16:creationId xmlns:a16="http://schemas.microsoft.com/office/drawing/2014/main" id="{A02F9ED8-DA09-3DD5-188C-E17B8253A122}"/>
              </a:ext>
            </a:extLst>
          </p:cNvPr>
          <p:cNvSpPr>
            <a:spLocks noGrp="1"/>
          </p:cNvSpPr>
          <p:nvPr>
            <p:ph idx="1"/>
          </p:nvPr>
        </p:nvSpPr>
        <p:spPr/>
        <p:txBody>
          <a:bodyPr/>
          <a:lstStyle/>
          <a:p>
            <a:pPr eaLnBrk="1" hangingPunct="1"/>
            <a:endParaRPr lang="tr-TR" altLang="tr-TR"/>
          </a:p>
        </p:txBody>
      </p:sp>
      <p:pic>
        <p:nvPicPr>
          <p:cNvPr id="10244" name="Resim 4">
            <a:extLst>
              <a:ext uri="{FF2B5EF4-FFF2-40B4-BE49-F238E27FC236}">
                <a16:creationId xmlns:a16="http://schemas.microsoft.com/office/drawing/2014/main" id="{27590A21-3235-0DBC-CC38-AB269613E8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550" y="1600200"/>
            <a:ext cx="7129463" cy="486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1555</TotalTime>
  <Words>1723</Words>
  <Application>Microsoft Macintosh PowerPoint</Application>
  <PresentationFormat>Ekran Gösterisi (4:3)</PresentationFormat>
  <Paragraphs>136</Paragraphs>
  <Slides>34</Slides>
  <Notes>3</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34</vt:i4>
      </vt:variant>
    </vt:vector>
  </HeadingPairs>
  <TitlesOfParts>
    <vt:vector size="37" baseType="lpstr">
      <vt:lpstr>Arial</vt:lpstr>
      <vt:lpstr>Calibri</vt:lpstr>
      <vt:lpstr>Ofis Teması</vt:lpstr>
      <vt:lpstr>Case Presentation Healthy Life Style</vt:lpstr>
      <vt:lpstr>PowerPoint Sunusu</vt:lpstr>
      <vt:lpstr>PowerPoint Sunusu</vt:lpstr>
      <vt:lpstr>PowerPoint Sunusu</vt:lpstr>
      <vt:lpstr>PowerPoint Sunusu</vt:lpstr>
      <vt:lpstr>PowerPoint Sunusu</vt:lpstr>
      <vt:lpstr>PowerPoint Sunusu</vt:lpstr>
      <vt:lpstr>PowerPoint Sunusu</vt:lpstr>
      <vt:lpstr>What to do</vt:lpstr>
      <vt:lpstr>PowerPoint Sunusu</vt:lpstr>
      <vt:lpstr>PowerPoint Sunusu</vt:lpstr>
      <vt:lpstr>The definition of health according to World Health Organisation (WHO)</vt:lpstr>
      <vt:lpstr>PowerPoint Sunusu</vt:lpstr>
      <vt:lpstr>PowerPoint Sunusu</vt:lpstr>
      <vt:lpstr>CASE</vt:lpstr>
      <vt:lpstr>Problem list</vt:lpstr>
      <vt:lpstr>PowerPoint Sunusu</vt:lpstr>
      <vt:lpstr>Physical Examination of the woman</vt:lpstr>
      <vt:lpstr>HYPERTENSION</vt:lpstr>
      <vt:lpstr>PowerPoint Sunusu</vt:lpstr>
      <vt:lpstr>LABORATORY TESTS</vt:lpstr>
      <vt:lpstr>PowerPoint Sunusu</vt:lpstr>
      <vt:lpstr>PowerPoint Sunusu</vt:lpstr>
      <vt:lpstr>PowerPoint Sunusu</vt:lpstr>
      <vt:lpstr>PowerPoint Sunusu</vt:lpstr>
      <vt:lpstr>PowerPoint Sunusu</vt:lpstr>
      <vt:lpstr>PowerPoint Sunusu</vt:lpstr>
      <vt:lpstr>TIPS FOR MAINTAINING A HEALTHY LIFESTYLE AND BODY WEIGHT</vt:lpstr>
      <vt:lpstr>Examples from literature</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Presentation</dc:title>
  <dc:creator>user</dc:creator>
  <cp:lastModifiedBy>selda Tekiner</cp:lastModifiedBy>
  <cp:revision>90</cp:revision>
  <dcterms:created xsi:type="dcterms:W3CDTF">2019-03-12T08:47:07Z</dcterms:created>
  <dcterms:modified xsi:type="dcterms:W3CDTF">2022-11-03T05:55:08Z</dcterms:modified>
</cp:coreProperties>
</file>