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64" r:id="rId2"/>
    <p:sldId id="265" r:id="rId3"/>
    <p:sldId id="266" r:id="rId4"/>
    <p:sldId id="267" r:id="rId5"/>
    <p:sldId id="268" r:id="rId6"/>
    <p:sldId id="269" r:id="rId7"/>
    <p:sldId id="272" r:id="rId8"/>
    <p:sldId id="270" r:id="rId9"/>
    <p:sldId id="271"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3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30.05.2020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30.05.2020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TÜRKİYE’NİN TOPLUMSAL YAPISI</a:t>
            </a:r>
            <a:r>
              <a:rPr lang="tr-TR" dirty="0">
                <a:latin typeface="Book Antiqua" pitchFamily="18" charset="0"/>
              </a:rPr>
              <a:t/>
            </a:r>
            <a:br>
              <a:rPr lang="tr-TR" dirty="0">
                <a:latin typeface="Book Antiqua" pitchFamily="18" charset="0"/>
              </a:rPr>
            </a:br>
            <a:r>
              <a:rPr lang="tr-TR" sz="4000" i="1" dirty="0">
                <a:latin typeface="Book Antiqua" pitchFamily="18" charset="0"/>
              </a:rPr>
              <a:t>1970’ler</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smtClean="0">
                <a:latin typeface="Book Antiqua" pitchFamily="18" charset="0"/>
              </a:rPr>
              <a:t>edemir@humanity.ankara.edu.tr</a:t>
            </a:r>
            <a:endParaRPr lang="tr-TR" b="1" dirty="0">
              <a:latin typeface="Book Antiqua" pitchFamily="18" charset="0"/>
            </a:endParaRPr>
          </a:p>
          <a:p>
            <a:endParaRPr lang="tr-TR" sz="2400"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1970’ler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969499" y="1645920"/>
            <a:ext cx="10117014" cy="4220308"/>
          </a:xfrm>
        </p:spPr>
        <p:txBody>
          <a:bodyPr>
            <a:normAutofit/>
          </a:bodyPr>
          <a:lstStyle/>
          <a:p>
            <a:pPr lvl="1">
              <a:buFont typeface="Arial" panose="020B0604020202020204" pitchFamily="34" charset="0"/>
              <a:buChar char="•"/>
            </a:pPr>
            <a:r>
              <a:rPr lang="tr-TR" sz="2800" dirty="0">
                <a:latin typeface="Book Antiqua" panose="02040602050305030304" pitchFamily="18" charset="0"/>
              </a:rPr>
              <a:t>İthal ikameci büyüme modeli 1970’li yıllarda krize girdi. Bu modelin niçin krize girdiği belli başlı faktörler çerçevesinde incelenebilir.</a:t>
            </a:r>
          </a:p>
          <a:p>
            <a:pPr lvl="1">
              <a:buFont typeface="Arial" panose="020B0604020202020204" pitchFamily="34" charset="0"/>
              <a:buChar char="•"/>
            </a:pPr>
            <a:r>
              <a:rPr lang="tr-TR" sz="2800" dirty="0">
                <a:latin typeface="Book Antiqua" panose="02040602050305030304" pitchFamily="18" charset="0"/>
              </a:rPr>
              <a:t>İthal ikameci sanayileşmenin nitelikleri: Bu </a:t>
            </a:r>
            <a:r>
              <a:rPr lang="tr-TR" sz="2800">
                <a:latin typeface="Book Antiqua" panose="02040602050305030304" pitchFamily="18" charset="0"/>
              </a:rPr>
              <a:t>model </a:t>
            </a:r>
            <a:r>
              <a:rPr lang="tr-TR" sz="2800" smtClean="0">
                <a:latin typeface="Book Antiqua" panose="02040602050305030304" pitchFamily="18" charset="0"/>
              </a:rPr>
              <a:t>sürekli </a:t>
            </a:r>
            <a:r>
              <a:rPr lang="tr-TR" sz="2800" dirty="0">
                <a:latin typeface="Book Antiqua" panose="02040602050305030304" pitchFamily="18" charset="0"/>
              </a:rPr>
              <a:t>dışarıdan alınan girdilerin fabrika ortamında montajının yapılıp ürüne dönüştürülmesi ve bu ürünlerin iç pazara sürekli sevk edilmesi gerekiyor. Diğer faktörlerle (döviz, ücretler, tüketici gelir düzeyi vb.) birlikte düşünüldüğünde pürüzsüz gitmesi mümkün değil.</a:t>
            </a:r>
          </a:p>
        </p:txBody>
      </p:sp>
    </p:spTree>
    <p:extLst>
      <p:ext uri="{BB962C8B-B14F-4D97-AF65-F5344CB8AC3E}">
        <p14:creationId xmlns:p14="http://schemas.microsoft.com/office/powerpoint/2010/main" val="3314074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1970’ler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5027" y="1800665"/>
            <a:ext cx="9611164" cy="3615398"/>
          </a:xfrm>
        </p:spPr>
        <p:txBody>
          <a:bodyPr>
            <a:normAutofit/>
          </a:bodyPr>
          <a:lstStyle/>
          <a:p>
            <a:pPr lvl="1">
              <a:buFont typeface="Arial" panose="020B0604020202020204" pitchFamily="34" charset="0"/>
              <a:buChar char="•"/>
            </a:pPr>
            <a:r>
              <a:rPr lang="tr-TR" sz="2800" dirty="0">
                <a:effectLst>
                  <a:outerShdw blurRad="38100" dist="38100" dir="2700000" algn="tl">
                    <a:srgbClr val="000000">
                      <a:alpha val="43137"/>
                    </a:srgbClr>
                  </a:outerShdw>
                </a:effectLst>
                <a:latin typeface="Book Antiqua" panose="02040602050305030304" pitchFamily="18" charset="0"/>
              </a:rPr>
              <a:t>Devlet sübvansiyonları:</a:t>
            </a:r>
            <a:r>
              <a:rPr lang="tr-TR" sz="2800" dirty="0">
                <a:latin typeface="Book Antiqua" panose="02040602050305030304" pitchFamily="18" charset="0"/>
              </a:rPr>
              <a:t> Devletin işçi ve memur ücretleri ve küçük çiftçilere yönelik sübvansiyonlarının sistemin devamlılığı için aksamadan yürümesi gerekir.</a:t>
            </a:r>
          </a:p>
          <a:p>
            <a:pPr lvl="1">
              <a:buFont typeface="Arial" panose="020B0604020202020204" pitchFamily="34" charset="0"/>
              <a:buChar char="•"/>
            </a:pPr>
            <a:r>
              <a:rPr lang="tr-TR" sz="2800" dirty="0">
                <a:effectLst>
                  <a:outerShdw blurRad="38100" dist="38100" dir="2700000" algn="tl">
                    <a:srgbClr val="000000">
                      <a:alpha val="43137"/>
                    </a:srgbClr>
                  </a:outerShdw>
                </a:effectLst>
                <a:latin typeface="Book Antiqua" panose="02040602050305030304" pitchFamily="18" charset="0"/>
              </a:rPr>
              <a:t>Kamu İktisadi Kuruluşları:</a:t>
            </a:r>
            <a:r>
              <a:rPr lang="tr-TR" sz="2800" dirty="0">
                <a:latin typeface="Book Antiqua" panose="02040602050305030304" pitchFamily="18" charset="0"/>
              </a:rPr>
              <a:t> Sistemin sürdürülebilmesinde hem avantajları hem de dezavantajları var.</a:t>
            </a:r>
          </a:p>
        </p:txBody>
      </p:sp>
    </p:spTree>
    <p:extLst>
      <p:ext uri="{BB962C8B-B14F-4D97-AF65-F5344CB8AC3E}">
        <p14:creationId xmlns:p14="http://schemas.microsoft.com/office/powerpoint/2010/main" val="3666235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1970’ler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5027" y="1800665"/>
            <a:ext cx="9611164" cy="3615398"/>
          </a:xfrm>
        </p:spPr>
        <p:txBody>
          <a:bodyPr>
            <a:normAutofit/>
          </a:bodyPr>
          <a:lstStyle/>
          <a:p>
            <a:pPr lvl="1">
              <a:buFont typeface="Arial" panose="020B0604020202020204" pitchFamily="34" charset="0"/>
              <a:buChar char="•"/>
            </a:pPr>
            <a:r>
              <a:rPr lang="tr-TR" sz="2800" dirty="0">
                <a:effectLst>
                  <a:outerShdw blurRad="38100" dist="38100" dir="2700000" algn="tl">
                    <a:srgbClr val="000000">
                      <a:alpha val="43137"/>
                    </a:srgbClr>
                  </a:outerShdw>
                </a:effectLst>
                <a:latin typeface="Book Antiqua" panose="02040602050305030304" pitchFamily="18" charset="0"/>
              </a:rPr>
              <a:t>Döviz kuru politikaları:</a:t>
            </a:r>
            <a:r>
              <a:rPr lang="tr-TR" sz="2800" dirty="0">
                <a:latin typeface="Book Antiqua" panose="02040602050305030304" pitchFamily="18" charset="0"/>
              </a:rPr>
              <a:t> Genişleyen iç pazarı ayakta tutabilmek için sürekli artan döviz stokuna ihtiyaç var. Döviz kaynaklarının yetersizliği ve kur politikaları döviz sorunlarına yol açıyor. </a:t>
            </a:r>
          </a:p>
          <a:p>
            <a:pPr lvl="1">
              <a:buFont typeface="Arial" panose="020B0604020202020204" pitchFamily="34" charset="0"/>
              <a:buChar char="•"/>
            </a:pPr>
            <a:r>
              <a:rPr lang="tr-TR" sz="2800" dirty="0">
                <a:effectLst>
                  <a:outerShdw blurRad="38100" dist="38100" dir="2700000" algn="tl">
                    <a:srgbClr val="000000">
                      <a:alpha val="43137"/>
                    </a:srgbClr>
                  </a:outerShdw>
                </a:effectLst>
                <a:latin typeface="Book Antiqua" panose="02040602050305030304" pitchFamily="18" charset="0"/>
              </a:rPr>
              <a:t>Yabancı finansmanın ve sermayenin rolü:</a:t>
            </a:r>
            <a:r>
              <a:rPr lang="tr-TR" sz="2800" dirty="0">
                <a:latin typeface="Book Antiqua" panose="02040602050305030304" pitchFamily="18" charset="0"/>
              </a:rPr>
              <a:t> Yabancı sermaye yukarıdaki faktörlerin geçerli ve işler olduğu durumda katkıda bulunuyor.</a:t>
            </a:r>
          </a:p>
        </p:txBody>
      </p:sp>
    </p:spTree>
    <p:extLst>
      <p:ext uri="{BB962C8B-B14F-4D97-AF65-F5344CB8AC3E}">
        <p14:creationId xmlns:p14="http://schemas.microsoft.com/office/powerpoint/2010/main" val="2935181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1970’ler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5027" y="1800665"/>
            <a:ext cx="9611164" cy="3615398"/>
          </a:xfrm>
        </p:spPr>
        <p:txBody>
          <a:bodyPr>
            <a:normAutofit/>
          </a:bodyPr>
          <a:lstStyle/>
          <a:p>
            <a:pPr lvl="1">
              <a:buFont typeface="Arial" panose="020B0604020202020204" pitchFamily="34" charset="0"/>
              <a:buChar char="•"/>
            </a:pPr>
            <a:r>
              <a:rPr lang="tr-TR" sz="2800" dirty="0">
                <a:effectLst>
                  <a:outerShdw blurRad="38100" dist="38100" dir="2700000" algn="tl">
                    <a:srgbClr val="000000">
                      <a:alpha val="43137"/>
                    </a:srgbClr>
                  </a:outerShdw>
                </a:effectLst>
                <a:latin typeface="Book Antiqua" panose="02040602050305030304" pitchFamily="18" charset="0"/>
              </a:rPr>
              <a:t>Farklı sınıfların konumu: </a:t>
            </a:r>
            <a:r>
              <a:rPr lang="tr-TR" sz="2800" dirty="0">
                <a:latin typeface="Book Antiqua" panose="02040602050305030304" pitchFamily="18" charset="0"/>
              </a:rPr>
              <a:t>Model farklı sınıfların ortak ittifakına bağımlı durumda, bu ittifakta bozulma dengenin de bozulmasına yol açabiliyor.</a:t>
            </a:r>
          </a:p>
          <a:p>
            <a:pPr lvl="1">
              <a:buFont typeface="Arial" panose="020B0604020202020204" pitchFamily="34" charset="0"/>
              <a:buChar char="•"/>
            </a:pPr>
            <a:r>
              <a:rPr lang="tr-TR" sz="2800" dirty="0">
                <a:effectLst>
                  <a:outerShdw blurRad="38100" dist="38100" dir="2700000" algn="tl">
                    <a:srgbClr val="000000">
                      <a:alpha val="43137"/>
                    </a:srgbClr>
                  </a:outerShdw>
                </a:effectLst>
                <a:latin typeface="Book Antiqua" panose="02040602050305030304" pitchFamily="18" charset="0"/>
              </a:rPr>
              <a:t>Yurt dışına işçi göçü:</a:t>
            </a:r>
            <a:r>
              <a:rPr lang="tr-TR" sz="2800" dirty="0">
                <a:latin typeface="Book Antiqua" panose="02040602050305030304" pitchFamily="18" charset="0"/>
              </a:rPr>
              <a:t> 1960’ların başından itibaren işçi göçü ve işçilerin gönderdiği dövizler sistemi besleyen kaynaklardan biri. 1970’lerin sonlarında işçi göçü azalmış durumda.</a:t>
            </a:r>
          </a:p>
        </p:txBody>
      </p:sp>
    </p:spTree>
    <p:extLst>
      <p:ext uri="{BB962C8B-B14F-4D97-AF65-F5344CB8AC3E}">
        <p14:creationId xmlns:p14="http://schemas.microsoft.com/office/powerpoint/2010/main" val="1339901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1970’ler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996462" y="1920241"/>
            <a:ext cx="10199076" cy="4192172"/>
          </a:xfrm>
        </p:spPr>
        <p:txBody>
          <a:bodyPr>
            <a:normAutofit/>
          </a:bodyPr>
          <a:lstStyle/>
          <a:p>
            <a:pPr lvl="1">
              <a:buFont typeface="Arial" panose="020B0604020202020204" pitchFamily="34" charset="0"/>
              <a:buChar char="•"/>
            </a:pPr>
            <a:r>
              <a:rPr lang="tr-TR" sz="2800" dirty="0">
                <a:latin typeface="Book Antiqua" panose="02040602050305030304" pitchFamily="18" charset="0"/>
              </a:rPr>
              <a:t>Tüm bu faktörler, birbiriyle ilişki içinde, artık bu birikim modelini işletemiyor. 1970’lerin ortalarında yalnızca ekonomik değil aynı zamanda siyasi açıdan da istikrarsız bir döneme giriliyor. Kalıcı olamayan hükümetler radikal tedbirler almayı göze alamadılar, kısa vadeli çözümlerle süreci uzattılar.</a:t>
            </a:r>
          </a:p>
        </p:txBody>
      </p:sp>
    </p:spTree>
    <p:extLst>
      <p:ext uri="{BB962C8B-B14F-4D97-AF65-F5344CB8AC3E}">
        <p14:creationId xmlns:p14="http://schemas.microsoft.com/office/powerpoint/2010/main" val="1321784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1970’ler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26002" y="1920241"/>
            <a:ext cx="10199076" cy="4192172"/>
          </a:xfrm>
        </p:spPr>
        <p:txBody>
          <a:bodyPr>
            <a:normAutofit/>
          </a:bodyPr>
          <a:lstStyle/>
          <a:p>
            <a:pPr lvl="1">
              <a:buFont typeface="Arial" panose="020B0604020202020204" pitchFamily="34" charset="0"/>
              <a:buChar char="•"/>
            </a:pPr>
            <a:r>
              <a:rPr lang="tr-TR" sz="2800" dirty="0">
                <a:latin typeface="Book Antiqua" panose="02040602050305030304" pitchFamily="18" charset="0"/>
              </a:rPr>
              <a:t>Dünyadaki gelişmeler (petrol krizi, A.B.D.’</a:t>
            </a:r>
            <a:r>
              <a:rPr lang="tr-TR" sz="2800" dirty="0" err="1">
                <a:latin typeface="Book Antiqua" panose="02040602050305030304" pitchFamily="18" charset="0"/>
              </a:rPr>
              <a:t>yle</a:t>
            </a:r>
            <a:r>
              <a:rPr lang="tr-TR" sz="2800" dirty="0">
                <a:latin typeface="Book Antiqua" panose="02040602050305030304" pitchFamily="18" charset="0"/>
              </a:rPr>
              <a:t> ilişkiler vb.) de krizi derinleştiriyordu. Kriz, döviz sıkıntısı, girdi, sağlamada karşılaşılan sorunlar, üretim kayıpları, sanayi yatırımlarının azalması, spekülatif kazanç türlerinin artması ve her şeyden çok siyasi/ toplumsal çalkantılarla kendini gösteriyordu. </a:t>
            </a:r>
          </a:p>
        </p:txBody>
      </p:sp>
    </p:spTree>
    <p:extLst>
      <p:ext uri="{BB962C8B-B14F-4D97-AF65-F5344CB8AC3E}">
        <p14:creationId xmlns:p14="http://schemas.microsoft.com/office/powerpoint/2010/main" val="1589608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1970’ler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055078" y="1800665"/>
            <a:ext cx="10199076" cy="4192172"/>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Kriz aslında bir yönüyle, daha önce kurulan sınıflar/tabakalar arasındaki ittifak dengelerinin de geçerliliğini yitirmesiydi.</a:t>
            </a:r>
          </a:p>
          <a:p>
            <a:pPr lvl="1">
              <a:buFont typeface="Arial" panose="020B0604020202020204" pitchFamily="34" charset="0"/>
              <a:buChar char="•"/>
            </a:pPr>
            <a:r>
              <a:rPr lang="tr-TR" sz="2800" dirty="0">
                <a:latin typeface="Book Antiqua" panose="02040602050305030304" pitchFamily="18" charset="0"/>
              </a:rPr>
              <a:t>Modern sanayinin ürettiği tüketim malları yalnız orta sınıflar için değil, artık emekçi sınıflar için de üretilmekteydi ve giderek kırsal kesime de yayılmaktaydı.</a:t>
            </a:r>
          </a:p>
        </p:txBody>
      </p:sp>
    </p:spTree>
    <p:extLst>
      <p:ext uri="{BB962C8B-B14F-4D97-AF65-F5344CB8AC3E}">
        <p14:creationId xmlns:p14="http://schemas.microsoft.com/office/powerpoint/2010/main" val="3929264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1970’ler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86375" y="1983544"/>
            <a:ext cx="9481624" cy="358726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1980’lere kadar ülkede siyasi tartışmalar devlet-piyasa karşıtlığı biçimindeydi. 1960’larda bu karşıtlık “devlet gücü iktisadi amaçlar için nasıl kullanılır” tartışmasına dönüştü.</a:t>
            </a:r>
          </a:p>
        </p:txBody>
      </p:sp>
    </p:spTree>
    <p:extLst>
      <p:ext uri="{BB962C8B-B14F-4D97-AF65-F5344CB8AC3E}">
        <p14:creationId xmlns:p14="http://schemas.microsoft.com/office/powerpoint/2010/main" val="15060182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203</TotalTime>
  <Words>371</Words>
  <Application>Microsoft Office PowerPoint</Application>
  <PresentationFormat>Geniş ekran</PresentationFormat>
  <Paragraphs>27</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Book Antiqua</vt:lpstr>
      <vt:lpstr>Calibri</vt:lpstr>
      <vt:lpstr>Verdana</vt:lpstr>
      <vt:lpstr>Wingdings 2</vt:lpstr>
      <vt:lpstr>Görünüş</vt:lpstr>
      <vt:lpstr>TÜRKİYE’NİN TOPLUMSAL YAPISI 1970’ler</vt:lpstr>
      <vt:lpstr>1970’ler</vt:lpstr>
      <vt:lpstr>1970’ler</vt:lpstr>
      <vt:lpstr>1970’ler</vt:lpstr>
      <vt:lpstr>1970’ler</vt:lpstr>
      <vt:lpstr>1970’ler</vt:lpstr>
      <vt:lpstr>1970’ler</vt:lpstr>
      <vt:lpstr>1970’ler</vt:lpstr>
      <vt:lpstr>1970’ler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dtcf</cp:lastModifiedBy>
  <cp:revision>117</cp:revision>
  <dcterms:created xsi:type="dcterms:W3CDTF">2018-03-24T09:54:46Z</dcterms:created>
  <dcterms:modified xsi:type="dcterms:W3CDTF">2020-05-30T11:27:26Z</dcterms:modified>
</cp:coreProperties>
</file>