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  <p:sldId id="263" r:id="rId9"/>
    <p:sldId id="270" r:id="rId10"/>
    <p:sldId id="274" r:id="rId11"/>
    <p:sldId id="271" r:id="rId12"/>
    <p:sldId id="272" r:id="rId13"/>
    <p:sldId id="273" r:id="rId14"/>
    <p:sldId id="275" r:id="rId15"/>
    <p:sldId id="277" r:id="rId16"/>
    <p:sldId id="278" r:id="rId17"/>
    <p:sldId id="279" r:id="rId18"/>
    <p:sldId id="280" r:id="rId19"/>
    <p:sldId id="281" r:id="rId20"/>
    <p:sldId id="282" r:id="rId21"/>
    <p:sldId id="264" r:id="rId22"/>
    <p:sldId id="265" r:id="rId23"/>
    <p:sldId id="287" r:id="rId24"/>
    <p:sldId id="288" r:id="rId25"/>
    <p:sldId id="289" r:id="rId26"/>
    <p:sldId id="290" r:id="rId27"/>
    <p:sldId id="291" r:id="rId28"/>
    <p:sldId id="283" r:id="rId29"/>
    <p:sldId id="284" r:id="rId30"/>
    <p:sldId id="285" r:id="rId31"/>
    <p:sldId id="286" r:id="rId32"/>
    <p:sldId id="266" r:id="rId33"/>
    <p:sldId id="267" r:id="rId34"/>
    <p:sldId id="292" r:id="rId35"/>
    <p:sldId id="293" r:id="rId36"/>
    <p:sldId id="295" r:id="rId37"/>
    <p:sldId id="268" r:id="rId38"/>
    <p:sldId id="269" r:id="rId39"/>
    <p:sldId id="296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0" r:id="rId5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D7E074-7A13-4874-B956-728DADB7DF89}" type="datetimeFigureOut">
              <a:rPr lang="tr-TR" smtClean="0"/>
              <a:pPr/>
              <a:t>01.10.2018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51E02E-6FA2-44EC-9804-7FA1BDB6096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692FD4-921B-4A81-8738-6092C21A038B}" type="slidenum">
              <a:rPr lang="tr-TR" altLang="tr-TR"/>
              <a:pPr/>
              <a:t>9</a:t>
            </a:fld>
            <a:endParaRPr lang="tr-TR" altLang="tr-TR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D794EB-F75A-41EF-B9C0-D98EC43DE122}" type="slidenum">
              <a:rPr lang="tr-TR" altLang="tr-TR"/>
              <a:pPr/>
              <a:t>19</a:t>
            </a:fld>
            <a:endParaRPr lang="tr-TR" alt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2E6090-972B-4D29-BC29-97D20CED52A9}" type="slidenum">
              <a:rPr lang="tr-TR" altLang="tr-TR"/>
              <a:pPr/>
              <a:t>20</a:t>
            </a:fld>
            <a:endParaRPr lang="tr-TR" altLang="tr-TR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957C60-53C3-40CD-A608-3FDB34B347BF}" type="slidenum">
              <a:rPr lang="tr-TR" altLang="tr-TR"/>
              <a:pPr/>
              <a:t>23</a:t>
            </a:fld>
            <a:endParaRPr lang="tr-TR" altLang="tr-TR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268831-59B4-4430-B4B9-7282D5A1D02C}" type="slidenum">
              <a:rPr lang="tr-TR" altLang="tr-TR"/>
              <a:pPr/>
              <a:t>24</a:t>
            </a:fld>
            <a:endParaRPr lang="tr-TR" altLang="tr-TR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DECB8C-43AF-4BF2-8A9D-A583FB98B91E}" type="slidenum">
              <a:rPr lang="tr-TR" altLang="tr-TR"/>
              <a:pPr/>
              <a:t>25</a:t>
            </a:fld>
            <a:endParaRPr lang="tr-TR" altLang="tr-TR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95E4E3-371A-4B19-B1D4-29ABE4123730}" type="slidenum">
              <a:rPr lang="tr-TR" altLang="tr-TR"/>
              <a:pPr/>
              <a:t>26</a:t>
            </a:fld>
            <a:endParaRPr lang="tr-TR" altLang="tr-TR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8A11A6-FD4D-4A2C-9E88-50BEE2A7B7E2}" type="slidenum">
              <a:rPr lang="tr-TR" altLang="tr-TR"/>
              <a:pPr/>
              <a:t>27</a:t>
            </a:fld>
            <a:endParaRPr lang="tr-TR" altLang="tr-T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174266-D721-4792-AE85-A7EC83A46326}" type="slidenum">
              <a:rPr lang="tr-TR" altLang="tr-TR"/>
              <a:pPr/>
              <a:t>28</a:t>
            </a:fld>
            <a:endParaRPr lang="tr-TR" altLang="tr-TR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8E6711-C7F1-40F9-A381-244B610D0B5F}" type="slidenum">
              <a:rPr lang="tr-TR" altLang="tr-TR"/>
              <a:pPr/>
              <a:t>29</a:t>
            </a:fld>
            <a:endParaRPr lang="tr-TR" altLang="tr-TR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631D7B-EE0E-4D5C-B18D-D3D4B0B655B1}" type="slidenum">
              <a:rPr lang="tr-TR" altLang="tr-TR"/>
              <a:pPr/>
              <a:t>30</a:t>
            </a:fld>
            <a:endParaRPr lang="tr-TR" altLang="tr-TR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C1DA9F-C50E-4AAD-B950-C6E5DC8ABD56}" type="slidenum">
              <a:rPr lang="tr-TR" altLang="tr-TR"/>
              <a:pPr/>
              <a:t>10</a:t>
            </a:fld>
            <a:endParaRPr lang="tr-TR" altLang="tr-TR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130286-82AF-4C73-B541-A0A4AC397AAE}" type="slidenum">
              <a:rPr lang="tr-TR" altLang="tr-TR"/>
              <a:pPr/>
              <a:t>31</a:t>
            </a:fld>
            <a:endParaRPr lang="tr-TR" altLang="tr-TR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C12C6A-B726-46D3-AA84-693E81D6D402}" type="slidenum">
              <a:rPr lang="tr-TR" altLang="tr-TR"/>
              <a:pPr/>
              <a:t>34</a:t>
            </a:fld>
            <a:endParaRPr lang="tr-TR" altLang="tr-TR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3C0A3D-3236-4B44-A4AA-7A23E959F744}" type="slidenum">
              <a:rPr lang="tr-TR" altLang="tr-TR"/>
              <a:pPr/>
              <a:t>35</a:t>
            </a:fld>
            <a:endParaRPr lang="tr-TR" altLang="tr-TR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F397A1-AC57-4B78-9F50-C814D2C1E349}" type="slidenum">
              <a:rPr lang="tr-TR" altLang="tr-TR"/>
              <a:pPr/>
              <a:t>40</a:t>
            </a:fld>
            <a:endParaRPr lang="tr-TR" altLang="tr-TR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8CF993-E87B-4C19-83F3-A3BF2E8B407A}" type="slidenum">
              <a:rPr lang="tr-TR" altLang="tr-TR"/>
              <a:pPr/>
              <a:t>41</a:t>
            </a:fld>
            <a:endParaRPr lang="tr-TR" altLang="tr-TR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28123B-0877-42B9-B0A2-7F499BD3F41F}" type="slidenum">
              <a:rPr lang="tr-TR" altLang="tr-TR"/>
              <a:pPr/>
              <a:t>42</a:t>
            </a:fld>
            <a:endParaRPr lang="tr-TR" altLang="tr-TR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1432A8-FCF4-469F-92EB-98EB4ED77712}" type="slidenum">
              <a:rPr lang="tr-TR" altLang="tr-TR"/>
              <a:pPr/>
              <a:t>43</a:t>
            </a:fld>
            <a:endParaRPr lang="tr-TR" altLang="tr-TR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A89CAD-35F0-4B60-86DA-AF3F155373C6}" type="slidenum">
              <a:rPr lang="tr-TR" altLang="tr-TR"/>
              <a:pPr/>
              <a:t>44</a:t>
            </a:fld>
            <a:endParaRPr lang="tr-TR" altLang="tr-TR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DBCDA5-F058-402E-8262-8B418BD92DD8}" type="slidenum">
              <a:rPr lang="tr-TR" altLang="tr-TR"/>
              <a:pPr/>
              <a:t>45</a:t>
            </a:fld>
            <a:endParaRPr lang="tr-TR" altLang="tr-TR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0B8813-56BD-468B-942E-8BDFCCDE9598}" type="slidenum">
              <a:rPr lang="tr-TR" altLang="tr-TR"/>
              <a:pPr/>
              <a:t>46</a:t>
            </a:fld>
            <a:endParaRPr lang="tr-TR" altLang="tr-TR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E7BBA2-DB9B-42D6-B4A3-B029CF9B21E5}" type="slidenum">
              <a:rPr lang="tr-TR" altLang="tr-TR"/>
              <a:pPr/>
              <a:t>11</a:t>
            </a:fld>
            <a:endParaRPr lang="tr-TR" altLang="tr-TR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B6980B-4477-47D4-B018-D2A7896B6D1D}" type="slidenum">
              <a:rPr lang="tr-TR" altLang="tr-TR"/>
              <a:pPr/>
              <a:t>47</a:t>
            </a:fld>
            <a:endParaRPr lang="tr-TR" altLang="tr-TR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D2406E-34D8-4602-85EF-90711CC73058}" type="slidenum">
              <a:rPr lang="tr-TR" altLang="tr-TR"/>
              <a:pPr/>
              <a:t>48</a:t>
            </a:fld>
            <a:endParaRPr lang="tr-TR" altLang="tr-TR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663D0B-63AF-41D4-BA8B-DFD2A2BA29EF}" type="slidenum">
              <a:rPr lang="tr-TR" altLang="tr-TR"/>
              <a:pPr/>
              <a:t>49</a:t>
            </a:fld>
            <a:endParaRPr lang="tr-TR" altLang="tr-TR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6F8ACE-EF87-42C2-B1EC-8678AEFA7BE9}" type="slidenum">
              <a:rPr lang="tr-TR" altLang="tr-TR"/>
              <a:pPr/>
              <a:t>12</a:t>
            </a:fld>
            <a:endParaRPr lang="tr-TR" altLang="tr-TR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59E88B-882A-47E1-80A5-270FF9889786}" type="slidenum">
              <a:rPr lang="tr-TR" altLang="tr-TR"/>
              <a:pPr/>
              <a:t>13</a:t>
            </a:fld>
            <a:endParaRPr lang="tr-TR" altLang="tr-TR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275109-B0F0-4433-86BD-8D895465565D}" type="slidenum">
              <a:rPr lang="tr-TR" altLang="tr-TR"/>
              <a:pPr/>
              <a:t>15</a:t>
            </a:fld>
            <a:endParaRPr lang="tr-TR" altLang="tr-TR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73DE70-A165-42CB-A091-C9BDB27F1346}" type="slidenum">
              <a:rPr lang="tr-TR" altLang="tr-TR"/>
              <a:pPr/>
              <a:t>16</a:t>
            </a:fld>
            <a:endParaRPr lang="tr-TR" altLang="tr-TR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592F43-CC93-4961-946F-39345C9FC501}" type="slidenum">
              <a:rPr lang="tr-TR" altLang="tr-TR"/>
              <a:pPr/>
              <a:t>17</a:t>
            </a:fld>
            <a:endParaRPr lang="tr-TR" altLang="tr-TR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05A1C3-5771-45AB-AB93-24853E6452E4}" type="slidenum">
              <a:rPr lang="tr-TR" altLang="tr-TR"/>
              <a:pPr/>
              <a:t>18</a:t>
            </a:fld>
            <a:endParaRPr lang="tr-TR" altLang="tr-TR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7318C-018A-4448-9A30-F993DDA40E49}" type="datetimeFigureOut">
              <a:rPr lang="tr-TR" smtClean="0"/>
              <a:pPr/>
              <a:t>01.10.2018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000-3B7C-4E7B-8211-B5E4092DB8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6780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7318C-018A-4448-9A30-F993DDA40E49}" type="datetimeFigureOut">
              <a:rPr lang="tr-TR" smtClean="0"/>
              <a:pPr/>
              <a:t>01.10.2018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000-3B7C-4E7B-8211-B5E4092DB8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7837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7318C-018A-4448-9A30-F993DDA40E49}" type="datetimeFigureOut">
              <a:rPr lang="tr-TR" smtClean="0"/>
              <a:pPr/>
              <a:t>01.10.2018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000-3B7C-4E7B-8211-B5E4092DB8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262086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7318C-018A-4448-9A30-F993DDA40E49}" type="datetimeFigureOut">
              <a:rPr lang="tr-TR" smtClean="0"/>
              <a:pPr/>
              <a:t>01.10.2018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000-3B7C-4E7B-8211-B5E4092DB8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7682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7318C-018A-4448-9A30-F993DDA40E49}" type="datetimeFigureOut">
              <a:rPr lang="tr-TR" smtClean="0"/>
              <a:pPr/>
              <a:t>01.10.2018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000-3B7C-4E7B-8211-B5E4092DB8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41107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7318C-018A-4448-9A30-F993DDA40E49}" type="datetimeFigureOut">
              <a:rPr lang="tr-TR" smtClean="0"/>
              <a:pPr/>
              <a:t>01.10.2018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000-3B7C-4E7B-8211-B5E4092DB8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127201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7318C-018A-4448-9A30-F993DDA40E49}" type="datetimeFigureOut">
              <a:rPr lang="tr-TR" smtClean="0"/>
              <a:pPr/>
              <a:t>01.10.2018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000-3B7C-4E7B-8211-B5E4092DB8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8562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7318C-018A-4448-9A30-F993DDA40E49}" type="datetimeFigureOut">
              <a:rPr lang="tr-TR" smtClean="0"/>
              <a:pPr/>
              <a:t>01.10.2018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000-3B7C-4E7B-8211-B5E4092DB8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604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7318C-018A-4448-9A30-F993DDA40E49}" type="datetimeFigureOut">
              <a:rPr lang="tr-TR" smtClean="0"/>
              <a:pPr/>
              <a:t>01.10.2018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000-3B7C-4E7B-8211-B5E4092DB8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50904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7318C-018A-4448-9A30-F993DDA40E49}" type="datetimeFigureOut">
              <a:rPr lang="tr-TR" smtClean="0"/>
              <a:pPr/>
              <a:t>01.10.2018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000-3B7C-4E7B-8211-B5E4092DB8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028305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7318C-018A-4448-9A30-F993DDA40E49}" type="datetimeFigureOut">
              <a:rPr lang="tr-TR" smtClean="0"/>
              <a:pPr/>
              <a:t>01.10.2018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69000-3B7C-4E7B-8211-B5E4092DB8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61180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7318C-018A-4448-9A30-F993DDA40E49}" type="datetimeFigureOut">
              <a:rPr lang="tr-TR" smtClean="0"/>
              <a:pPr/>
              <a:t>01.10.2018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69000-3B7C-4E7B-8211-B5E4092DB8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349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Sağlık Hastalık ve Yaşamsal Bulgular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Doç. Dr. Hakan EREN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44459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052513"/>
            <a:ext cx="8147050" cy="50736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800" b="1" smtClean="0">
                <a:latin typeface="+mj-lt"/>
              </a:rPr>
              <a:t>    </a:t>
            </a:r>
            <a:r>
              <a:rPr lang="tr-TR" altLang="tr-TR" sz="2800" b="1" smtClean="0">
                <a:solidFill>
                  <a:schemeClr val="tx2"/>
                </a:solidFill>
                <a:latin typeface="+mj-lt"/>
              </a:rPr>
              <a:t>Bazal  Metebolizma  Hızı : </a:t>
            </a:r>
          </a:p>
          <a:p>
            <a:pPr eaLnBrk="1" hangingPunct="1">
              <a:buFontTx/>
              <a:buNone/>
            </a:pPr>
            <a:endParaRPr lang="tr-TR" altLang="tr-TR" sz="2800" b="1" smtClean="0">
              <a:solidFill>
                <a:schemeClr val="tx2"/>
              </a:solidFill>
              <a:latin typeface="+mj-lt"/>
            </a:endParaRPr>
          </a:p>
          <a:p>
            <a:pPr eaLnBrk="1" hangingPunct="1"/>
            <a:r>
              <a:rPr lang="tr-TR" altLang="tr-TR" sz="2800" smtClean="0">
                <a:latin typeface="+mj-lt"/>
              </a:rPr>
              <a:t>Bireyin mutlak dinlenme halinde, fakat uyanıkken harcadığı enerji anlamına gelir.</a:t>
            </a:r>
          </a:p>
          <a:p>
            <a:pPr eaLnBrk="1" hangingPunct="1"/>
            <a:r>
              <a:rPr lang="tr-TR" altLang="tr-TR" sz="2800" smtClean="0">
                <a:latin typeface="+mj-lt"/>
              </a:rPr>
              <a:t>Yaş ve cinsiyete göre değişiklik gösterir. </a:t>
            </a:r>
          </a:p>
          <a:p>
            <a:pPr eaLnBrk="1" hangingPunct="1">
              <a:buFontTx/>
              <a:buNone/>
            </a:pPr>
            <a:r>
              <a:rPr lang="tr-TR" altLang="tr-TR" sz="2800" smtClean="0">
                <a:latin typeface="+mj-lt"/>
              </a:rPr>
              <a:t>- Küçük çocuklarda hızlı olması , hücresel reaksiyon ve hücresel sentezin hızlı olmasıyla enerji gereksinimi artmaktadır. </a:t>
            </a:r>
          </a:p>
          <a:p>
            <a:pPr eaLnBrk="1" hangingPunct="1">
              <a:buFontTx/>
              <a:buNone/>
            </a:pPr>
            <a:r>
              <a:rPr lang="tr-TR" altLang="tr-TR" sz="2800" smtClean="0">
                <a:latin typeface="+mj-lt"/>
              </a:rPr>
              <a:t>- Cinsiyete bakıldığında erkek cinsiyet hormonu bazal metebolizma hızını %10-15 artırır.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908050"/>
            <a:ext cx="8218487" cy="52181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b="1" dirty="0" smtClean="0"/>
              <a:t>   Kas  Çalışması 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smtClean="0"/>
              <a:t>Kastaki ani </a:t>
            </a:r>
            <a:r>
              <a:rPr lang="tr-TR" altLang="tr-TR" sz="2800" dirty="0" err="1" smtClean="0"/>
              <a:t>kontraksiyon</a:t>
            </a:r>
            <a:r>
              <a:rPr lang="tr-TR" altLang="tr-TR" sz="2800" dirty="0" smtClean="0"/>
              <a:t> enerji miktarını birkaç saniye içinde normalin 50 katına çıkarır.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smtClean="0"/>
              <a:t>İskelet kasının titremesi de </a:t>
            </a:r>
            <a:r>
              <a:rPr lang="tr-TR" altLang="tr-TR" sz="2800" dirty="0" err="1" smtClean="0"/>
              <a:t>metebolizmayı</a:t>
            </a:r>
            <a:r>
              <a:rPr lang="tr-TR" altLang="tr-TR" sz="2800" dirty="0" smtClean="0"/>
              <a:t> hızlandırır.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smtClean="0"/>
              <a:t>Titreme merkezi </a:t>
            </a:r>
            <a:r>
              <a:rPr lang="tr-TR" altLang="tr-TR" sz="2800" b="1" dirty="0" err="1" smtClean="0"/>
              <a:t>posterior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hipotalamus’</a:t>
            </a:r>
            <a:r>
              <a:rPr lang="tr-TR" altLang="tr-TR" sz="2800" dirty="0" err="1" smtClean="0"/>
              <a:t>tadır</a:t>
            </a:r>
            <a:r>
              <a:rPr lang="tr-TR" altLang="tr-TR" sz="28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smtClean="0"/>
              <a:t>Deriden ve </a:t>
            </a:r>
            <a:r>
              <a:rPr lang="tr-TR" altLang="tr-TR" sz="2800" dirty="0" err="1" smtClean="0"/>
              <a:t>spinal</a:t>
            </a:r>
            <a:r>
              <a:rPr lang="tr-TR" altLang="tr-TR" sz="2800" dirty="0" smtClean="0"/>
              <a:t> korttan  gelen soğuk sinyalleri  titreme merkezini uyarır. Titreme merkezinin uyarılması, vücuttaki tüm iskelet kaslarında  </a:t>
            </a:r>
            <a:r>
              <a:rPr lang="tr-TR" altLang="tr-TR" sz="2800" dirty="0" err="1" smtClean="0"/>
              <a:t>tonus</a:t>
            </a:r>
            <a:r>
              <a:rPr lang="tr-TR" altLang="tr-TR" sz="2800" dirty="0" smtClean="0"/>
              <a:t> </a:t>
            </a:r>
            <a:r>
              <a:rPr lang="tr-TR" altLang="tr-TR" sz="2800" dirty="0" smtClean="0"/>
              <a:t>artışına ve dolayısıyla ısı üretimine neden olur.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smtClean="0"/>
              <a:t>   </a:t>
            </a:r>
            <a:r>
              <a:rPr lang="tr-TR" altLang="tr-TR" b="1" smtClean="0">
                <a:solidFill>
                  <a:schemeClr val="tx2"/>
                </a:solidFill>
              </a:rPr>
              <a:t>Tiroit  Hormonları  :</a:t>
            </a:r>
            <a:r>
              <a:rPr lang="tr-TR" altLang="tr-TR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buFontTx/>
              <a:buNone/>
            </a:pPr>
            <a:endParaRPr lang="tr-TR" altLang="tr-TR" smtClean="0">
              <a:solidFill>
                <a:schemeClr val="tx2"/>
              </a:solidFill>
            </a:endParaRPr>
          </a:p>
          <a:p>
            <a:pPr eaLnBrk="1" hangingPunct="1"/>
            <a:r>
              <a:rPr lang="tr-TR" altLang="tr-TR" sz="2800" smtClean="0"/>
              <a:t>Tiroid bezinden salgılanan hormonlar vücudun tüm dokularında metebolizmayı artırırlar. Hücre metebolizmasındaki artış ise doğal olarak ısı üretimini artırır.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800" b="1" dirty="0" smtClean="0"/>
              <a:t>   </a:t>
            </a:r>
            <a:r>
              <a:rPr lang="tr-TR" altLang="tr-TR" sz="2800" b="1" dirty="0" smtClean="0">
                <a:solidFill>
                  <a:schemeClr val="tx2"/>
                </a:solidFill>
              </a:rPr>
              <a:t>Sempatik  Sinir  Sisteminin  Uyarılması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800" b="1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 smtClean="0"/>
              <a:t>Sem. Sin. Sis. uyarılmasıyla  </a:t>
            </a:r>
            <a:r>
              <a:rPr lang="tr-TR" altLang="tr-TR" sz="2800" dirty="0" smtClean="0"/>
              <a:t>salgılanan </a:t>
            </a:r>
            <a:r>
              <a:rPr lang="tr-TR" altLang="tr-TR" sz="2800" b="1" dirty="0" smtClean="0">
                <a:solidFill>
                  <a:srgbClr val="FF0000"/>
                </a:solidFill>
              </a:rPr>
              <a:t>epinefrin ve </a:t>
            </a:r>
            <a:r>
              <a:rPr lang="tr-TR" altLang="tr-TR" sz="2800" b="1" dirty="0" err="1" smtClean="0">
                <a:solidFill>
                  <a:srgbClr val="FF0000"/>
                </a:solidFill>
              </a:rPr>
              <a:t>norepinefrin</a:t>
            </a:r>
            <a:r>
              <a:rPr lang="tr-TR" altLang="tr-TR" sz="2800" b="1" dirty="0" smtClean="0">
                <a:solidFill>
                  <a:srgbClr val="FF0000"/>
                </a:solidFill>
              </a:rPr>
              <a:t>  </a:t>
            </a:r>
            <a:r>
              <a:rPr lang="tr-TR" altLang="tr-TR" sz="2800" dirty="0" smtClean="0"/>
              <a:t>hücre </a:t>
            </a:r>
            <a:r>
              <a:rPr lang="tr-TR" altLang="tr-TR" sz="2800" dirty="0" smtClean="0"/>
              <a:t>metabolizmasını </a:t>
            </a:r>
            <a:r>
              <a:rPr lang="tr-TR" altLang="tr-TR" sz="2800" dirty="0" smtClean="0"/>
              <a:t>derhal hızlandırır. Bu hormonlar kas ve karaciğer hücrelerinde </a:t>
            </a:r>
            <a:r>
              <a:rPr lang="tr-TR" altLang="tr-TR" sz="2800" b="1" dirty="0" err="1" smtClean="0">
                <a:solidFill>
                  <a:srgbClr val="FF0000"/>
                </a:solidFill>
              </a:rPr>
              <a:t>glikojenolize</a:t>
            </a:r>
            <a:r>
              <a:rPr lang="tr-TR" altLang="tr-TR" sz="2800" dirty="0" smtClean="0"/>
              <a:t> neden olarak hücresel aktiviteyi artırırlar.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Isı kaybı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Radyasyon (Işınım): %60 iki yüzey arasında temas olmaksızın ısı iletimi sürekli olur. </a:t>
            </a:r>
          </a:p>
          <a:p>
            <a:r>
              <a:rPr lang="tr-TR" dirty="0" err="1" smtClean="0"/>
              <a:t>Kondüksiyon</a:t>
            </a:r>
            <a:r>
              <a:rPr lang="tr-TR" dirty="0" smtClean="0"/>
              <a:t>: temas ile olan ısı iletimi, su veya hava gibi iletkenlerle temas sonucu gerçekleşir. </a:t>
            </a:r>
          </a:p>
          <a:p>
            <a:r>
              <a:rPr lang="tr-TR" dirty="0" smtClean="0"/>
              <a:t>Konveksiyon: hava ile temas sonrası hava akımı yardımıyla ısının vücuttan uzaklaştırılması</a:t>
            </a:r>
          </a:p>
          <a:p>
            <a:pPr>
              <a:lnSpc>
                <a:spcPct val="90000"/>
              </a:lnSpc>
            </a:pPr>
            <a:r>
              <a:rPr lang="tr-TR" dirty="0" err="1" smtClean="0"/>
              <a:t>Evaporasyon</a:t>
            </a:r>
            <a:r>
              <a:rPr lang="tr-TR" dirty="0" smtClean="0"/>
              <a:t>: </a:t>
            </a:r>
            <a:r>
              <a:rPr lang="tr-TR" altLang="tr-TR" dirty="0" smtClean="0"/>
              <a:t>Deriden terleme ile akciğerlerden ise solunumdaki nem ile ısı kaybı olur. </a:t>
            </a:r>
          </a:p>
          <a:p>
            <a:pPr>
              <a:lnSpc>
                <a:spcPct val="90000"/>
              </a:lnSpc>
              <a:buNone/>
            </a:pPr>
            <a:r>
              <a:rPr lang="tr-TR" altLang="tr-TR" dirty="0" smtClean="0"/>
              <a:t>	Deriden ve akciğerlerden fark edilmeden buharlaşan su miktarı günde 600 ml.</a:t>
            </a:r>
            <a:r>
              <a:rPr lang="tr-TR" altLang="tr-TR" dirty="0" err="1" smtClean="0"/>
              <a:t>yi</a:t>
            </a:r>
            <a:r>
              <a:rPr lang="tr-TR" altLang="tr-TR" dirty="0" smtClean="0"/>
              <a:t> bulur. Bu miktardaki sıvının kaybı saatte 12-16 kalori ısı kaybına neden olur.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125538"/>
            <a:ext cx="7697787" cy="43608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b="1" dirty="0" smtClean="0"/>
              <a:t>   </a:t>
            </a:r>
            <a:r>
              <a:rPr lang="tr-TR" altLang="tr-TR" sz="2800" b="1" dirty="0" smtClean="0">
                <a:solidFill>
                  <a:schemeClr val="tx2"/>
                </a:solidFill>
              </a:rPr>
              <a:t>Vücut Isısının  Alındığı  Bölgeler 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800" b="1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800" b="1" dirty="0" smtClean="0">
                <a:solidFill>
                  <a:schemeClr val="tx2"/>
                </a:solidFill>
              </a:rPr>
              <a:t>Oral  Yol</a:t>
            </a:r>
            <a:r>
              <a:rPr lang="tr-TR" altLang="tr-TR" sz="2800" b="1" dirty="0" smtClean="0"/>
              <a:t> :</a:t>
            </a:r>
            <a:r>
              <a:rPr lang="tr-TR" altLang="tr-TR" sz="2800" dirty="0" smtClean="0"/>
              <a:t> Bu yolun kullanılabilmesi için hastanın bilinçli olması gerekir.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549275"/>
            <a:ext cx="8085137" cy="518477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tr-TR" sz="2000" b="1" dirty="0"/>
              <a:t>    </a:t>
            </a:r>
            <a:r>
              <a:rPr lang="tr-TR" b="1" dirty="0">
                <a:solidFill>
                  <a:schemeClr val="tx2"/>
                </a:solidFill>
              </a:rPr>
              <a:t>Kullanılmadığı Durumlar :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tr-TR" sz="2400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/>
              <a:t>Bilinçsiz durumlar,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/>
              <a:t>Bebeklerde,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/>
              <a:t>Çocuklarda,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/>
              <a:t>İstemsiz kasılması olan hastalarda ,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/>
              <a:t>Ağızdan solunum yapanlar da,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/>
              <a:t>O2 tedavisi yapılan hastalarda ,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/>
              <a:t>Ağız ve burun tedavisi geçirenlerde,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/>
              <a:t>Ağız enfeksiyonu olanlarda ölçülmez.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tr-TR" sz="2800" dirty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tr-TR" sz="2800" dirty="0" smtClean="0"/>
              <a:t>	Oral </a:t>
            </a:r>
            <a:r>
              <a:rPr lang="tr-TR" sz="2800" dirty="0"/>
              <a:t>yolla alınan vücut  ısısının normal değeri </a:t>
            </a:r>
            <a:r>
              <a:rPr lang="tr-TR" sz="2800" b="1" dirty="0" smtClean="0"/>
              <a:t>37</a:t>
            </a:r>
            <a:r>
              <a:rPr lang="tr-TR" sz="2800" b="1" baseline="30000" dirty="0" smtClean="0"/>
              <a:t>o</a:t>
            </a:r>
            <a:r>
              <a:rPr lang="tr-TR" sz="2800" b="1" dirty="0" smtClean="0"/>
              <a:t>C</a:t>
            </a:r>
            <a:r>
              <a:rPr lang="tr-TR" sz="2800" dirty="0" smtClean="0"/>
              <a:t> </a:t>
            </a:r>
            <a:r>
              <a:rPr lang="tr-TR" sz="2800" dirty="0" err="1"/>
              <a:t>dir</a:t>
            </a:r>
            <a:r>
              <a:rPr lang="tr-TR" sz="2800" dirty="0" smtClean="0"/>
              <a:t>. Termometre </a:t>
            </a:r>
            <a:r>
              <a:rPr lang="tr-TR" sz="2800" dirty="0"/>
              <a:t>dil altında </a:t>
            </a:r>
            <a:r>
              <a:rPr lang="tr-TR" sz="2800" b="1" dirty="0"/>
              <a:t>3-10 </a:t>
            </a:r>
            <a:r>
              <a:rPr lang="tr-TR" sz="2800" b="1" dirty="0" err="1"/>
              <a:t>dak</a:t>
            </a:r>
            <a:r>
              <a:rPr lang="tr-TR" sz="2800" b="1" dirty="0"/>
              <a:t>.</a:t>
            </a:r>
            <a:r>
              <a:rPr lang="tr-TR" sz="2800" dirty="0"/>
              <a:t> bekletilir.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549275"/>
            <a:ext cx="8362950" cy="56880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800" b="1" dirty="0" smtClean="0"/>
              <a:t>    </a:t>
            </a:r>
            <a:r>
              <a:rPr lang="tr-TR" altLang="tr-TR" sz="2800" b="1" dirty="0" err="1" smtClean="0">
                <a:solidFill>
                  <a:schemeClr val="tx2"/>
                </a:solidFill>
              </a:rPr>
              <a:t>Aksillar</a:t>
            </a:r>
            <a:r>
              <a:rPr lang="tr-TR" altLang="tr-TR" sz="2800" b="1" dirty="0" smtClean="0">
                <a:solidFill>
                  <a:schemeClr val="tx2"/>
                </a:solidFill>
              </a:rPr>
              <a:t>  Yol 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b="1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dirty="0" smtClean="0"/>
              <a:t>    Enfeksiyon taşıma olasılığı düşük olduğu için güvenilir bir yoldur.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dirty="0" smtClean="0"/>
              <a:t> </a:t>
            </a:r>
            <a:endParaRPr lang="tr-TR" altLang="tr-TR" sz="28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b="1" dirty="0" smtClean="0"/>
              <a:t>   </a:t>
            </a:r>
            <a:r>
              <a:rPr lang="tr-TR" altLang="tr-TR" sz="2800" b="1" dirty="0" smtClean="0">
                <a:solidFill>
                  <a:schemeClr val="tx2"/>
                </a:solidFill>
              </a:rPr>
              <a:t>Kullanılmadığı Durumlar 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800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smtClean="0"/>
              <a:t>Koltuk altında enfeksiyon varsa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smtClean="0"/>
              <a:t>Hasta çok zayıfsa kullanılmaz.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dirty="0" smtClean="0"/>
              <a:t>    Koltuk altından alınan ısının normal değeri </a:t>
            </a:r>
            <a:r>
              <a:rPr lang="tr-TR" altLang="tr-TR" sz="2800" b="1" dirty="0" smtClean="0"/>
              <a:t>36 </a:t>
            </a:r>
            <a:r>
              <a:rPr lang="tr-TR" altLang="tr-TR" sz="2800" b="1" baseline="30000" dirty="0" err="1" smtClean="0"/>
              <a:t>o</a:t>
            </a:r>
            <a:r>
              <a:rPr lang="tr-TR" altLang="tr-TR" sz="2800" b="1" dirty="0" err="1" smtClean="0"/>
              <a:t>C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dir</a:t>
            </a:r>
            <a:r>
              <a:rPr lang="tr-TR" altLang="tr-TR" sz="2800" dirty="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dirty="0" smtClean="0"/>
              <a:t>    Derece koltuk altında </a:t>
            </a:r>
            <a:r>
              <a:rPr lang="tr-TR" altLang="tr-TR" sz="2800" b="1" dirty="0" smtClean="0"/>
              <a:t>5-10 </a:t>
            </a:r>
            <a:r>
              <a:rPr lang="tr-TR" altLang="tr-TR" sz="2800" b="1" dirty="0" err="1" smtClean="0"/>
              <a:t>dak</a:t>
            </a:r>
            <a:r>
              <a:rPr lang="tr-TR" altLang="tr-TR" sz="2800" dirty="0" smtClean="0"/>
              <a:t>. bekletilir.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404813"/>
            <a:ext cx="8075612" cy="51006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b="1" dirty="0" smtClean="0"/>
              <a:t>   </a:t>
            </a:r>
            <a:r>
              <a:rPr lang="tr-TR" altLang="tr-TR" b="1" dirty="0" err="1" smtClean="0">
                <a:solidFill>
                  <a:schemeClr val="tx2"/>
                </a:solidFill>
              </a:rPr>
              <a:t>Rektal</a:t>
            </a:r>
            <a:r>
              <a:rPr lang="tr-TR" altLang="tr-TR" b="1" dirty="0" smtClean="0">
                <a:solidFill>
                  <a:schemeClr val="tx2"/>
                </a:solidFill>
              </a:rPr>
              <a:t>  Yol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dirty="0" smtClean="0">
                <a:solidFill>
                  <a:schemeClr val="tx2"/>
                </a:solidFill>
              </a:rPr>
              <a:t> </a:t>
            </a:r>
            <a:endParaRPr lang="tr-TR" altLang="tr-TR" b="1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b="1" dirty="0" smtClean="0">
                <a:solidFill>
                  <a:schemeClr val="tx2"/>
                </a:solidFill>
              </a:rPr>
              <a:t>   Kullanıldığı Durumlar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Oral  ve </a:t>
            </a:r>
            <a:r>
              <a:rPr lang="tr-TR" altLang="tr-TR" dirty="0" err="1" smtClean="0"/>
              <a:t>aksillar</a:t>
            </a:r>
            <a:r>
              <a:rPr lang="tr-TR" altLang="tr-TR" dirty="0" smtClean="0"/>
              <a:t> yolla vücut ısısı </a:t>
            </a:r>
            <a:r>
              <a:rPr lang="tr-TR" altLang="tr-TR" dirty="0" smtClean="0"/>
              <a:t>alınamayan </a:t>
            </a:r>
            <a:r>
              <a:rPr lang="tr-TR" altLang="tr-TR" dirty="0" smtClean="0"/>
              <a:t>durumlarda ,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Bilinçsiz ve zayıf hastalarda ,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Bebeklerde ,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Çocuklarda kullanılır.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476250"/>
            <a:ext cx="8291512" cy="59055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smtClean="0"/>
              <a:t>    </a:t>
            </a:r>
            <a:r>
              <a:rPr lang="tr-TR" altLang="tr-TR" sz="3600" b="1" smtClean="0">
                <a:solidFill>
                  <a:schemeClr val="tx2"/>
                </a:solidFill>
              </a:rPr>
              <a:t>Kullanılmadığı Durumlar :</a:t>
            </a:r>
          </a:p>
          <a:p>
            <a:pPr eaLnBrk="1" hangingPunct="1">
              <a:buFontTx/>
              <a:buNone/>
            </a:pPr>
            <a:r>
              <a:rPr lang="tr-TR" altLang="tr-TR" b="1" smtClean="0"/>
              <a:t> </a:t>
            </a:r>
            <a:endParaRPr lang="tr-TR" altLang="tr-TR" smtClean="0"/>
          </a:p>
          <a:p>
            <a:pPr eaLnBrk="1" hangingPunct="1"/>
            <a:r>
              <a:rPr lang="tr-TR" altLang="tr-TR" smtClean="0"/>
              <a:t>Normal yeni doğan bebeklerde,</a:t>
            </a:r>
          </a:p>
          <a:p>
            <a:pPr eaLnBrk="1" hangingPunct="1"/>
            <a:r>
              <a:rPr lang="tr-TR" altLang="tr-TR" smtClean="0"/>
              <a:t>Rektum ameliyatı geçirenlerde,</a:t>
            </a:r>
          </a:p>
          <a:p>
            <a:pPr eaLnBrk="1" hangingPunct="1"/>
            <a:r>
              <a:rPr lang="tr-TR" altLang="tr-TR" smtClean="0"/>
              <a:t>Rektum ve perianal enfeksiyon olanlarda,</a:t>
            </a:r>
          </a:p>
          <a:p>
            <a:pPr eaLnBrk="1" hangingPunct="1"/>
            <a:r>
              <a:rPr lang="tr-TR" altLang="tr-TR" smtClean="0"/>
              <a:t>Defekasyondan hemen sonra uygulanılmaz.</a:t>
            </a:r>
          </a:p>
          <a:p>
            <a:pPr eaLnBrk="1" hangingPunct="1">
              <a:buFontTx/>
              <a:buNone/>
            </a:pPr>
            <a:endParaRPr lang="tr-TR" altLang="tr-TR" smtClean="0"/>
          </a:p>
          <a:p>
            <a:pPr eaLnBrk="1" hangingPunct="1">
              <a:buFontTx/>
              <a:buNone/>
            </a:pPr>
            <a:r>
              <a:rPr lang="tr-TR" altLang="tr-TR" smtClean="0"/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Yakın zamana kadar sağlık; “hastalığın ve sakatlığın olmayışı”, hastalık da “sağlıklı olmama” gibi dar bir çerçeve içinde tanımlandığından, bu tanımların bireyi etkileyen ruhsal ve sosyal faktörleri önemsemediğini</a:t>
            </a:r>
          </a:p>
          <a:p>
            <a:pPr marL="0" indent="0">
              <a:buNone/>
            </a:pPr>
            <a:r>
              <a:rPr lang="tr-TR" dirty="0"/>
              <a:t>d</a:t>
            </a:r>
            <a:r>
              <a:rPr lang="tr-TR" dirty="0" smtClean="0"/>
              <a:t>üşündürmüştür.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972457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908050"/>
            <a:ext cx="7986712" cy="45783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dirty="0" smtClean="0"/>
              <a:t>Termometre yağlandıktan sonra </a:t>
            </a:r>
            <a:r>
              <a:rPr lang="tr-TR" altLang="tr-TR" b="1" dirty="0" smtClean="0"/>
              <a:t>; </a:t>
            </a:r>
            <a:r>
              <a:rPr lang="tr-TR" altLang="tr-TR" b="1" dirty="0" smtClean="0">
                <a:solidFill>
                  <a:srgbClr val="FF0000"/>
                </a:solidFill>
              </a:rPr>
              <a:t>bebeklerde 1,25 cm. </a:t>
            </a:r>
          </a:p>
          <a:p>
            <a:pPr eaLnBrk="1" hangingPunct="1">
              <a:buFontTx/>
              <a:buNone/>
            </a:pPr>
            <a:r>
              <a:rPr lang="tr-TR" altLang="tr-TR" b="1" dirty="0" smtClean="0">
                <a:solidFill>
                  <a:srgbClr val="FF0000"/>
                </a:solidFill>
              </a:rPr>
              <a:t>  çocuklarda 2,5 cm.                                                         yetişkinlerde 3,8 cm.</a:t>
            </a:r>
          </a:p>
          <a:p>
            <a:pPr eaLnBrk="1" hangingPunct="1">
              <a:buFontTx/>
              <a:buNone/>
            </a:pPr>
            <a:r>
              <a:rPr lang="tr-TR" altLang="tr-TR" b="1" dirty="0" smtClean="0">
                <a:solidFill>
                  <a:schemeClr val="folHlink"/>
                </a:solidFill>
              </a:rPr>
              <a:t> </a:t>
            </a:r>
            <a:endParaRPr lang="tr-TR" altLang="tr-TR" dirty="0" smtClean="0">
              <a:solidFill>
                <a:schemeClr val="folHlink"/>
              </a:solidFill>
            </a:endParaRPr>
          </a:p>
          <a:p>
            <a:pPr eaLnBrk="1" hangingPunct="1">
              <a:buFontTx/>
              <a:buNone/>
            </a:pPr>
            <a:r>
              <a:rPr lang="tr-TR" altLang="tr-TR" dirty="0" smtClean="0"/>
              <a:t>    Termometre </a:t>
            </a:r>
            <a:r>
              <a:rPr lang="tr-TR" altLang="tr-TR" b="1" dirty="0" smtClean="0">
                <a:solidFill>
                  <a:schemeClr val="tx2"/>
                </a:solidFill>
              </a:rPr>
              <a:t>2-4 </a:t>
            </a:r>
            <a:r>
              <a:rPr lang="tr-TR" altLang="tr-TR" b="1" dirty="0" err="1" smtClean="0">
                <a:solidFill>
                  <a:schemeClr val="tx2"/>
                </a:solidFill>
              </a:rPr>
              <a:t>dak</a:t>
            </a:r>
            <a:r>
              <a:rPr lang="tr-TR" altLang="tr-TR" b="1" dirty="0" smtClean="0">
                <a:solidFill>
                  <a:schemeClr val="tx2"/>
                </a:solidFill>
              </a:rPr>
              <a:t>.</a:t>
            </a:r>
            <a:r>
              <a:rPr lang="tr-TR" altLang="tr-TR" dirty="0" smtClean="0"/>
              <a:t> bekletilir.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     </a:t>
            </a:r>
            <a:r>
              <a:rPr lang="tr-TR" altLang="tr-TR" dirty="0" err="1" smtClean="0"/>
              <a:t>Rektal</a:t>
            </a:r>
            <a:r>
              <a:rPr lang="tr-TR" altLang="tr-TR" dirty="0" smtClean="0"/>
              <a:t> yoldan normal ısı değeri </a:t>
            </a:r>
            <a:r>
              <a:rPr lang="tr-TR" altLang="tr-TR" b="1" dirty="0" smtClean="0">
                <a:solidFill>
                  <a:schemeClr val="tx2"/>
                </a:solidFill>
              </a:rPr>
              <a:t>37 </a:t>
            </a:r>
            <a:r>
              <a:rPr lang="tr-TR" altLang="tr-TR" b="1" baseline="30000" dirty="0" err="1" smtClean="0">
                <a:solidFill>
                  <a:schemeClr val="tx2"/>
                </a:solidFill>
              </a:rPr>
              <a:t>o</a:t>
            </a:r>
            <a:r>
              <a:rPr lang="tr-TR" altLang="tr-TR" b="1" dirty="0" err="1" smtClean="0">
                <a:solidFill>
                  <a:schemeClr val="tx2"/>
                </a:solidFill>
              </a:rPr>
              <a:t>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dir</a:t>
            </a:r>
            <a:r>
              <a:rPr lang="tr-TR" altLang="tr-TR" dirty="0" smtClean="0"/>
              <a:t>.</a:t>
            </a:r>
          </a:p>
          <a:p>
            <a:pPr eaLnBrk="1" hangingPunct="1"/>
            <a:endParaRPr lang="tr-TR" alt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Solunum: havanın atmosferden akciğere, akciğerlerden de atmosfere doğru hareketini ifade eder. ‘</a:t>
            </a:r>
            <a:r>
              <a:rPr lang="tr-TR" dirty="0" err="1" smtClean="0"/>
              <a:t>ventilasyon</a:t>
            </a:r>
            <a:r>
              <a:rPr lang="tr-TR" dirty="0" smtClean="0"/>
              <a:t>’</a:t>
            </a:r>
          </a:p>
          <a:p>
            <a:r>
              <a:rPr lang="tr-TR" dirty="0" smtClean="0"/>
              <a:t>Solunum merkezi olan beyin sapındaki </a:t>
            </a:r>
            <a:r>
              <a:rPr lang="tr-TR" dirty="0" err="1" smtClean="0"/>
              <a:t>medulla</a:t>
            </a:r>
            <a:r>
              <a:rPr lang="tr-TR" dirty="0" smtClean="0"/>
              <a:t> </a:t>
            </a:r>
            <a:r>
              <a:rPr lang="tr-TR" dirty="0" err="1" smtClean="0"/>
              <a:t>oblangata</a:t>
            </a:r>
            <a:r>
              <a:rPr lang="tr-TR" dirty="0" smtClean="0"/>
              <a:t> tarafından kontrol edilir.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33750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Solunum </a:t>
            </a:r>
            <a:r>
              <a:rPr lang="tr-TR" dirty="0" smtClean="0"/>
              <a:t>sayısı:</a:t>
            </a:r>
          </a:p>
          <a:p>
            <a:r>
              <a:rPr lang="tr-TR" dirty="0" err="1" smtClean="0"/>
              <a:t>Yenidoğan</a:t>
            </a:r>
            <a:r>
              <a:rPr lang="tr-TR" dirty="0" smtClean="0"/>
              <a:t> bebeklerde 30-35/</a:t>
            </a:r>
            <a:r>
              <a:rPr lang="tr-TR" dirty="0" err="1" smtClean="0"/>
              <a:t>dak</a:t>
            </a:r>
            <a:r>
              <a:rPr lang="tr-TR" dirty="0" smtClean="0"/>
              <a:t>.</a:t>
            </a:r>
          </a:p>
          <a:p>
            <a:r>
              <a:rPr lang="tr-TR" dirty="0" smtClean="0"/>
              <a:t>2 yaş 25/</a:t>
            </a:r>
            <a:r>
              <a:rPr lang="tr-TR" dirty="0" err="1" smtClean="0"/>
              <a:t>dak</a:t>
            </a:r>
            <a:r>
              <a:rPr lang="tr-TR" dirty="0" smtClean="0"/>
              <a:t>.</a:t>
            </a:r>
          </a:p>
          <a:p>
            <a:r>
              <a:rPr lang="tr-TR" dirty="0" smtClean="0"/>
              <a:t>Yetişkinlerde 12-20/</a:t>
            </a:r>
            <a:r>
              <a:rPr lang="tr-TR" dirty="0" err="1" smtClean="0"/>
              <a:t>dak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48689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981075"/>
            <a:ext cx="8218487" cy="51450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dirty="0" smtClean="0"/>
              <a:t>   </a:t>
            </a:r>
            <a:r>
              <a:rPr lang="tr-TR" altLang="tr-TR" b="1" dirty="0" smtClean="0">
                <a:solidFill>
                  <a:schemeClr val="tx2"/>
                </a:solidFill>
              </a:rPr>
              <a:t>Solunum  Sayısını  Artıran  Durumlar </a:t>
            </a:r>
          </a:p>
          <a:p>
            <a:pPr eaLnBrk="1" hangingPunct="1">
              <a:buFontTx/>
              <a:buNone/>
            </a:pPr>
            <a:endParaRPr lang="tr-TR" altLang="tr-TR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tr-TR" altLang="tr-TR" dirty="0" smtClean="0"/>
              <a:t>Metabolizmanın </a:t>
            </a:r>
            <a:r>
              <a:rPr lang="tr-TR" altLang="tr-TR" dirty="0" smtClean="0"/>
              <a:t>hızlandığı durumlar</a:t>
            </a:r>
          </a:p>
          <a:p>
            <a:pPr eaLnBrk="1" hangingPunct="1"/>
            <a:r>
              <a:rPr lang="tr-TR" altLang="tr-TR" dirty="0" smtClean="0"/>
              <a:t>Ateşin yükselmesi </a:t>
            </a:r>
          </a:p>
          <a:p>
            <a:pPr eaLnBrk="1" hangingPunct="1"/>
            <a:r>
              <a:rPr lang="tr-TR" altLang="tr-TR" dirty="0" smtClean="0"/>
              <a:t>Ağrı </a:t>
            </a:r>
          </a:p>
          <a:p>
            <a:pPr eaLnBrk="1" hangingPunct="1"/>
            <a:r>
              <a:rPr lang="tr-TR" altLang="tr-TR" dirty="0" smtClean="0"/>
              <a:t>Kanda CO</a:t>
            </a:r>
            <a:r>
              <a:rPr lang="tr-TR" altLang="tr-TR" baseline="30000" dirty="0" smtClean="0"/>
              <a:t>2</a:t>
            </a:r>
            <a:r>
              <a:rPr lang="tr-TR" altLang="tr-TR" dirty="0" smtClean="0"/>
              <a:t> yükselmesi ve O</a:t>
            </a:r>
            <a:r>
              <a:rPr lang="tr-TR" altLang="tr-TR" baseline="30000" dirty="0" smtClean="0"/>
              <a:t>2</a:t>
            </a:r>
            <a:r>
              <a:rPr lang="tr-TR" altLang="tr-TR" dirty="0" smtClean="0"/>
              <a:t> düşmesine sebep olan vücuttaki her olay solunumu yükseltir.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052513"/>
            <a:ext cx="7697787" cy="44338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b="1" smtClean="0"/>
              <a:t>  </a:t>
            </a:r>
            <a:r>
              <a:rPr lang="tr-TR" altLang="tr-TR" b="1" smtClean="0">
                <a:solidFill>
                  <a:schemeClr val="tx2"/>
                </a:solidFill>
              </a:rPr>
              <a:t>Solunum  Sayısını  Düşüren  Durumlar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KİBAS artması solunum merkezini baskılayarak solunumu düşürür.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Morfin sülfat gibi bazı ilaçlar solunum merkezini baskılayarak solunum sayısını azaltırlar.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altLang="tr-TR" sz="3600" b="1" smtClean="0"/>
              <a:t/>
            </a:r>
            <a:br>
              <a:rPr lang="tr-TR" altLang="tr-TR" sz="3600" b="1" smtClean="0"/>
            </a:br>
            <a:r>
              <a:rPr lang="tr-TR" altLang="tr-TR" sz="3600" b="1" smtClean="0"/>
              <a:t>Solunumun  Özellikleri  :</a:t>
            </a:r>
            <a:br>
              <a:rPr lang="tr-TR" altLang="tr-TR" sz="3600" b="1" smtClean="0"/>
            </a:br>
            <a:endParaRPr lang="tr-TR" altLang="tr-TR" sz="3600" b="1" smtClean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600200"/>
            <a:ext cx="8291512" cy="4924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3600" b="1" smtClean="0">
                <a:solidFill>
                  <a:schemeClr val="tx2"/>
                </a:solidFill>
              </a:rPr>
              <a:t>Bradipne :</a:t>
            </a:r>
            <a:r>
              <a:rPr lang="tr-TR" altLang="tr-TR" sz="360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3600" smtClean="0"/>
              <a:t>    Solunum sayısının dakikada </a:t>
            </a:r>
            <a:r>
              <a:rPr lang="tr-TR" altLang="tr-TR" sz="3600" b="1" smtClean="0"/>
              <a:t>10 ‘nun altına</a:t>
            </a:r>
            <a:r>
              <a:rPr lang="tr-TR" altLang="tr-TR" sz="3600" smtClean="0"/>
              <a:t> düşmesidir.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3600" b="1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3600" b="1" smtClean="0">
                <a:solidFill>
                  <a:schemeClr val="tx2"/>
                </a:solidFill>
              </a:rPr>
              <a:t>Takipne ( Polipne ) :</a:t>
            </a:r>
            <a:r>
              <a:rPr lang="tr-TR" altLang="tr-TR" sz="360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3600" smtClean="0"/>
              <a:t>   Solunum sayısının </a:t>
            </a:r>
            <a:r>
              <a:rPr lang="tr-TR" altLang="tr-TR" sz="3600" b="1" smtClean="0"/>
              <a:t>dak./24’ün üzerine</a:t>
            </a:r>
            <a:r>
              <a:rPr lang="tr-TR" altLang="tr-TR" sz="3600" smtClean="0"/>
              <a:t> çıkmasıdır.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b="1" smtClean="0">
                <a:solidFill>
                  <a:schemeClr val="tx2"/>
                </a:solidFill>
              </a:rPr>
              <a:t>Hiperpne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mtClean="0"/>
              <a:t>   Solunumun derinliğinin artmasıdır. Normalde egzersiz sonrası görülür.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mtClean="0"/>
          </a:p>
          <a:p>
            <a:pPr eaLnBrk="1" hangingPunct="1">
              <a:lnSpc>
                <a:spcPct val="90000"/>
              </a:lnSpc>
            </a:pPr>
            <a:r>
              <a:rPr lang="tr-TR" altLang="tr-TR" b="1" smtClean="0">
                <a:solidFill>
                  <a:schemeClr val="tx2"/>
                </a:solidFill>
              </a:rPr>
              <a:t>Hipopne :</a:t>
            </a:r>
            <a:r>
              <a:rPr lang="tr-TR" altLang="tr-TR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mtClean="0"/>
              <a:t>   Solunumun derinliğinin azalmasıdır. Uykuda görülen solunum biçimidir.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mtClean="0"/>
          </a:p>
          <a:p>
            <a:pPr eaLnBrk="1" hangingPunct="1">
              <a:lnSpc>
                <a:spcPct val="90000"/>
              </a:lnSpc>
            </a:pP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765175"/>
            <a:ext cx="8291512" cy="5360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400" dirty="0" smtClean="0"/>
              <a:t> </a:t>
            </a:r>
            <a:endParaRPr lang="tr-TR" altLang="tr-TR" sz="2400" b="1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b="1" dirty="0" err="1" smtClean="0">
                <a:solidFill>
                  <a:schemeClr val="tx2"/>
                </a:solidFill>
              </a:rPr>
              <a:t>Apne</a:t>
            </a:r>
            <a:r>
              <a:rPr lang="tr-TR" altLang="tr-TR" b="1" dirty="0" smtClean="0">
                <a:solidFill>
                  <a:schemeClr val="tx2"/>
                </a:solidFill>
              </a:rPr>
              <a:t> :</a:t>
            </a:r>
            <a:r>
              <a:rPr lang="tr-TR" altLang="tr-TR" dirty="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dirty="0" smtClean="0"/>
              <a:t>   Solunumun kalıcı veya geçici durmasıdır.Bu durum 4-6 dakikadan fazla sürerse solunum </a:t>
            </a:r>
            <a:r>
              <a:rPr lang="tr-TR" altLang="tr-TR" sz="2800" dirty="0" err="1" smtClean="0"/>
              <a:t>arresti</a:t>
            </a:r>
            <a:r>
              <a:rPr lang="tr-TR" altLang="tr-TR" sz="2800" dirty="0" smtClean="0"/>
              <a:t> </a:t>
            </a:r>
            <a:r>
              <a:rPr lang="tr-TR" altLang="tr-TR" sz="2800" dirty="0" smtClean="0"/>
              <a:t>olarak ifade edilir.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dirty="0" smtClean="0"/>
              <a:t> </a:t>
            </a:r>
            <a:endParaRPr lang="tr-TR" altLang="tr-TR" sz="2800" b="1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b="1" dirty="0" err="1" smtClean="0">
                <a:solidFill>
                  <a:schemeClr val="tx2"/>
                </a:solidFill>
              </a:rPr>
              <a:t>Hiperventilasyon</a:t>
            </a:r>
            <a:r>
              <a:rPr lang="tr-TR" altLang="tr-TR" b="1" dirty="0" smtClean="0">
                <a:solidFill>
                  <a:schemeClr val="tx2"/>
                </a:solidFill>
              </a:rPr>
              <a:t> :</a:t>
            </a:r>
            <a:r>
              <a:rPr lang="tr-TR" altLang="tr-TR" dirty="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dirty="0" smtClean="0"/>
              <a:t>   Solunum sayısı ve derinliğinin birlikte artmasıdır.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800" b="1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b="1" dirty="0" err="1" smtClean="0">
                <a:solidFill>
                  <a:schemeClr val="tx2"/>
                </a:solidFill>
              </a:rPr>
              <a:t>Hipoventilasyon</a:t>
            </a:r>
            <a:r>
              <a:rPr lang="tr-TR" altLang="tr-TR" b="1" dirty="0" smtClean="0">
                <a:solidFill>
                  <a:schemeClr val="tx2"/>
                </a:solidFill>
              </a:rPr>
              <a:t> :</a:t>
            </a:r>
            <a:r>
              <a:rPr lang="tr-TR" altLang="tr-TR" dirty="0" smtClean="0">
                <a:solidFill>
                  <a:schemeClr val="tx2"/>
                </a:solidFill>
              </a:rPr>
              <a:t>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dirty="0" smtClean="0"/>
              <a:t>    Solunum sayısı ve derinliğin birlikte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dirty="0" smtClean="0"/>
              <a:t>            düşmesidir.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692150"/>
            <a:ext cx="7842250" cy="47942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b="1" smtClean="0"/>
              <a:t>   </a:t>
            </a:r>
            <a:r>
              <a:rPr lang="tr-TR" altLang="tr-TR" b="1" smtClean="0">
                <a:solidFill>
                  <a:schemeClr val="tx2"/>
                </a:solidFill>
              </a:rPr>
              <a:t>Dispne :</a:t>
            </a:r>
            <a:r>
              <a:rPr lang="tr-TR" altLang="tr-TR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Solunum güçlüğüdür.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Hızlı ve yüzeysel solunum vardır. Solunum için çaba harcandığından yüz kırmızıdır, burun kanatları açılıp kapanır, solunuma yardım etmek için karın kasları kullanılır. Yüz ifadesi endişeli ve sıkıntılıdır.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Bu hastalar Ortopne pozisyonunda rahat ederler.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291512" cy="48577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smtClean="0"/>
              <a:t>   </a:t>
            </a:r>
            <a:r>
              <a:rPr lang="tr-TR" altLang="tr-TR" b="1" smtClean="0">
                <a:solidFill>
                  <a:schemeClr val="tx2"/>
                </a:solidFill>
              </a:rPr>
              <a:t>Cheyne – Stokes Solunumu :</a:t>
            </a:r>
            <a:r>
              <a:rPr lang="tr-TR" altLang="tr-TR" smtClean="0">
                <a:solidFill>
                  <a:schemeClr val="tx2"/>
                </a:solidFill>
              </a:rPr>
              <a:t> </a:t>
            </a:r>
          </a:p>
          <a:p>
            <a:pPr eaLnBrk="1" hangingPunct="1"/>
            <a:r>
              <a:rPr lang="tr-TR" altLang="tr-TR" sz="2800" smtClean="0"/>
              <a:t>Yavaş ve yüzeyel bir solunumla başlar, solunumun hızı ve derinliği derece derece artar. Belli bir derinlikten sonra solunum tekrar derece derece yavaşlar ve yüzeyelleşir. Bu dönemin hemen ardından 10-20 sn. süren </a:t>
            </a:r>
            <a:r>
              <a:rPr lang="tr-TR" altLang="tr-TR" sz="2800" b="1" smtClean="0">
                <a:solidFill>
                  <a:srgbClr val="FF0000"/>
                </a:solidFill>
              </a:rPr>
              <a:t>Apne</a:t>
            </a:r>
            <a:r>
              <a:rPr lang="tr-TR" altLang="tr-TR" sz="2800" b="1" smtClean="0">
                <a:solidFill>
                  <a:schemeClr val="hlink"/>
                </a:solidFill>
              </a:rPr>
              <a:t> </a:t>
            </a:r>
            <a:r>
              <a:rPr lang="tr-TR" altLang="tr-TR" sz="2800" smtClean="0"/>
              <a:t>dönemi görülür. </a:t>
            </a:r>
          </a:p>
          <a:p>
            <a:pPr eaLnBrk="1" hangingPunct="1"/>
            <a:r>
              <a:rPr lang="tr-TR" altLang="tr-TR" sz="2800" smtClean="0"/>
              <a:t>Beyin kanamalarında ve kalp hastalıklarında ölümden hemen önce görülen solunum biçimidir.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Dünya Sağlık Örgütü anayasasında sağlık şöyle tanımlanmıştır: “Sağlık sadece hastalık ve sakatlığın olmayışı değil, bedence, ruhça ve sosyal yönden tam iyilik halidir.”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7817523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981075"/>
            <a:ext cx="8289925" cy="48958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b="1" dirty="0" err="1" smtClean="0">
                <a:solidFill>
                  <a:schemeClr val="tx2"/>
                </a:solidFill>
              </a:rPr>
              <a:t>Kusmaul</a:t>
            </a:r>
            <a:r>
              <a:rPr lang="tr-TR" altLang="tr-TR" b="1" dirty="0" smtClean="0">
                <a:solidFill>
                  <a:schemeClr val="tx2"/>
                </a:solidFill>
              </a:rPr>
              <a:t>  Solunum :</a:t>
            </a:r>
            <a:r>
              <a:rPr lang="tr-TR" altLang="tr-TR" dirty="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dirty="0" smtClean="0"/>
              <a:t>   Solunum anormal biçimde derinleşmiştir ve hızı artmıştır.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dirty="0" smtClean="0"/>
              <a:t>   Genellikle </a:t>
            </a:r>
            <a:r>
              <a:rPr lang="tr-TR" altLang="tr-TR" dirty="0" err="1" smtClean="0"/>
              <a:t>metabolik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asidoz</a:t>
            </a:r>
            <a:r>
              <a:rPr lang="tr-TR" altLang="tr-TR" dirty="0" smtClean="0"/>
              <a:t> ve böbrek yetmezliğinde görülür.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b="1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b="1" dirty="0" err="1" smtClean="0">
                <a:solidFill>
                  <a:schemeClr val="tx2"/>
                </a:solidFill>
              </a:rPr>
              <a:t>Anoksi</a:t>
            </a:r>
            <a:r>
              <a:rPr lang="tr-TR" altLang="tr-TR" b="1" dirty="0" smtClean="0">
                <a:solidFill>
                  <a:schemeClr val="tx2"/>
                </a:solidFill>
              </a:rPr>
              <a:t> :</a:t>
            </a:r>
            <a:r>
              <a:rPr lang="tr-TR" altLang="tr-TR" dirty="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dirty="0" smtClean="0"/>
              <a:t>   Yerel yada genel olarak O</a:t>
            </a:r>
            <a:r>
              <a:rPr lang="tr-TR" altLang="tr-TR" baseline="30000" dirty="0" smtClean="0"/>
              <a:t>2</a:t>
            </a:r>
            <a:r>
              <a:rPr lang="tr-TR" altLang="tr-TR" dirty="0" smtClean="0"/>
              <a:t> ‘</a:t>
            </a:r>
            <a:r>
              <a:rPr lang="tr-TR" altLang="tr-TR" dirty="0" err="1" smtClean="0"/>
              <a:t>nin</a:t>
            </a:r>
            <a:r>
              <a:rPr lang="tr-TR" altLang="tr-TR" dirty="0" smtClean="0"/>
              <a:t> tamamen yokluğudur.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dirty="0" smtClean="0"/>
              <a:t> </a:t>
            </a:r>
            <a:endParaRPr lang="tr-TR" altLang="tr-T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836613"/>
            <a:ext cx="8291512" cy="52895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800" b="1" dirty="0" err="1" smtClean="0">
                <a:solidFill>
                  <a:schemeClr val="tx2"/>
                </a:solidFill>
              </a:rPr>
              <a:t>Hipoksi</a:t>
            </a:r>
            <a:r>
              <a:rPr lang="tr-TR" altLang="tr-TR" sz="2800" b="1" dirty="0" smtClean="0">
                <a:solidFill>
                  <a:schemeClr val="tx2"/>
                </a:solidFill>
              </a:rPr>
              <a:t> :</a:t>
            </a:r>
            <a:r>
              <a:rPr lang="tr-TR" altLang="tr-TR" sz="2800" dirty="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dirty="0" smtClean="0"/>
              <a:t>   Hücrelerin ve dokuların yeterli miktarda O</a:t>
            </a:r>
            <a:r>
              <a:rPr lang="tr-TR" altLang="tr-TR" sz="2800" baseline="30000" dirty="0" smtClean="0"/>
              <a:t>2</a:t>
            </a:r>
            <a:r>
              <a:rPr lang="tr-TR" altLang="tr-TR" sz="2800" dirty="0" smtClean="0"/>
              <a:t> alamaması, O</a:t>
            </a:r>
            <a:r>
              <a:rPr lang="tr-TR" altLang="tr-TR" sz="2800" baseline="30000" dirty="0" smtClean="0"/>
              <a:t>2</a:t>
            </a:r>
            <a:r>
              <a:rPr lang="tr-TR" altLang="tr-TR" sz="2800" dirty="0" smtClean="0"/>
              <a:t> yetersizliği.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800" b="1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800" b="1" dirty="0" err="1" smtClean="0">
                <a:solidFill>
                  <a:schemeClr val="tx2"/>
                </a:solidFill>
              </a:rPr>
              <a:t>Siyanoz</a:t>
            </a:r>
            <a:r>
              <a:rPr lang="tr-TR" altLang="tr-TR" sz="2800" b="1" dirty="0" smtClean="0">
                <a:solidFill>
                  <a:schemeClr val="tx2"/>
                </a:solidFill>
              </a:rPr>
              <a:t> :</a:t>
            </a:r>
            <a:r>
              <a:rPr lang="tr-TR" altLang="tr-TR" sz="2800" dirty="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dirty="0" smtClean="0"/>
              <a:t>   Oksijen ihtiyacının yeterli karşılanmadığı durumlarda deri ve </a:t>
            </a:r>
            <a:r>
              <a:rPr lang="tr-TR" altLang="tr-TR" sz="2800" dirty="0" err="1" smtClean="0"/>
              <a:t>müköz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membranların</a:t>
            </a:r>
            <a:r>
              <a:rPr lang="tr-TR" altLang="tr-TR" sz="2800" dirty="0" smtClean="0"/>
              <a:t> kirli, mavimsi-mor bir renk almasıdır.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8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b="1" dirty="0" smtClean="0"/>
              <a:t>  </a:t>
            </a:r>
            <a:r>
              <a:rPr lang="tr-TR" altLang="tr-TR" sz="2800" b="1" dirty="0" err="1" smtClean="0">
                <a:solidFill>
                  <a:schemeClr val="tx2"/>
                </a:solidFill>
              </a:rPr>
              <a:t>Siyanoz</a:t>
            </a:r>
            <a:r>
              <a:rPr lang="tr-TR" altLang="tr-TR" sz="2800" b="1" dirty="0" smtClean="0">
                <a:solidFill>
                  <a:schemeClr val="tx2"/>
                </a:solidFill>
              </a:rPr>
              <a:t> nerelerden alınır?</a:t>
            </a:r>
            <a:r>
              <a:rPr lang="tr-TR" altLang="tr-TR" sz="2800" dirty="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dirty="0" smtClean="0"/>
              <a:t>   Dudaklardan, kulak memelerinden, tırnaklar ve oral mukozadan gözlenir.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Nabız: kalbin sol </a:t>
            </a:r>
            <a:r>
              <a:rPr lang="tr-TR" dirty="0" err="1" smtClean="0"/>
              <a:t>ventrikülünün</a:t>
            </a:r>
            <a:r>
              <a:rPr lang="tr-TR" dirty="0" smtClean="0"/>
              <a:t> sistolü sırasında </a:t>
            </a:r>
            <a:r>
              <a:rPr lang="tr-TR" dirty="0" err="1" smtClean="0"/>
              <a:t>aortaya</a:t>
            </a:r>
            <a:r>
              <a:rPr lang="tr-TR" dirty="0" smtClean="0"/>
              <a:t> attığı kanın damar duvarına yaptığı basıncın deri yüzeyinden hissedilmesidir. </a:t>
            </a:r>
          </a:p>
          <a:p>
            <a:r>
              <a:rPr lang="tr-TR" dirty="0" smtClean="0"/>
              <a:t>Nabız hızı: bir dakikadaki kalp atım sayısıdır. </a:t>
            </a:r>
          </a:p>
          <a:p>
            <a:pPr marL="0" indent="0">
              <a:buNone/>
            </a:pPr>
            <a:r>
              <a:rPr lang="tr-TR" dirty="0" smtClean="0"/>
              <a:t> 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53456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Nabız hızı:</a:t>
            </a:r>
          </a:p>
          <a:p>
            <a:pPr marL="0" indent="0">
              <a:buNone/>
            </a:pPr>
            <a:r>
              <a:rPr lang="tr-TR" dirty="0" err="1" smtClean="0"/>
              <a:t>Yenidoğan</a:t>
            </a:r>
            <a:r>
              <a:rPr lang="tr-TR" dirty="0" smtClean="0"/>
              <a:t>- 1 ay 120-160</a:t>
            </a:r>
          </a:p>
          <a:p>
            <a:pPr marL="0" indent="0">
              <a:buNone/>
            </a:pPr>
            <a:r>
              <a:rPr lang="tr-TR" dirty="0" smtClean="0"/>
              <a:t>1-12 ay 80-140</a:t>
            </a:r>
          </a:p>
          <a:p>
            <a:pPr marL="0" indent="0">
              <a:buNone/>
            </a:pPr>
            <a:r>
              <a:rPr lang="tr-TR" dirty="0" smtClean="0"/>
              <a:t>12 ay-2 yaş 80-130</a:t>
            </a:r>
          </a:p>
          <a:p>
            <a:pPr marL="0" indent="0">
              <a:buNone/>
            </a:pPr>
            <a:r>
              <a:rPr lang="tr-TR" dirty="0" smtClean="0"/>
              <a:t>2-6 yaş 80-130</a:t>
            </a:r>
          </a:p>
          <a:p>
            <a:pPr marL="0" indent="0">
              <a:buNone/>
            </a:pPr>
            <a:r>
              <a:rPr lang="tr-TR" dirty="0" smtClean="0"/>
              <a:t>6-12 yaş 75-100</a:t>
            </a:r>
          </a:p>
          <a:p>
            <a:pPr marL="0" indent="0">
              <a:buNone/>
            </a:pPr>
            <a:r>
              <a:rPr lang="tr-TR" dirty="0" smtClean="0"/>
              <a:t>Yetişkin 60-100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88899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981075"/>
            <a:ext cx="7697787" cy="4505325"/>
          </a:xfrm>
        </p:spPr>
        <p:txBody>
          <a:bodyPr/>
          <a:lstStyle/>
          <a:p>
            <a:pPr eaLnBrk="1" hangingPunct="1"/>
            <a:r>
              <a:rPr lang="tr-TR" altLang="tr-TR" sz="2800" b="1" smtClean="0">
                <a:solidFill>
                  <a:schemeClr val="tx2"/>
                </a:solidFill>
              </a:rPr>
              <a:t>Taşikardi :</a:t>
            </a:r>
            <a:r>
              <a:rPr lang="tr-TR" altLang="tr-TR" sz="280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tr-TR" altLang="tr-TR" sz="2800" smtClean="0"/>
              <a:t>   Nabızın dak. / 100’ ün üzerine çıkması.</a:t>
            </a:r>
            <a:endParaRPr lang="tr-TR" altLang="tr-TR" sz="2800" b="1" smtClean="0"/>
          </a:p>
          <a:p>
            <a:pPr eaLnBrk="1" hangingPunct="1"/>
            <a:r>
              <a:rPr lang="tr-TR" altLang="tr-TR" sz="2800" b="1" smtClean="0">
                <a:solidFill>
                  <a:schemeClr val="tx2"/>
                </a:solidFill>
              </a:rPr>
              <a:t>Bradikardi :</a:t>
            </a:r>
            <a:r>
              <a:rPr lang="tr-TR" altLang="tr-TR" sz="280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tr-TR" altLang="tr-TR" sz="2800" smtClean="0"/>
              <a:t>   Nabızın dak. / 60’ın altına düşmesi.</a:t>
            </a:r>
          </a:p>
          <a:p>
            <a:pPr eaLnBrk="1" hangingPunct="1">
              <a:buFontTx/>
              <a:buNone/>
            </a:pPr>
            <a:endParaRPr lang="tr-TR" altLang="tr-TR" sz="2800" smtClean="0"/>
          </a:p>
          <a:p>
            <a:pPr eaLnBrk="1" hangingPunct="1">
              <a:buFontTx/>
              <a:buNone/>
            </a:pPr>
            <a:r>
              <a:rPr lang="tr-TR" altLang="tr-TR" sz="2800" smtClean="0"/>
              <a:t>   Kalbin atım hızı dolayısıyla </a:t>
            </a:r>
            <a:r>
              <a:rPr lang="tr-TR" altLang="tr-TR" sz="2800" b="1" smtClean="0">
                <a:solidFill>
                  <a:srgbClr val="FF0000"/>
                </a:solidFill>
              </a:rPr>
              <a:t>nabız hızı</a:t>
            </a:r>
            <a:r>
              <a:rPr lang="tr-TR" altLang="tr-TR" sz="2800" smtClean="0">
                <a:solidFill>
                  <a:srgbClr val="FF0000"/>
                </a:solidFill>
              </a:rPr>
              <a:t> </a:t>
            </a:r>
            <a:r>
              <a:rPr lang="tr-TR" altLang="tr-TR" sz="2800" b="1" smtClean="0">
                <a:solidFill>
                  <a:srgbClr val="FF0000"/>
                </a:solidFill>
              </a:rPr>
              <a:t>Otonom sinir sistemi</a:t>
            </a:r>
            <a:r>
              <a:rPr lang="tr-TR" altLang="tr-TR" sz="2800" smtClean="0">
                <a:solidFill>
                  <a:srgbClr val="FF0000"/>
                </a:solidFill>
              </a:rPr>
              <a:t> </a:t>
            </a:r>
            <a:r>
              <a:rPr lang="tr-TR" altLang="tr-TR" sz="2800" smtClean="0"/>
              <a:t>tarafından kontrol edilir.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908050"/>
            <a:ext cx="8291512" cy="54737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b="1" dirty="0" smtClean="0"/>
              <a:t>  </a:t>
            </a:r>
            <a:r>
              <a:rPr lang="tr-TR" altLang="tr-TR" sz="2800" b="1" dirty="0" err="1" smtClean="0">
                <a:solidFill>
                  <a:schemeClr val="tx2"/>
                </a:solidFill>
              </a:rPr>
              <a:t>Regüler</a:t>
            </a:r>
            <a:r>
              <a:rPr lang="tr-TR" altLang="tr-TR" sz="2800" b="1" dirty="0" smtClean="0">
                <a:solidFill>
                  <a:schemeClr val="tx2"/>
                </a:solidFill>
              </a:rPr>
              <a:t>  Nabız :</a:t>
            </a:r>
            <a:r>
              <a:rPr lang="tr-TR" altLang="tr-TR" sz="2800" dirty="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smtClean="0"/>
              <a:t>Normal nabız atışıdır. Atımların birbirin ardı sıra ve düzenli aralıklarla olmasıdır.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dirty="0" smtClean="0"/>
              <a:t> </a:t>
            </a:r>
            <a:endParaRPr lang="tr-TR" altLang="tr-TR" sz="28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b="1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b="1" dirty="0" smtClean="0"/>
              <a:t> </a:t>
            </a:r>
            <a:r>
              <a:rPr lang="tr-TR" altLang="tr-TR" sz="2800" b="1" dirty="0" smtClean="0">
                <a:solidFill>
                  <a:schemeClr val="tx2"/>
                </a:solidFill>
              </a:rPr>
              <a:t>Aritmi :</a:t>
            </a:r>
            <a:r>
              <a:rPr lang="tr-TR" altLang="tr-TR" sz="28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smtClean="0"/>
              <a:t>Düzensiz nabız atışları 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smtClean="0"/>
              <a:t>Aritmi işlev yeteneğini tehdit eden bir durumdur.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09700" y="0"/>
            <a:ext cx="5856288" cy="685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Tansiyon: sol </a:t>
            </a:r>
            <a:r>
              <a:rPr lang="tr-TR" dirty="0" err="1" smtClean="0"/>
              <a:t>ventrikülden</a:t>
            </a:r>
            <a:r>
              <a:rPr lang="tr-TR" dirty="0" smtClean="0"/>
              <a:t> </a:t>
            </a:r>
            <a:r>
              <a:rPr lang="tr-TR" dirty="0" err="1" smtClean="0"/>
              <a:t>aortaya</a:t>
            </a:r>
            <a:r>
              <a:rPr lang="tr-TR" dirty="0" smtClean="0"/>
              <a:t> atılan kanın arter duvarına yaptığı basıncın miktarıdır. Birimi </a:t>
            </a:r>
            <a:r>
              <a:rPr lang="tr-TR" dirty="0" err="1" smtClean="0"/>
              <a:t>mmHg</a:t>
            </a:r>
            <a:endParaRPr lang="tr-TR" dirty="0" smtClean="0"/>
          </a:p>
          <a:p>
            <a:r>
              <a:rPr lang="tr-TR" dirty="0" err="1" smtClean="0"/>
              <a:t>Sistolik</a:t>
            </a:r>
            <a:r>
              <a:rPr lang="tr-TR" dirty="0" smtClean="0"/>
              <a:t> basınç: kanın </a:t>
            </a:r>
            <a:r>
              <a:rPr lang="tr-TR" dirty="0" err="1" smtClean="0"/>
              <a:t>arteriyel</a:t>
            </a:r>
            <a:r>
              <a:rPr lang="tr-TR" dirty="0" smtClean="0"/>
              <a:t> sisteme pompalanırken ulaştığı maksimum basınç </a:t>
            </a:r>
          </a:p>
          <a:p>
            <a:r>
              <a:rPr lang="tr-TR" dirty="0" err="1" smtClean="0"/>
              <a:t>Diastolik</a:t>
            </a:r>
            <a:r>
              <a:rPr lang="tr-TR" dirty="0" smtClean="0"/>
              <a:t> basınç: kalp gevşediğinde </a:t>
            </a:r>
            <a:r>
              <a:rPr lang="tr-TR" dirty="0" err="1" smtClean="0"/>
              <a:t>ventrikül</a:t>
            </a:r>
            <a:r>
              <a:rPr lang="tr-TR" dirty="0" smtClean="0"/>
              <a:t> basıncı düşer ve </a:t>
            </a:r>
            <a:r>
              <a:rPr lang="tr-TR" dirty="0" err="1" smtClean="0"/>
              <a:t>arteriyel</a:t>
            </a:r>
            <a:r>
              <a:rPr lang="tr-TR" dirty="0" smtClean="0"/>
              <a:t> basınç düşer. Bu sırada damar duvarında daimi minimal basınç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70093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Sağlıklı bir bireyde normalde 120/80 </a:t>
            </a:r>
            <a:r>
              <a:rPr lang="tr-TR" dirty="0" err="1" smtClean="0"/>
              <a:t>mmHg</a:t>
            </a:r>
            <a:endParaRPr lang="tr-TR" dirty="0" smtClean="0"/>
          </a:p>
          <a:p>
            <a:r>
              <a:rPr lang="tr-TR" dirty="0" smtClean="0"/>
              <a:t>Ancak kişiden kişiye göre normal değer farklılık gösterebilir. </a:t>
            </a:r>
          </a:p>
          <a:p>
            <a:r>
              <a:rPr lang="tr-TR" dirty="0" smtClean="0"/>
              <a:t>20-30 </a:t>
            </a:r>
            <a:r>
              <a:rPr lang="tr-TR" dirty="0" err="1" smtClean="0"/>
              <a:t>mmHg</a:t>
            </a:r>
            <a:r>
              <a:rPr lang="tr-TR" dirty="0" smtClean="0"/>
              <a:t> düşme veya yükselme hastalık </a:t>
            </a:r>
            <a:r>
              <a:rPr lang="tr-TR" smtClean="0"/>
              <a:t>belirtisi olabilir.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6182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Bir çok yaralanma veya hastalıklarda her ikisi paralel olarak yükselir veya düşer. Bu kuralın dışında kalanlardan ;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Kafa travmalarında sistol yükselirken diyastol düşer veya değişmez.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Kalp tamponatında sistol düşer, diyastolda ise yükselir.</a:t>
            </a:r>
          </a:p>
          <a:p>
            <a:pPr eaLnBrk="1" hangingPunct="1">
              <a:lnSpc>
                <a:spcPct val="90000"/>
              </a:lnSpc>
            </a:pP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H</a:t>
            </a:r>
            <a:r>
              <a:rPr lang="tr-TR" dirty="0" smtClean="0"/>
              <a:t>astalığın tanımı toplumdan topluma, zamandan zamana, çağdan çağa değişmektedir.</a:t>
            </a:r>
          </a:p>
          <a:p>
            <a:pPr marL="0" indent="0">
              <a:buNone/>
            </a:pPr>
            <a:r>
              <a:rPr lang="tr-TR" dirty="0" smtClean="0"/>
              <a:t>Hastalık, sadece doku ve hücrelerde yapısal ve fonksiyonel olarak anormal değişikliklerin oluştuğu bir durum değildir ve yalnız biyolojik bir</a:t>
            </a:r>
          </a:p>
          <a:p>
            <a:pPr marL="0" indent="0">
              <a:buNone/>
            </a:pPr>
            <a:r>
              <a:rPr lang="tr-TR" dirty="0" smtClean="0"/>
              <a:t>süreç olarak kabul edilemez. Çünkü aynı zamanda sosyal ve kültürel bir olgudur.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9917240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620713"/>
            <a:ext cx="7913687" cy="56880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b="1" dirty="0" smtClean="0"/>
              <a:t>  </a:t>
            </a:r>
            <a:r>
              <a:rPr lang="tr-TR" altLang="tr-TR" sz="2800" b="1" dirty="0" smtClean="0">
                <a:solidFill>
                  <a:schemeClr val="tx2"/>
                </a:solidFill>
              </a:rPr>
              <a:t>Kan  Volümü :</a:t>
            </a:r>
            <a:r>
              <a:rPr lang="tr-TR" altLang="tr-TR" sz="2800" dirty="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smtClean="0"/>
              <a:t>Kan volümü kan basıncını etkiler. Yetişkinlerdeki kan volümü 5000 ml. </a:t>
            </a:r>
            <a:r>
              <a:rPr lang="tr-TR" altLang="tr-TR" sz="2800" dirty="0" err="1" smtClean="0"/>
              <a:t>dir</a:t>
            </a:r>
            <a:r>
              <a:rPr lang="tr-TR" altLang="tr-TR" sz="2800" dirty="0" smtClean="0"/>
              <a:t>.  Kan volümü yükseldiğinde damar duvarında yapacağı basınç daha fazla olacağı için kan basıncı da artar.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8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b="1" dirty="0" smtClean="0"/>
              <a:t>  </a:t>
            </a:r>
            <a:r>
              <a:rPr lang="tr-TR" altLang="tr-TR" sz="2800" b="1" dirty="0" smtClean="0">
                <a:solidFill>
                  <a:schemeClr val="tx2"/>
                </a:solidFill>
              </a:rPr>
              <a:t>Kanın  </a:t>
            </a:r>
            <a:r>
              <a:rPr lang="tr-TR" altLang="tr-TR" sz="2800" b="1" dirty="0" err="1" smtClean="0">
                <a:solidFill>
                  <a:schemeClr val="tx2"/>
                </a:solidFill>
              </a:rPr>
              <a:t>Viskositesi</a:t>
            </a:r>
            <a:r>
              <a:rPr lang="tr-TR" altLang="tr-TR" sz="2800" b="1" dirty="0" smtClean="0">
                <a:solidFill>
                  <a:schemeClr val="tx2"/>
                </a:solidFill>
              </a:rPr>
              <a:t> ( Yoğunluğu ) :</a:t>
            </a:r>
            <a:r>
              <a:rPr lang="tr-TR" altLang="tr-TR" sz="2800" dirty="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smtClean="0"/>
              <a:t>Kanın </a:t>
            </a:r>
            <a:r>
              <a:rPr lang="tr-TR" altLang="tr-TR" sz="2800" dirty="0" err="1" smtClean="0"/>
              <a:t>viskositesini</a:t>
            </a:r>
            <a:r>
              <a:rPr lang="tr-TR" altLang="tr-TR" sz="2800" dirty="0" smtClean="0"/>
              <a:t> kanda bulunan eritrosit oranı belirler. </a:t>
            </a:r>
            <a:r>
              <a:rPr lang="tr-TR" altLang="tr-TR" sz="2800" dirty="0" err="1" smtClean="0"/>
              <a:t>Viskositesindeki</a:t>
            </a:r>
            <a:r>
              <a:rPr lang="tr-TR" altLang="tr-TR" sz="2800" dirty="0" smtClean="0"/>
              <a:t> artış, özellikle küçük kan damarlarında kanın akışını güçleştirir. Akışın güçleşmesi de </a:t>
            </a:r>
            <a:r>
              <a:rPr lang="tr-TR" altLang="tr-TR" sz="2800" dirty="0" err="1" smtClean="0"/>
              <a:t>arteriyal</a:t>
            </a:r>
            <a:r>
              <a:rPr lang="tr-TR" altLang="tr-TR" sz="2800" dirty="0" smtClean="0"/>
              <a:t> sistemde basınç yaratarak KB.</a:t>
            </a:r>
            <a:r>
              <a:rPr lang="tr-TR" altLang="tr-TR" sz="2800" dirty="0" err="1" smtClean="0"/>
              <a:t>nı</a:t>
            </a:r>
            <a:r>
              <a:rPr lang="tr-TR" altLang="tr-TR" sz="2800" dirty="0" smtClean="0"/>
              <a:t> artırır.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620713"/>
            <a:ext cx="7704138" cy="1295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r>
              <a:rPr lang="tr-TR" altLang="tr-TR" sz="3200" b="1" smtClean="0"/>
              <a:t/>
            </a:r>
            <a:br>
              <a:rPr lang="tr-TR" altLang="tr-TR" sz="3200" b="1" smtClean="0"/>
            </a:br>
            <a:endParaRPr lang="tr-TR" altLang="tr-TR" sz="3200" b="1" smtClean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060575"/>
            <a:ext cx="7986712" cy="39608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800" b="1" smtClean="0"/>
              <a:t>  </a:t>
            </a:r>
            <a:r>
              <a:rPr lang="tr-TR" altLang="tr-TR" sz="2800" b="1" u="sng" smtClean="0">
                <a:solidFill>
                  <a:schemeClr val="tx2"/>
                </a:solidFill>
              </a:rPr>
              <a:t>Yaş </a:t>
            </a:r>
            <a:r>
              <a:rPr lang="tr-TR" altLang="tr-TR" sz="2800" b="1" smtClean="0">
                <a:solidFill>
                  <a:schemeClr val="tx2"/>
                </a:solidFill>
              </a:rPr>
              <a:t> </a:t>
            </a:r>
            <a:r>
              <a:rPr lang="tr-TR" altLang="tr-TR" sz="2800" b="1" u="sng" smtClean="0">
                <a:solidFill>
                  <a:schemeClr val="tx2"/>
                </a:solidFill>
              </a:rPr>
              <a:t>değerleri</a:t>
            </a:r>
            <a:r>
              <a:rPr lang="tr-TR" altLang="tr-TR" sz="2800" b="1" u="sng" smtClean="0"/>
              <a:t> </a:t>
            </a:r>
            <a:r>
              <a:rPr lang="tr-TR" altLang="tr-TR" sz="2800" b="1" smtClean="0"/>
              <a:t>         </a:t>
            </a:r>
            <a:r>
              <a:rPr lang="tr-TR" altLang="tr-TR" sz="2800" b="1" u="sng" smtClean="0">
                <a:solidFill>
                  <a:schemeClr val="tx2"/>
                </a:solidFill>
              </a:rPr>
              <a:t>Ortalama kan basın</a:t>
            </a:r>
            <a:r>
              <a:rPr lang="tr-TR" altLang="tr-TR" sz="2800" b="1" u="sng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800" smtClean="0"/>
              <a:t>   Yeni doğan   ----------         40 / mm.Hg.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1 ay      -------------------    85 / 55 mm.Hg.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1 yaş    -------------------    95 / 65 mm.Hg.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6 yaş    -------------------    105 / 65 mm.Hg.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10 -13 yaş   ---------------   110 / 65 mm.Hg.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14 -17  yaş  ---------------   120 / 80 mm.Hg.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18 + yaş  ------------------   120 / 80 mm.Hg. </a:t>
            </a:r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468313" y="692150"/>
            <a:ext cx="7488237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tr-TR" altLang="tr-TR" sz="3200" b="1">
                <a:solidFill>
                  <a:schemeClr val="tx2"/>
                </a:solidFill>
              </a:rPr>
              <a:t>    Yaşlara  Göre  Ortalama  Kan     Basıncı  Değerleri</a:t>
            </a:r>
            <a:br>
              <a:rPr lang="tr-TR" altLang="tr-TR" sz="3200" b="1">
                <a:solidFill>
                  <a:schemeClr val="tx2"/>
                </a:solidFill>
              </a:rPr>
            </a:br>
            <a:endParaRPr lang="tr-TR" altLang="tr-TR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800" smtClean="0"/>
              <a:t>Yetişkinlerde </a:t>
            </a:r>
            <a:r>
              <a:rPr lang="tr-TR" altLang="tr-TR" sz="2800" b="1" smtClean="0">
                <a:solidFill>
                  <a:srgbClr val="FF0000"/>
                </a:solidFill>
              </a:rPr>
              <a:t>Hipertansiyon sınır</a:t>
            </a:r>
            <a:r>
              <a:rPr lang="tr-TR" altLang="tr-TR" sz="2800" smtClean="0">
                <a:solidFill>
                  <a:srgbClr val="FF0000"/>
                </a:solidFill>
              </a:rPr>
              <a:t> </a:t>
            </a:r>
            <a:r>
              <a:rPr lang="tr-TR" altLang="tr-TR" sz="2800" smtClean="0"/>
              <a:t>değeri 140 / 90 mm.Hg. dır.</a:t>
            </a:r>
            <a:endParaRPr lang="tr-TR" altLang="tr-TR" sz="2800" b="1" smtClean="0"/>
          </a:p>
          <a:p>
            <a:pPr eaLnBrk="1" hangingPunct="1"/>
            <a:r>
              <a:rPr lang="tr-TR" altLang="tr-TR" sz="2800" b="1" smtClean="0">
                <a:solidFill>
                  <a:schemeClr val="tx2"/>
                </a:solidFill>
              </a:rPr>
              <a:t>Sistolik</a:t>
            </a:r>
            <a:r>
              <a:rPr lang="tr-TR" altLang="tr-TR" sz="2800" smtClean="0"/>
              <a:t> kan basıncı değeri </a:t>
            </a:r>
            <a:r>
              <a:rPr lang="tr-TR" altLang="tr-TR" sz="2800" b="1" smtClean="0">
                <a:solidFill>
                  <a:srgbClr val="FF0000"/>
                </a:solidFill>
              </a:rPr>
              <a:t>90 mm.Hg.</a:t>
            </a:r>
            <a:r>
              <a:rPr lang="tr-TR" altLang="tr-TR" sz="2800" smtClean="0">
                <a:solidFill>
                  <a:srgbClr val="FF0000"/>
                </a:solidFill>
              </a:rPr>
              <a:t> </a:t>
            </a:r>
            <a:r>
              <a:rPr lang="tr-TR" altLang="tr-TR" sz="2800" smtClean="0"/>
              <a:t>ve daha düşük olması </a:t>
            </a:r>
            <a:r>
              <a:rPr lang="tr-TR" altLang="tr-TR" sz="2800" b="1" smtClean="0">
                <a:solidFill>
                  <a:schemeClr val="tx2"/>
                </a:solidFill>
              </a:rPr>
              <a:t>Hipotansiyon</a:t>
            </a:r>
            <a:r>
              <a:rPr lang="tr-TR" altLang="tr-TR" sz="2800" smtClean="0">
                <a:solidFill>
                  <a:schemeClr val="tx2"/>
                </a:solidFill>
              </a:rPr>
              <a:t>d</a:t>
            </a:r>
            <a:r>
              <a:rPr lang="tr-TR" altLang="tr-TR" sz="2800" smtClean="0"/>
              <a:t>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484313"/>
            <a:ext cx="7859712" cy="46418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smtClean="0"/>
              <a:t>  </a:t>
            </a:r>
            <a:r>
              <a:rPr lang="tr-TR" altLang="tr-TR" sz="2800" b="1" smtClean="0">
                <a:solidFill>
                  <a:schemeClr val="tx2"/>
                </a:solidFill>
              </a:rPr>
              <a:t>Kan Basıncını Artıran Faktörler :</a:t>
            </a:r>
            <a:r>
              <a:rPr lang="tr-TR" altLang="tr-TR" sz="2800" b="1" smtClean="0"/>
              <a:t> </a:t>
            </a:r>
            <a:endParaRPr lang="tr-TR" altLang="tr-TR" sz="2800" smtClean="0"/>
          </a:p>
          <a:p>
            <a:pPr eaLnBrk="1" hangingPunct="1"/>
            <a:r>
              <a:rPr lang="tr-TR" altLang="tr-TR" sz="2800" smtClean="0"/>
              <a:t>Kardiyak autputun artması</a:t>
            </a:r>
          </a:p>
          <a:p>
            <a:pPr eaLnBrk="1" hangingPunct="1"/>
            <a:r>
              <a:rPr lang="tr-TR" altLang="tr-TR" sz="2800" smtClean="0"/>
              <a:t>Periferik vasküler direncin artması,</a:t>
            </a:r>
          </a:p>
          <a:p>
            <a:pPr eaLnBrk="1" hangingPunct="1"/>
            <a:r>
              <a:rPr lang="tr-TR" altLang="tr-TR" sz="2800" smtClean="0"/>
              <a:t>Kan volümünün artması,</a:t>
            </a:r>
          </a:p>
          <a:p>
            <a:pPr eaLnBrk="1" hangingPunct="1"/>
            <a:r>
              <a:rPr lang="tr-TR" altLang="tr-TR" sz="2800" smtClean="0"/>
              <a:t>Kan viskositesinin artması.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smtClean="0"/>
              <a:t>  </a:t>
            </a:r>
            <a:r>
              <a:rPr lang="tr-TR" altLang="tr-TR" b="1" smtClean="0">
                <a:solidFill>
                  <a:schemeClr val="tx2"/>
                </a:solidFill>
              </a:rPr>
              <a:t>Kan Basıncını Düşüren Faktörler :</a:t>
            </a:r>
            <a:endParaRPr lang="tr-TR" altLang="tr-TR" smtClean="0">
              <a:solidFill>
                <a:schemeClr val="tx2"/>
              </a:solidFill>
            </a:endParaRPr>
          </a:p>
          <a:p>
            <a:pPr eaLnBrk="1" hangingPunct="1"/>
            <a:r>
              <a:rPr lang="tr-TR" altLang="tr-TR" smtClean="0"/>
              <a:t>Kardiyak autput’un azalması,</a:t>
            </a:r>
          </a:p>
          <a:p>
            <a:pPr eaLnBrk="1" hangingPunct="1"/>
            <a:r>
              <a:rPr lang="tr-TR" altLang="tr-TR" smtClean="0"/>
              <a:t>Periferik vasküler direncin azalması,</a:t>
            </a:r>
          </a:p>
          <a:p>
            <a:pPr eaLnBrk="1" hangingPunct="1"/>
            <a:r>
              <a:rPr lang="tr-TR" altLang="tr-TR" smtClean="0"/>
              <a:t>Kan volümünün azalması.</a:t>
            </a:r>
          </a:p>
          <a:p>
            <a:pPr eaLnBrk="1" hangingPunct="1"/>
            <a:r>
              <a:rPr lang="tr-TR" altLang="tr-TR" smtClean="0"/>
              <a:t>Kan vizkositesinin azalması.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18487" cy="1989138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3200" b="1" dirty="0" err="1" smtClean="0"/>
              <a:t>Arteriyal</a:t>
            </a:r>
            <a:r>
              <a:rPr lang="tr-TR" altLang="tr-TR" sz="3200" b="1" dirty="0" smtClean="0"/>
              <a:t>  Kan  Basıncını  </a:t>
            </a:r>
            <a:r>
              <a:rPr lang="tr-TR" altLang="tr-TR" sz="3200" b="1" dirty="0" err="1" smtClean="0"/>
              <a:t>Etkiley</a:t>
            </a:r>
            <a:r>
              <a:rPr lang="tr-TR" altLang="tr-TR" sz="3200" b="1" dirty="0" smtClean="0"/>
              <a:t>  Faktörler </a:t>
            </a:r>
            <a:br>
              <a:rPr lang="tr-TR" altLang="tr-TR" sz="3200" b="1" dirty="0" smtClean="0"/>
            </a:br>
            <a:endParaRPr lang="tr-TR" altLang="tr-TR" sz="3200" b="1" dirty="0" smtClean="0"/>
          </a:p>
        </p:txBody>
      </p:sp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>
          <a:xfrm>
            <a:off x="642910" y="1357298"/>
            <a:ext cx="8147050" cy="4852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b="1" dirty="0" smtClean="0"/>
              <a:t>  </a:t>
            </a:r>
            <a:r>
              <a:rPr lang="tr-TR" altLang="tr-TR" sz="2800" b="1" dirty="0" smtClean="0">
                <a:solidFill>
                  <a:schemeClr val="tx2"/>
                </a:solidFill>
              </a:rPr>
              <a:t>Yaş :</a:t>
            </a:r>
            <a:r>
              <a:rPr lang="tr-TR" altLang="tr-TR" sz="2800" dirty="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smtClean="0"/>
              <a:t>Yetişkin bireyin kan basıncı değerinde  bireysel farklılıklar söz konusu dur. Genellikle 50 yaşına kadar kan basıncında artış düşük düzeylerde devam eder.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8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b="1" dirty="0" smtClean="0"/>
              <a:t>  </a:t>
            </a:r>
            <a:r>
              <a:rPr lang="tr-TR" altLang="tr-TR" sz="2800" b="1" dirty="0" smtClean="0">
                <a:solidFill>
                  <a:schemeClr val="tx2"/>
                </a:solidFill>
              </a:rPr>
              <a:t>Sempatik Sinir Sisteminin Uyarılması :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 dirty="0" err="1" smtClean="0"/>
              <a:t>Anksiyete</a:t>
            </a:r>
            <a:r>
              <a:rPr lang="tr-TR" altLang="tr-TR" sz="2800" dirty="0" smtClean="0"/>
              <a:t>, korku, ağrı, duygusal gerilim    Sem. Sin. sis. uyarır. Sem. Sin. sis. uyarılması kardiyak </a:t>
            </a:r>
            <a:r>
              <a:rPr lang="tr-TR" altLang="tr-TR" sz="2800" dirty="0" err="1" smtClean="0"/>
              <a:t>autput</a:t>
            </a:r>
            <a:r>
              <a:rPr lang="tr-TR" altLang="tr-TR" sz="2800" dirty="0" smtClean="0"/>
              <a:t> ve </a:t>
            </a:r>
            <a:r>
              <a:rPr lang="tr-TR" altLang="tr-TR" sz="2800" dirty="0" err="1" smtClean="0"/>
              <a:t>periferik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vasküler</a:t>
            </a:r>
            <a:r>
              <a:rPr lang="tr-TR" altLang="tr-TR" sz="2800" dirty="0" smtClean="0"/>
              <a:t> dirençte artışa neden olarak </a:t>
            </a:r>
            <a:r>
              <a:rPr lang="tr-TR" altLang="tr-TR" sz="2800" dirty="0" err="1" smtClean="0"/>
              <a:t>arteriyal</a:t>
            </a:r>
            <a:r>
              <a:rPr lang="tr-TR" altLang="tr-TR" sz="2800" dirty="0" smtClean="0"/>
              <a:t> kan basıncını artırır.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125538"/>
            <a:ext cx="8362950" cy="5000625"/>
          </a:xfrm>
        </p:spPr>
        <p:txBody>
          <a:bodyPr/>
          <a:lstStyle/>
          <a:p>
            <a:pPr eaLnBrk="1" hangingPunct="1"/>
            <a:r>
              <a:rPr lang="tr-TR" altLang="tr-TR" sz="2800" b="1" dirty="0" smtClean="0">
                <a:solidFill>
                  <a:schemeClr val="tx2"/>
                </a:solidFill>
              </a:rPr>
              <a:t>Cinsiyet :</a:t>
            </a:r>
            <a:r>
              <a:rPr lang="tr-TR" altLang="tr-TR" sz="2800" dirty="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tr-TR" altLang="tr-TR" sz="2800" dirty="0" smtClean="0"/>
              <a:t>  </a:t>
            </a:r>
            <a:r>
              <a:rPr lang="tr-TR" altLang="tr-TR" sz="2800" dirty="0" smtClean="0"/>
              <a:t>	</a:t>
            </a:r>
            <a:r>
              <a:rPr lang="tr-TR" altLang="tr-TR" sz="2800" dirty="0" err="1" smtClean="0"/>
              <a:t>Adelosan</a:t>
            </a:r>
            <a:r>
              <a:rPr lang="tr-TR" altLang="tr-TR" sz="2800" dirty="0" smtClean="0"/>
              <a:t> </a:t>
            </a:r>
            <a:r>
              <a:rPr lang="tr-TR" altLang="tr-TR" sz="2800" dirty="0" smtClean="0"/>
              <a:t>döneminden sonra </a:t>
            </a:r>
            <a:r>
              <a:rPr lang="tr-TR" altLang="tr-TR" sz="2800" dirty="0" err="1" smtClean="0"/>
              <a:t>hormonal</a:t>
            </a:r>
            <a:r>
              <a:rPr lang="tr-TR" altLang="tr-TR" sz="2800" dirty="0" smtClean="0"/>
              <a:t> değişikliğe bağlı olarak erkeklerde kadınlara </a:t>
            </a:r>
            <a:r>
              <a:rPr lang="tr-TR" altLang="tr-TR" sz="2800" dirty="0" smtClean="0"/>
              <a:t>göre yüksek </a:t>
            </a:r>
            <a:r>
              <a:rPr lang="tr-TR" altLang="tr-TR" sz="2800" dirty="0" smtClean="0"/>
              <a:t>olur. Kadınlarda </a:t>
            </a:r>
            <a:r>
              <a:rPr lang="tr-TR" altLang="tr-TR" sz="2800" dirty="0" smtClean="0"/>
              <a:t>menopoza </a:t>
            </a:r>
            <a:r>
              <a:rPr lang="tr-TR" altLang="tr-TR" sz="2800" dirty="0" smtClean="0"/>
              <a:t>girdikten sonra </a:t>
            </a:r>
            <a:r>
              <a:rPr lang="tr-TR" altLang="tr-TR" sz="2800" dirty="0" err="1" smtClean="0"/>
              <a:t>sistolik</a:t>
            </a:r>
            <a:r>
              <a:rPr lang="tr-TR" altLang="tr-TR" sz="2800" dirty="0" smtClean="0"/>
              <a:t> kan basıncı aynı yaştaki erkeklerden daha yüksek olur.</a:t>
            </a:r>
            <a:endParaRPr lang="tr-TR" altLang="tr-TR" sz="2800" b="1" dirty="0" smtClean="0"/>
          </a:p>
          <a:p>
            <a:pPr eaLnBrk="1" hangingPunct="1"/>
            <a:r>
              <a:rPr lang="tr-TR" altLang="tr-TR" sz="2800" b="1" dirty="0" smtClean="0">
                <a:solidFill>
                  <a:schemeClr val="tx2"/>
                </a:solidFill>
              </a:rPr>
              <a:t>Pozisyon :</a:t>
            </a:r>
            <a:r>
              <a:rPr lang="tr-TR" altLang="tr-TR" sz="2800" dirty="0" smtClean="0">
                <a:solidFill>
                  <a:schemeClr val="tx2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tr-TR" altLang="tr-TR" sz="2800" dirty="0" smtClean="0"/>
              <a:t>   Yatarken kan basıncı değeri daha yüksek, otururken yada ayakta dururken daha düşüktür.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tx2"/>
                </a:solidFill>
              </a:rPr>
              <a:t>Ortostatik ya da Postürel Hipotansiyon</a:t>
            </a:r>
          </a:p>
          <a:p>
            <a:pPr eaLnBrk="1" hangingPunct="1">
              <a:buFontTx/>
              <a:buNone/>
            </a:pPr>
            <a:r>
              <a:rPr lang="tr-TR" altLang="tr-TR" smtClean="0"/>
              <a:t>   </a:t>
            </a:r>
            <a:r>
              <a:rPr lang="tr-TR" altLang="tr-TR" sz="2800" smtClean="0"/>
              <a:t>Bireyin yatar pozisyondan oturur pozisyona gelmesine ya da aniden ayağa kalkmasına bağlı olarak ortaya çıkar. 60 yaşın üzerindeki bireylerde daha sık görülür.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052513"/>
            <a:ext cx="7913687" cy="44338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800" b="1" dirty="0" smtClean="0"/>
              <a:t>  </a:t>
            </a:r>
            <a:r>
              <a:rPr lang="tr-TR" altLang="tr-TR" sz="2800" b="1" dirty="0" smtClean="0">
                <a:solidFill>
                  <a:schemeClr val="tx2"/>
                </a:solidFill>
              </a:rPr>
              <a:t>Hipertansiyon nedenleri</a:t>
            </a:r>
            <a:endParaRPr lang="tr-TR" altLang="tr-TR" sz="28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tr-TR" altLang="tr-TR" sz="2800" dirty="0" smtClean="0"/>
              <a:t>Koroner arter hastalıkları,</a:t>
            </a:r>
          </a:p>
          <a:p>
            <a:pPr eaLnBrk="1" hangingPunct="1"/>
            <a:r>
              <a:rPr lang="tr-TR" altLang="tr-TR" sz="2800" dirty="0" smtClean="0"/>
              <a:t>Kalp yetmezliği,</a:t>
            </a:r>
          </a:p>
          <a:p>
            <a:pPr eaLnBrk="1" hangingPunct="1"/>
            <a:r>
              <a:rPr lang="tr-TR" altLang="tr-TR" sz="2800" dirty="0" smtClean="0"/>
              <a:t>Böbrek hastalıkları,</a:t>
            </a:r>
          </a:p>
          <a:p>
            <a:pPr eaLnBrk="1" hangingPunct="1"/>
            <a:r>
              <a:rPr lang="tr-TR" altLang="tr-TR" sz="2800" dirty="0" err="1" smtClean="0"/>
              <a:t>Retinopati</a:t>
            </a:r>
            <a:endParaRPr lang="tr-TR" altLang="tr-TR" sz="2800" dirty="0" smtClean="0"/>
          </a:p>
          <a:p>
            <a:pPr eaLnBrk="1" hangingPunct="1">
              <a:buFontTx/>
              <a:buNone/>
            </a:pPr>
            <a:r>
              <a:rPr lang="tr-TR" altLang="tr-TR" sz="2800" dirty="0" smtClean="0"/>
              <a:t>   Hipertansiyon oluşumunda ; şişmanlık, kan kolesterol düzeyinin yüksek olması,sigara içme, aşırı alkol tüketimi, stresli yaşam koşulları gibi etkenler rol oynar.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052513"/>
            <a:ext cx="7842250" cy="44338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b="1" smtClean="0"/>
              <a:t>  </a:t>
            </a:r>
            <a:r>
              <a:rPr lang="tr-TR" altLang="tr-TR" b="1" smtClean="0">
                <a:solidFill>
                  <a:schemeClr val="tx2"/>
                </a:solidFill>
              </a:rPr>
              <a:t>Hipotansiyonun nedenleri,</a:t>
            </a:r>
            <a:endParaRPr lang="tr-TR" altLang="tr-TR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Kan volüm kayıpları,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800" smtClean="0"/>
              <a:t>Kalbin pompalama gücünün zayıflaması.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800" smtClean="0"/>
              <a:t>   Hipotansiyon durumunda; baş dönmesi, soğuk terleme, kalp atım hızının artması, zihinsel bulanıklık, idrar miktarında azalma gibi belirtiler gelişir.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Hekimler hastalığı şöyle tanımlar: “Doku ve hücrelerde normal dışı yapısal ve işlevsel (fonksiyonel) değişikliklerin doğurduğu haldir.”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172109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Yaşamsal bulgular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Ateş</a:t>
            </a:r>
          </a:p>
          <a:p>
            <a:r>
              <a:rPr lang="tr-TR" dirty="0" smtClean="0"/>
              <a:t>Solunum</a:t>
            </a:r>
          </a:p>
          <a:p>
            <a:r>
              <a:rPr lang="tr-TR" dirty="0" smtClean="0"/>
              <a:t>Nabız</a:t>
            </a:r>
          </a:p>
          <a:p>
            <a:r>
              <a:rPr lang="tr-TR" dirty="0" smtClean="0"/>
              <a:t>Tansiyon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023975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Ateş: vücut ısısının normalin üstüne çıkmasıdır.</a:t>
            </a:r>
          </a:p>
          <a:p>
            <a:r>
              <a:rPr lang="tr-TR" dirty="0" smtClean="0"/>
              <a:t>Bir semptomdur ve en sık nedeni enfeksiyondur. </a:t>
            </a:r>
          </a:p>
          <a:p>
            <a:r>
              <a:rPr lang="tr-TR" dirty="0" smtClean="0"/>
              <a:t>Enfeksiyon hastalıklarının da en sık belirtisi/bulgusu ateştir.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433293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Dışında da görülebilir. </a:t>
            </a:r>
          </a:p>
          <a:p>
            <a:r>
              <a:rPr lang="tr-TR" dirty="0" smtClean="0"/>
              <a:t>Her enfeksiyonda ateş bulunmaz.</a:t>
            </a:r>
          </a:p>
          <a:p>
            <a:r>
              <a:rPr lang="tr-TR" dirty="0" smtClean="0"/>
              <a:t>Normal vücut ısısı: 36.8±0.4</a:t>
            </a:r>
            <a:r>
              <a:rPr lang="tr-TR" baseline="30000" dirty="0" smtClean="0"/>
              <a:t>0</a:t>
            </a:r>
            <a:r>
              <a:rPr lang="tr-TR" dirty="0" smtClean="0"/>
              <a:t>C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60510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060575"/>
            <a:ext cx="8362950" cy="1944688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Vücutta Isı Üretimini Etkileyen  Önemli  Faktörler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1645</Words>
  <Application>Microsoft Office PowerPoint</Application>
  <PresentationFormat>Ekran Gösterisi (4:3)</PresentationFormat>
  <Paragraphs>267</Paragraphs>
  <Slides>49</Slides>
  <Notes>32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49</vt:i4>
      </vt:variant>
    </vt:vector>
  </HeadingPairs>
  <TitlesOfParts>
    <vt:vector size="50" baseType="lpstr">
      <vt:lpstr>Ofis Teması</vt:lpstr>
      <vt:lpstr>Sağlık Hastalık ve Yaşamsal Bulgular</vt:lpstr>
      <vt:lpstr>Slayt 2</vt:lpstr>
      <vt:lpstr>Slayt 3</vt:lpstr>
      <vt:lpstr>Slayt 4</vt:lpstr>
      <vt:lpstr>Slayt 5</vt:lpstr>
      <vt:lpstr>Yaşamsal bulgular</vt:lpstr>
      <vt:lpstr>Slayt 7</vt:lpstr>
      <vt:lpstr>Slayt 8</vt:lpstr>
      <vt:lpstr>Vücutta Isı Üretimini Etkileyen  Önemli  Faktörler </vt:lpstr>
      <vt:lpstr>Slayt 10</vt:lpstr>
      <vt:lpstr>Slayt 11</vt:lpstr>
      <vt:lpstr>Slayt 12</vt:lpstr>
      <vt:lpstr>Slayt 13</vt:lpstr>
      <vt:lpstr>Isı kaybı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 Solunumun  Özellikleri  : </vt:lpstr>
      <vt:lpstr>Slayt 26</vt:lpstr>
      <vt:lpstr>Slayt 27</vt:lpstr>
      <vt:lpstr>Slayt 28</vt:lpstr>
      <vt:lpstr>Slayt 29</vt:lpstr>
      <vt:lpstr>Slayt 30</vt:lpstr>
      <vt:lpstr>Slayt 31</vt:lpstr>
      <vt:lpstr>Slayt 32</vt:lpstr>
      <vt:lpstr>Slayt 33</vt:lpstr>
      <vt:lpstr>Slayt 34</vt:lpstr>
      <vt:lpstr>Slayt 35</vt:lpstr>
      <vt:lpstr>Slayt 36</vt:lpstr>
      <vt:lpstr>Slayt 37</vt:lpstr>
      <vt:lpstr>Slayt 38</vt:lpstr>
      <vt:lpstr>Slayt 39</vt:lpstr>
      <vt:lpstr>Slayt 40</vt:lpstr>
      <vt:lpstr>                        </vt:lpstr>
      <vt:lpstr>Slayt 42</vt:lpstr>
      <vt:lpstr>Slayt 43</vt:lpstr>
      <vt:lpstr>Slayt 44</vt:lpstr>
      <vt:lpstr>Arteriyal  Kan  Basıncını  Etkiley  Faktörler  </vt:lpstr>
      <vt:lpstr>Slayt 46</vt:lpstr>
      <vt:lpstr>Slayt 47</vt:lpstr>
      <vt:lpstr>Slayt 48</vt:lpstr>
      <vt:lpstr>Slayt 49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hakan eren</cp:lastModifiedBy>
  <cp:revision>11</cp:revision>
  <dcterms:created xsi:type="dcterms:W3CDTF">2018-09-23T18:28:44Z</dcterms:created>
  <dcterms:modified xsi:type="dcterms:W3CDTF">2018-10-01T06:45:56Z</dcterms:modified>
</cp:coreProperties>
</file>