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62" r:id="rId9"/>
    <p:sldId id="263" r:id="rId10"/>
    <p:sldId id="264" r:id="rId11"/>
    <p:sldId id="265" r:id="rId12"/>
    <p:sldId id="266" r:id="rId13"/>
    <p:sldId id="276" r:id="rId14"/>
    <p:sldId id="267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4E9-F4FD-4D77-9490-1894240D42C0}" type="datetimeFigureOut">
              <a:rPr lang="tr-TR" smtClean="0"/>
              <a:pPr/>
              <a:t>02.03.2018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431E-0BCB-4D70-9D21-895090A3F6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4E9-F4FD-4D77-9490-1894240D42C0}" type="datetimeFigureOut">
              <a:rPr lang="tr-TR" smtClean="0"/>
              <a:pPr/>
              <a:t>02.03.2018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431E-0BCB-4D70-9D21-895090A3F6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4E9-F4FD-4D77-9490-1894240D42C0}" type="datetimeFigureOut">
              <a:rPr lang="tr-TR" smtClean="0"/>
              <a:pPr/>
              <a:t>02.03.2018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431E-0BCB-4D70-9D21-895090A3F6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4E9-F4FD-4D77-9490-1894240D42C0}" type="datetimeFigureOut">
              <a:rPr lang="tr-TR" smtClean="0"/>
              <a:pPr/>
              <a:t>02.03.2018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431E-0BCB-4D70-9D21-895090A3F6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4E9-F4FD-4D77-9490-1894240D42C0}" type="datetimeFigureOut">
              <a:rPr lang="tr-TR" smtClean="0"/>
              <a:pPr/>
              <a:t>02.03.2018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431E-0BCB-4D70-9D21-895090A3F6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4E9-F4FD-4D77-9490-1894240D42C0}" type="datetimeFigureOut">
              <a:rPr lang="tr-TR" smtClean="0"/>
              <a:pPr/>
              <a:t>02.03.2018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431E-0BCB-4D70-9D21-895090A3F6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4E9-F4FD-4D77-9490-1894240D42C0}" type="datetimeFigureOut">
              <a:rPr lang="tr-TR" smtClean="0"/>
              <a:pPr/>
              <a:t>02.03.2018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431E-0BCB-4D70-9D21-895090A3F6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4E9-F4FD-4D77-9490-1894240D42C0}" type="datetimeFigureOut">
              <a:rPr lang="tr-TR" smtClean="0"/>
              <a:pPr/>
              <a:t>02.03.2018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431E-0BCB-4D70-9D21-895090A3F6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4E9-F4FD-4D77-9490-1894240D42C0}" type="datetimeFigureOut">
              <a:rPr lang="tr-TR" smtClean="0"/>
              <a:pPr/>
              <a:t>02.03.2018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431E-0BCB-4D70-9D21-895090A3F6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4E9-F4FD-4D77-9490-1894240D42C0}" type="datetimeFigureOut">
              <a:rPr lang="tr-TR" smtClean="0"/>
              <a:pPr/>
              <a:t>02.03.2018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431E-0BCB-4D70-9D21-895090A3F6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4E9-F4FD-4D77-9490-1894240D42C0}" type="datetimeFigureOut">
              <a:rPr lang="tr-TR" smtClean="0"/>
              <a:pPr/>
              <a:t>02.03.2018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431E-0BCB-4D70-9D21-895090A3F6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964E9-F4FD-4D77-9490-1894240D42C0}" type="datetimeFigureOut">
              <a:rPr lang="tr-TR" smtClean="0"/>
              <a:pPr/>
              <a:t>02.03.2018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D431E-0BCB-4D70-9D21-895090A3F68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Sondajcılıkta Standartlaşma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6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Sondajcılıkta</a:t>
            </a:r>
            <a:r>
              <a:rPr lang="en-US" b="1" dirty="0" smtClean="0"/>
              <a:t> </a:t>
            </a:r>
            <a:r>
              <a:rPr lang="en-US" b="1" dirty="0" err="1" smtClean="0"/>
              <a:t>kullanılan</a:t>
            </a:r>
            <a:r>
              <a:rPr lang="en-US" b="1" dirty="0" smtClean="0"/>
              <a:t> </a:t>
            </a:r>
            <a:r>
              <a:rPr lang="en-US" b="1" dirty="0" err="1" smtClean="0"/>
              <a:t>ölçü</a:t>
            </a:r>
            <a:r>
              <a:rPr lang="en-US" b="1" dirty="0" smtClean="0"/>
              <a:t> </a:t>
            </a:r>
            <a:r>
              <a:rPr lang="en-US" b="1" dirty="0" err="1" smtClean="0"/>
              <a:t>birimleri</a:t>
            </a:r>
            <a:r>
              <a:rPr lang="en-US" b="1" dirty="0" smtClean="0"/>
              <a:t> </a:t>
            </a:r>
            <a:endParaRPr lang="tr-TR" dirty="0" smtClean="0"/>
          </a:p>
          <a:p>
            <a:endParaRPr lang="tr-TR" b="1" dirty="0" smtClean="0"/>
          </a:p>
          <a:p>
            <a:r>
              <a:rPr lang="tr-TR" dirty="0"/>
              <a:t>1-DCDMA standardı </a:t>
            </a:r>
            <a:r>
              <a:rPr lang="tr-TR" dirty="0" smtClean="0"/>
              <a:t> (</a:t>
            </a:r>
            <a:r>
              <a:rPr lang="en-US" dirty="0" smtClean="0"/>
              <a:t>Diamond Core Drill Manufacturers Association</a:t>
            </a:r>
            <a:r>
              <a:rPr lang="tr-TR" dirty="0" smtClean="0"/>
              <a:t>)</a:t>
            </a:r>
            <a:endParaRPr lang="tr-TR" dirty="0"/>
          </a:p>
          <a:p>
            <a:r>
              <a:rPr lang="tr-TR" dirty="0"/>
              <a:t>2-</a:t>
            </a:r>
            <a:r>
              <a:rPr lang="tr-TR" dirty="0" err="1"/>
              <a:t>Craelius</a:t>
            </a:r>
            <a:r>
              <a:rPr lang="tr-TR" dirty="0"/>
              <a:t> metrik standardı </a:t>
            </a:r>
          </a:p>
          <a:p>
            <a:r>
              <a:rPr lang="tr-TR" dirty="0"/>
              <a:t>3-</a:t>
            </a:r>
            <a:r>
              <a:rPr lang="tr-TR" dirty="0" err="1"/>
              <a:t>Comecon</a:t>
            </a:r>
            <a:r>
              <a:rPr lang="tr-TR" dirty="0"/>
              <a:t> standardı </a:t>
            </a:r>
          </a:p>
          <a:p>
            <a:r>
              <a:rPr lang="tr-TR" dirty="0"/>
              <a:t>Bunlardan ilki Amerikan kökenlidir. BX</a:t>
            </a:r>
            <a:r>
              <a:rPr lang="tr-TR" dirty="0" smtClean="0"/>
              <a:t>, NX </a:t>
            </a:r>
            <a:r>
              <a:rPr lang="tr-TR" dirty="0"/>
              <a:t>gibi. </a:t>
            </a:r>
            <a:endParaRPr lang="tr-TR" dirty="0" smtClean="0"/>
          </a:p>
          <a:p>
            <a:r>
              <a:rPr lang="tr-TR" dirty="0" smtClean="0"/>
              <a:t>İkincisi </a:t>
            </a:r>
            <a:r>
              <a:rPr lang="tr-TR" dirty="0"/>
              <a:t>metrik sistemdir, mm ile söylenir. 76 mm</a:t>
            </a:r>
            <a:r>
              <a:rPr lang="tr-TR" dirty="0" smtClean="0"/>
              <a:t>, 84 </a:t>
            </a:r>
            <a:r>
              <a:rPr lang="tr-TR" dirty="0"/>
              <a:t>mm gibi. </a:t>
            </a:r>
            <a:endParaRPr lang="tr-TR" dirty="0" smtClean="0"/>
          </a:p>
          <a:p>
            <a:r>
              <a:rPr lang="tr-TR" dirty="0" smtClean="0"/>
              <a:t>Üçüncüsü </a:t>
            </a:r>
            <a:r>
              <a:rPr lang="tr-TR" dirty="0"/>
              <a:t>de mm ile ifade edilen ve eski Sovyetler Birliği’nde geliştirilmiş bir standarttır. </a:t>
            </a:r>
            <a:endParaRPr lang="tr-TR" dirty="0" smtClean="0"/>
          </a:p>
          <a:p>
            <a:r>
              <a:rPr lang="tr-TR" dirty="0" err="1" smtClean="0"/>
              <a:t>EİE’de</a:t>
            </a:r>
            <a:r>
              <a:rPr lang="tr-TR" dirty="0" smtClean="0"/>
              <a:t> </a:t>
            </a:r>
            <a:r>
              <a:rPr lang="tr-TR" dirty="0" err="1"/>
              <a:t>Craelius</a:t>
            </a:r>
            <a:r>
              <a:rPr lang="tr-TR" dirty="0"/>
              <a:t> metrik standarda uygun malzemeler kullanılmaktadır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19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Dezavantajları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· Rezervuar </a:t>
            </a:r>
            <a:r>
              <a:rPr lang="tr-TR" dirty="0" smtClean="0"/>
              <a:t>basınç kontrolü </a:t>
            </a:r>
            <a:r>
              <a:rPr lang="tr-TR" dirty="0"/>
              <a:t>minimum </a:t>
            </a:r>
            <a:r>
              <a:rPr lang="tr-TR" dirty="0" smtClean="0"/>
              <a:t>düzeydedir.</a:t>
            </a:r>
            <a:endParaRPr lang="tr-TR" dirty="0"/>
          </a:p>
          <a:p>
            <a:pPr algn="just"/>
            <a:r>
              <a:rPr lang="tr-TR" dirty="0"/>
              <a:t>· Kuyu duvarlarına uygulanan </a:t>
            </a:r>
            <a:r>
              <a:rPr lang="tr-TR" dirty="0" smtClean="0"/>
              <a:t>basınç </a:t>
            </a:r>
            <a:r>
              <a:rPr lang="tr-TR" dirty="0"/>
              <a:t>yok denecek kadar azdır</a:t>
            </a:r>
          </a:p>
          <a:p>
            <a:r>
              <a:rPr lang="tr-TR" dirty="0"/>
              <a:t>· Su girişlerinde hava ile devam etme zorlaşır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4004008" cy="649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48679"/>
            <a:ext cx="4680520" cy="581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64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534275" cy="461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D.C.D.M.A. </a:t>
            </a:r>
            <a:r>
              <a:rPr lang="en-US" b="1" dirty="0" err="1"/>
              <a:t>Standardında</a:t>
            </a:r>
            <a:r>
              <a:rPr lang="en-US" b="1" dirty="0"/>
              <a:t> </a:t>
            </a:r>
            <a:r>
              <a:rPr lang="en-US" b="1" dirty="0" err="1"/>
              <a:t>Ekipmanların</a:t>
            </a:r>
            <a:r>
              <a:rPr lang="en-US" b="1" dirty="0"/>
              <a:t> </a:t>
            </a:r>
            <a:r>
              <a:rPr lang="en-US" b="1" dirty="0" err="1"/>
              <a:t>İsimlendirilmeleri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999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Elmaslı</a:t>
            </a:r>
            <a:r>
              <a:rPr lang="en-US" dirty="0"/>
              <a:t> </a:t>
            </a:r>
            <a:r>
              <a:rPr lang="en-US" dirty="0" err="1"/>
              <a:t>sondaj</a:t>
            </a:r>
            <a:r>
              <a:rPr lang="en-US" dirty="0"/>
              <a:t> </a:t>
            </a:r>
            <a:r>
              <a:rPr lang="en-US" dirty="0" err="1"/>
              <a:t>tekniğinde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ekipmanlar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seçilmiş</a:t>
            </a:r>
            <a:r>
              <a:rPr lang="en-US" dirty="0"/>
              <a:t>,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harflerle</a:t>
            </a:r>
            <a:r>
              <a:rPr lang="en-US" dirty="0"/>
              <a:t> </a:t>
            </a:r>
            <a:r>
              <a:rPr lang="en-US" dirty="0" err="1"/>
              <a:t>tanımlanmaktadırlar</a:t>
            </a:r>
            <a:r>
              <a:rPr lang="en-US" dirty="0"/>
              <a:t>. </a:t>
            </a:r>
            <a:endParaRPr lang="tr-TR" dirty="0" smtClean="0"/>
          </a:p>
          <a:p>
            <a:endParaRPr lang="tr-TR" dirty="0"/>
          </a:p>
          <a:p>
            <a:pPr algn="just"/>
            <a:r>
              <a:rPr lang="en-US" dirty="0" smtClean="0"/>
              <a:t>Bu </a:t>
            </a:r>
            <a:r>
              <a:rPr lang="en-US" dirty="0" err="1"/>
              <a:t>tanımlamada</a:t>
            </a:r>
            <a:r>
              <a:rPr lang="en-US" dirty="0"/>
              <a:t>, 3-Harfli </a:t>
            </a:r>
            <a:r>
              <a:rPr lang="en-US" dirty="0" err="1"/>
              <a:t>ve</a:t>
            </a:r>
            <a:r>
              <a:rPr lang="en-US" dirty="0"/>
              <a:t> 2-Harfli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değişik</a:t>
            </a:r>
            <a:r>
              <a:rPr lang="en-US" dirty="0"/>
              <a:t> </a:t>
            </a:r>
            <a:r>
              <a:rPr lang="en-US" dirty="0" err="1"/>
              <a:t>yöntem</a:t>
            </a:r>
            <a:r>
              <a:rPr lang="en-US" dirty="0"/>
              <a:t> </a:t>
            </a:r>
            <a:r>
              <a:rPr lang="en-US" dirty="0" err="1" smtClean="0"/>
              <a:t>uygulanmakta</a:t>
            </a:r>
            <a:r>
              <a:rPr lang="tr-TR" dirty="0" smtClean="0"/>
              <a:t>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12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3-Harfli </a:t>
            </a:r>
            <a:r>
              <a:rPr lang="en-US" i="1" dirty="0" err="1" smtClean="0"/>
              <a:t>İsimlendirme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tr-TR" dirty="0" smtClean="0"/>
              <a:t>Birinci harf, ekipmanın kullanılacak olduğu standart kuyu çapını göstermektedir. D.C.D.M.A. standartlarında küçükten büyüğe doğru E, A, B, N ve H olmak üzere beş adet standart kuyu çapı mevcut bulunmaktadır.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İkinci harf, grup cinsini gösterir ve ekipmanın hangi cins ve serideki ekipmanlarla bir arada kullanılacağını ifade eder.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Üçüncü harf, o ekipmanın dizaynını (serisini, tipini ve özelliklerini) ifade eder.</a:t>
            </a:r>
          </a:p>
          <a:p>
            <a:pPr algn="just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Örneğin, NWM </a:t>
            </a:r>
            <a:r>
              <a:rPr lang="tr-TR" dirty="0" err="1" smtClean="0"/>
              <a:t>karotiyer</a:t>
            </a:r>
            <a:r>
              <a:rPr lang="tr-TR" dirty="0" smtClean="0"/>
              <a:t> dendiği zaman; birinci harf olan N, bu </a:t>
            </a:r>
            <a:r>
              <a:rPr lang="tr-TR" dirty="0" err="1" smtClean="0"/>
              <a:t>karotiyerin</a:t>
            </a:r>
            <a:r>
              <a:rPr lang="tr-TR" dirty="0" smtClean="0"/>
              <a:t> N-çaplı kuyuda kullanılacağını, ikinci harf olan W, bu </a:t>
            </a:r>
            <a:r>
              <a:rPr lang="tr-TR" dirty="0" err="1" smtClean="0"/>
              <a:t>karotiyerin</a:t>
            </a:r>
            <a:r>
              <a:rPr lang="tr-TR" dirty="0" smtClean="0"/>
              <a:t> W serisi </a:t>
            </a:r>
            <a:r>
              <a:rPr lang="tr-TR" dirty="0" err="1" smtClean="0"/>
              <a:t>tijlerle</a:t>
            </a:r>
            <a:r>
              <a:rPr lang="tr-TR" dirty="0" smtClean="0"/>
              <a:t> kullanılacağını, üçüncü harf olan M ise, bu </a:t>
            </a:r>
            <a:r>
              <a:rPr lang="tr-TR" dirty="0" err="1" smtClean="0"/>
              <a:t>karotiyerin</a:t>
            </a:r>
            <a:r>
              <a:rPr lang="tr-TR" dirty="0" smtClean="0"/>
              <a:t> M-serisi, çift tüplü ve döner kafalı olduğunu ifade eder.</a:t>
            </a:r>
          </a:p>
          <a:p>
            <a:pPr algn="just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Tüm standart </a:t>
            </a:r>
            <a:r>
              <a:rPr lang="tr-TR" dirty="0" err="1" smtClean="0"/>
              <a:t>karotiyerler</a:t>
            </a:r>
            <a:r>
              <a:rPr lang="tr-TR" dirty="0" smtClean="0"/>
              <a:t> ile bu </a:t>
            </a:r>
            <a:r>
              <a:rPr lang="tr-TR" dirty="0" err="1" smtClean="0"/>
              <a:t>karotiyerlere</a:t>
            </a:r>
            <a:r>
              <a:rPr lang="tr-TR" dirty="0" smtClean="0"/>
              <a:t> ait parçalar, elmas kronlar, </a:t>
            </a:r>
            <a:r>
              <a:rPr lang="tr-TR" dirty="0" err="1" smtClean="0"/>
              <a:t>portkronlar</a:t>
            </a:r>
            <a:r>
              <a:rPr lang="tr-TR" dirty="0" smtClean="0"/>
              <a:t> ve </a:t>
            </a:r>
            <a:r>
              <a:rPr lang="tr-TR" dirty="0" err="1" smtClean="0"/>
              <a:t>vidya</a:t>
            </a:r>
            <a:r>
              <a:rPr lang="tr-TR" dirty="0" smtClean="0"/>
              <a:t> kronlar, 3-Harfli sistemde adlandırılmaktadır. (BWG </a:t>
            </a:r>
            <a:r>
              <a:rPr lang="tr-TR" dirty="0" err="1" smtClean="0"/>
              <a:t>keçir</a:t>
            </a:r>
            <a:r>
              <a:rPr lang="tr-TR" dirty="0" smtClean="0"/>
              <a:t>, NXM </a:t>
            </a:r>
            <a:r>
              <a:rPr lang="tr-TR" dirty="0" err="1" smtClean="0"/>
              <a:t>karotiyer</a:t>
            </a:r>
            <a:r>
              <a:rPr lang="tr-TR" dirty="0" smtClean="0"/>
              <a:t>, AWG </a:t>
            </a:r>
            <a:r>
              <a:rPr lang="tr-TR" dirty="0" err="1" smtClean="0"/>
              <a:t>portkron</a:t>
            </a:r>
            <a:r>
              <a:rPr lang="tr-TR" dirty="0" smtClean="0"/>
              <a:t>, DWB elmas kron, gibi) (Alpan, 1969).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28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530458"/>
            <a:ext cx="5232678" cy="585087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123728" y="764704"/>
            <a:ext cx="4968552" cy="54726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6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2-Harfli </a:t>
            </a:r>
            <a:r>
              <a:rPr lang="en-US" i="1" dirty="0" err="1" smtClean="0"/>
              <a:t>İsimlendirme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Birinci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3-Harfli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tanımlamada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olduğu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ekipmanın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kullanılacak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olduğu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kuyu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çapını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gösterir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İkinci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ekipmanın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grup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cinsini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dizaynını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birlikte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ifade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eder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Örneğin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NW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tij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NX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tij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dendiği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zaman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birinci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tijlerin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çaplı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kuyuda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kullanılacağını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ikinci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tijlerin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hangi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tip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ekipmanlarla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kullanılacağının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yanı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sıra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tijlerin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tip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özelliklerini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ifade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eder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430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Standartlaşmanın Sağladığı Faydalar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tr-TR" dirty="0" smtClean="0"/>
              <a:t>1.   Çeşitli ülkelerde ve değişik firmalar tarafından imal edilen sondaj ekipmanlarının, malzeme kalitelerinin, ölçü ve toleranslarıyla, işlerliklerinin garanti altına alınması. </a:t>
            </a:r>
          </a:p>
          <a:p>
            <a:pPr algn="just"/>
            <a:r>
              <a:rPr lang="tr-TR" dirty="0" smtClean="0"/>
              <a:t>2.   Değişik imalatçılar tarafından yapılan ekipmanlar arasında uyum sağlanarak, bunların bir arada kullanılabilmesi. </a:t>
            </a:r>
          </a:p>
          <a:p>
            <a:pPr algn="just"/>
            <a:r>
              <a:rPr lang="tr-TR" dirty="0" smtClean="0"/>
              <a:t>3.   İmalatçılar ve kullanıcılar ortak bir dil sağlanarak, çeşitli yerlerden ve çeşitli şekillerde yapılacak taleplerde, kullanmalarda ve ikmallerde sürat, kolaylık ve emniyet sağlanması.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71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Havalı Sondaj Tekniği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7" name="Picture 3" descr="üğ (7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498072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652120" y="4149080"/>
            <a:ext cx="34918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14283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Havalı sondaj ekipmanları, döner sondaj yönteminde kullanılan ekipmanlara ilaveten şu elemanlardan oluşur;</a:t>
            </a:r>
            <a:endParaRPr kumimoji="0" 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1.Kuyu dibi Tabancası</a:t>
            </a:r>
            <a:endParaRPr kumimoji="0" 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2.Tabanca Matkabı</a:t>
            </a:r>
            <a:endParaRPr kumimoji="0" 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3.Köpük Pompası</a:t>
            </a:r>
            <a:endParaRPr kumimoji="0" 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4.Kompresör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204864"/>
            <a:ext cx="13144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Avantajları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Üretim </a:t>
            </a:r>
            <a:r>
              <a:rPr lang="tr-TR" dirty="0" err="1"/>
              <a:t>zonlarına</a:t>
            </a:r>
            <a:r>
              <a:rPr lang="tr-TR" dirty="0"/>
              <a:t> verilen zarar minimumdur</a:t>
            </a:r>
          </a:p>
          <a:p>
            <a:r>
              <a:rPr lang="tr-TR" dirty="0" smtClean="0"/>
              <a:t>Kaçak </a:t>
            </a:r>
            <a:r>
              <a:rPr lang="tr-TR" dirty="0"/>
              <a:t>problemi ortadan kalkmaktadır</a:t>
            </a:r>
          </a:p>
          <a:p>
            <a:r>
              <a:rPr lang="tr-TR" dirty="0" smtClean="0"/>
              <a:t>Üretim </a:t>
            </a:r>
            <a:r>
              <a:rPr lang="tr-TR" dirty="0" err="1"/>
              <a:t>zonlarının</a:t>
            </a:r>
            <a:r>
              <a:rPr lang="tr-TR" dirty="0"/>
              <a:t> potansiyeli daha doğru olarak analiz edilebilmektedir</a:t>
            </a:r>
          </a:p>
          <a:p>
            <a:r>
              <a:rPr lang="tr-TR" dirty="0" smtClean="0"/>
              <a:t>Sondaj </a:t>
            </a:r>
            <a:r>
              <a:rPr lang="tr-TR" dirty="0"/>
              <a:t>hızı </a:t>
            </a:r>
            <a:r>
              <a:rPr lang="tr-TR" dirty="0" smtClean="0"/>
              <a:t>yüksektir</a:t>
            </a:r>
            <a:endParaRPr lang="tr-TR" dirty="0"/>
          </a:p>
          <a:p>
            <a:r>
              <a:rPr lang="tr-TR" dirty="0" smtClean="0"/>
              <a:t>Matkap ömrü </a:t>
            </a:r>
            <a:r>
              <a:rPr lang="tr-TR" dirty="0"/>
              <a:t>uzundur</a:t>
            </a:r>
          </a:p>
          <a:p>
            <a:r>
              <a:rPr lang="tr-TR" dirty="0" smtClean="0"/>
              <a:t>Sert </a:t>
            </a:r>
            <a:r>
              <a:rPr lang="tr-TR" dirty="0"/>
              <a:t>formasyonların delinmesinde daha etkindir</a:t>
            </a:r>
          </a:p>
          <a:p>
            <a:r>
              <a:rPr lang="tr-TR" dirty="0" smtClean="0"/>
              <a:t>Kuyular </a:t>
            </a:r>
            <a:r>
              <a:rPr lang="tr-TR" dirty="0"/>
              <a:t>daha </a:t>
            </a:r>
            <a:r>
              <a:rPr lang="tr-TR" dirty="0" smtClean="0"/>
              <a:t>düzgün </a:t>
            </a:r>
            <a:r>
              <a:rPr lang="tr-TR" dirty="0"/>
              <a:t>ve dik </a:t>
            </a:r>
            <a:r>
              <a:rPr lang="tr-TR" dirty="0" smtClean="0"/>
              <a:t>açılabilmektedir</a:t>
            </a:r>
            <a:endParaRPr lang="tr-TR" dirty="0"/>
          </a:p>
          <a:p>
            <a:r>
              <a:rPr lang="tr-TR" dirty="0" smtClean="0"/>
              <a:t>Çevreye </a:t>
            </a:r>
            <a:r>
              <a:rPr lang="tr-TR" dirty="0"/>
              <a:t>zararı az ve </a:t>
            </a:r>
            <a:r>
              <a:rPr lang="tr-TR" dirty="0" smtClean="0"/>
              <a:t>çalışma </a:t>
            </a:r>
            <a:r>
              <a:rPr lang="tr-TR" dirty="0"/>
              <a:t>ortamı temizdir</a:t>
            </a:r>
          </a:p>
          <a:p>
            <a:r>
              <a:rPr lang="tr-TR" dirty="0" smtClean="0"/>
              <a:t>Maliyetleri düşüktür</a:t>
            </a:r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228</Words>
  <Application>Microsoft Office PowerPoint</Application>
  <PresentationFormat>Ekran Gösterisi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Ofis Teması</vt:lpstr>
      <vt:lpstr>Sondajcılıkta Standartlaşma</vt:lpstr>
      <vt:lpstr>D.C.D.M.A. Standardında Ekipmanların İsimlendirilmeleri </vt:lpstr>
      <vt:lpstr>PowerPoint Sunusu</vt:lpstr>
      <vt:lpstr>3-Harfli İsimlendirme</vt:lpstr>
      <vt:lpstr>PowerPoint Sunusu</vt:lpstr>
      <vt:lpstr>2-Harfli İsimlendirme</vt:lpstr>
      <vt:lpstr>Standartlaşmanın Sağladığı Faydalar</vt:lpstr>
      <vt:lpstr>Havalı Sondaj Tekniği </vt:lpstr>
      <vt:lpstr>Avantajları</vt:lpstr>
      <vt:lpstr>Dezavantajları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D.C.D.M.A. Standardında Ekipmanların İsimlendirilmeleri </dc:title>
  <dc:creator>pc</dc:creator>
  <cp:lastModifiedBy>A</cp:lastModifiedBy>
  <cp:revision>29</cp:revision>
  <dcterms:created xsi:type="dcterms:W3CDTF">2013-11-07T09:10:44Z</dcterms:created>
  <dcterms:modified xsi:type="dcterms:W3CDTF">2018-03-02T10:23:29Z</dcterms:modified>
</cp:coreProperties>
</file>