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FF86879-231C-4066-A626-4B11250EFB1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64F758-2FF3-42D8-BAA1-BCBF20FDACC2}" type="slidenum">
              <a:rPr lang="tr-TR" smtClean="0"/>
              <a:t>‹#›</a:t>
            </a:fld>
            <a:endParaRPr lang="tr-TR"/>
          </a:p>
        </p:txBody>
      </p:sp>
    </p:spTree>
    <p:extLst>
      <p:ext uri="{BB962C8B-B14F-4D97-AF65-F5344CB8AC3E}">
        <p14:creationId xmlns:p14="http://schemas.microsoft.com/office/powerpoint/2010/main" val="1016194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F86879-231C-4066-A626-4B11250EFB1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64F758-2FF3-42D8-BAA1-BCBF20FDACC2}" type="slidenum">
              <a:rPr lang="tr-TR" smtClean="0"/>
              <a:t>‹#›</a:t>
            </a:fld>
            <a:endParaRPr lang="tr-TR"/>
          </a:p>
        </p:txBody>
      </p:sp>
    </p:spTree>
    <p:extLst>
      <p:ext uri="{BB962C8B-B14F-4D97-AF65-F5344CB8AC3E}">
        <p14:creationId xmlns:p14="http://schemas.microsoft.com/office/powerpoint/2010/main" val="3982551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F86879-231C-4066-A626-4B11250EFB1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64F758-2FF3-42D8-BAA1-BCBF20FDACC2}" type="slidenum">
              <a:rPr lang="tr-TR" smtClean="0"/>
              <a:t>‹#›</a:t>
            </a:fld>
            <a:endParaRPr lang="tr-TR"/>
          </a:p>
        </p:txBody>
      </p:sp>
    </p:spTree>
    <p:extLst>
      <p:ext uri="{BB962C8B-B14F-4D97-AF65-F5344CB8AC3E}">
        <p14:creationId xmlns:p14="http://schemas.microsoft.com/office/powerpoint/2010/main" val="2003739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F86879-231C-4066-A626-4B11250EFB1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64F758-2FF3-42D8-BAA1-BCBF20FDACC2}" type="slidenum">
              <a:rPr lang="tr-TR" smtClean="0"/>
              <a:t>‹#›</a:t>
            </a:fld>
            <a:endParaRPr lang="tr-TR"/>
          </a:p>
        </p:txBody>
      </p:sp>
    </p:spTree>
    <p:extLst>
      <p:ext uri="{BB962C8B-B14F-4D97-AF65-F5344CB8AC3E}">
        <p14:creationId xmlns:p14="http://schemas.microsoft.com/office/powerpoint/2010/main" val="603164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FF86879-231C-4066-A626-4B11250EFB1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64F758-2FF3-42D8-BAA1-BCBF20FDACC2}" type="slidenum">
              <a:rPr lang="tr-TR" smtClean="0"/>
              <a:t>‹#›</a:t>
            </a:fld>
            <a:endParaRPr lang="tr-TR"/>
          </a:p>
        </p:txBody>
      </p:sp>
    </p:spTree>
    <p:extLst>
      <p:ext uri="{BB962C8B-B14F-4D97-AF65-F5344CB8AC3E}">
        <p14:creationId xmlns:p14="http://schemas.microsoft.com/office/powerpoint/2010/main" val="1453092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FF86879-231C-4066-A626-4B11250EFB1B}"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64F758-2FF3-42D8-BAA1-BCBF20FDACC2}" type="slidenum">
              <a:rPr lang="tr-TR" smtClean="0"/>
              <a:t>‹#›</a:t>
            </a:fld>
            <a:endParaRPr lang="tr-TR"/>
          </a:p>
        </p:txBody>
      </p:sp>
    </p:spTree>
    <p:extLst>
      <p:ext uri="{BB962C8B-B14F-4D97-AF65-F5344CB8AC3E}">
        <p14:creationId xmlns:p14="http://schemas.microsoft.com/office/powerpoint/2010/main" val="2695136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FF86879-231C-4066-A626-4B11250EFB1B}" type="datetimeFigureOut">
              <a:rPr lang="tr-TR" smtClean="0"/>
              <a:t>18.05.2019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B64F758-2FF3-42D8-BAA1-BCBF20FDACC2}" type="slidenum">
              <a:rPr lang="tr-TR" smtClean="0"/>
              <a:t>‹#›</a:t>
            </a:fld>
            <a:endParaRPr lang="tr-TR"/>
          </a:p>
        </p:txBody>
      </p:sp>
    </p:spTree>
    <p:extLst>
      <p:ext uri="{BB962C8B-B14F-4D97-AF65-F5344CB8AC3E}">
        <p14:creationId xmlns:p14="http://schemas.microsoft.com/office/powerpoint/2010/main" val="336071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FF86879-231C-4066-A626-4B11250EFB1B}" type="datetimeFigureOut">
              <a:rPr lang="tr-TR" smtClean="0"/>
              <a:t>18.05.2019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B64F758-2FF3-42D8-BAA1-BCBF20FDACC2}" type="slidenum">
              <a:rPr lang="tr-TR" smtClean="0"/>
              <a:t>‹#›</a:t>
            </a:fld>
            <a:endParaRPr lang="tr-TR"/>
          </a:p>
        </p:txBody>
      </p:sp>
    </p:spTree>
    <p:extLst>
      <p:ext uri="{BB962C8B-B14F-4D97-AF65-F5344CB8AC3E}">
        <p14:creationId xmlns:p14="http://schemas.microsoft.com/office/powerpoint/2010/main" val="554022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FF86879-231C-4066-A626-4B11250EFB1B}" type="datetimeFigureOut">
              <a:rPr lang="tr-TR" smtClean="0"/>
              <a:t>18.05.2019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B64F758-2FF3-42D8-BAA1-BCBF20FDACC2}" type="slidenum">
              <a:rPr lang="tr-TR" smtClean="0"/>
              <a:t>‹#›</a:t>
            </a:fld>
            <a:endParaRPr lang="tr-TR"/>
          </a:p>
        </p:txBody>
      </p:sp>
    </p:spTree>
    <p:extLst>
      <p:ext uri="{BB962C8B-B14F-4D97-AF65-F5344CB8AC3E}">
        <p14:creationId xmlns:p14="http://schemas.microsoft.com/office/powerpoint/2010/main" val="2478291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FF86879-231C-4066-A626-4B11250EFB1B}"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64F758-2FF3-42D8-BAA1-BCBF20FDACC2}" type="slidenum">
              <a:rPr lang="tr-TR" smtClean="0"/>
              <a:t>‹#›</a:t>
            </a:fld>
            <a:endParaRPr lang="tr-TR"/>
          </a:p>
        </p:txBody>
      </p:sp>
    </p:spTree>
    <p:extLst>
      <p:ext uri="{BB962C8B-B14F-4D97-AF65-F5344CB8AC3E}">
        <p14:creationId xmlns:p14="http://schemas.microsoft.com/office/powerpoint/2010/main" val="1062444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FF86879-231C-4066-A626-4B11250EFB1B}"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64F758-2FF3-42D8-BAA1-BCBF20FDACC2}" type="slidenum">
              <a:rPr lang="tr-TR" smtClean="0"/>
              <a:t>‹#›</a:t>
            </a:fld>
            <a:endParaRPr lang="tr-TR"/>
          </a:p>
        </p:txBody>
      </p:sp>
    </p:spTree>
    <p:extLst>
      <p:ext uri="{BB962C8B-B14F-4D97-AF65-F5344CB8AC3E}">
        <p14:creationId xmlns:p14="http://schemas.microsoft.com/office/powerpoint/2010/main" val="1951332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F86879-231C-4066-A626-4B11250EFB1B}" type="datetimeFigureOut">
              <a:rPr lang="tr-TR" smtClean="0"/>
              <a:t>18.05.2019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64F758-2FF3-42D8-BAA1-BCBF20FDACC2}" type="slidenum">
              <a:rPr lang="tr-TR" smtClean="0"/>
              <a:t>‹#›</a:t>
            </a:fld>
            <a:endParaRPr lang="tr-TR"/>
          </a:p>
        </p:txBody>
      </p:sp>
    </p:spTree>
    <p:extLst>
      <p:ext uri="{BB962C8B-B14F-4D97-AF65-F5344CB8AC3E}">
        <p14:creationId xmlns:p14="http://schemas.microsoft.com/office/powerpoint/2010/main" val="2214450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038946"/>
          </a:xfrm>
        </p:spPr>
        <p:txBody>
          <a:bodyPr>
            <a:normAutofit/>
          </a:bodyPr>
          <a:lstStyle/>
          <a:p>
            <a:pPr algn="l"/>
            <a:r>
              <a:rPr lang="tr-TR" sz="4400" dirty="0" smtClean="0"/>
              <a:t>Piyasa ekonomisinin yükselişi ve düşüşü </a:t>
            </a:r>
            <a:endParaRPr lang="tr-TR" sz="4400" dirty="0"/>
          </a:p>
        </p:txBody>
      </p:sp>
      <p:sp>
        <p:nvSpPr>
          <p:cNvPr id="3" name="Alt Başlık 2"/>
          <p:cNvSpPr>
            <a:spLocks noGrp="1"/>
          </p:cNvSpPr>
          <p:nvPr>
            <p:ph type="subTitle" idx="1"/>
          </p:nvPr>
        </p:nvSpPr>
        <p:spPr>
          <a:xfrm>
            <a:off x="1524000" y="2427316"/>
            <a:ext cx="9144000" cy="3906982"/>
          </a:xfrm>
        </p:spPr>
        <p:txBody>
          <a:bodyPr>
            <a:normAutofit/>
          </a:bodyPr>
          <a:lstStyle/>
          <a:p>
            <a:pPr algn="l"/>
            <a:r>
              <a:rPr lang="tr-TR" sz="2800" dirty="0" smtClean="0"/>
              <a:t>‘</a:t>
            </a:r>
            <a:r>
              <a:rPr lang="tr-TR" sz="2800" dirty="0" smtClean="0"/>
              <a:t>İblis fabrika’ </a:t>
            </a:r>
          </a:p>
          <a:p>
            <a:pPr algn="l"/>
            <a:r>
              <a:rPr lang="tr-TR" sz="2800" dirty="0" smtClean="0"/>
              <a:t>«Yaşam alanı ilerlemeye karşı»</a:t>
            </a:r>
          </a:p>
          <a:p>
            <a:pPr algn="l"/>
            <a:endParaRPr lang="tr-TR" sz="2800" dirty="0"/>
          </a:p>
          <a:p>
            <a:pPr algn="l"/>
            <a:r>
              <a:rPr lang="tr-TR" sz="2800" dirty="0" err="1"/>
              <a:t>Onsekizinci</a:t>
            </a:r>
            <a:r>
              <a:rPr lang="tr-TR" sz="2800" dirty="0"/>
              <a:t> yüzyıl Sanayi Devriminin temelinde, üretim aletlerinin neredeyse mucizevi denebilecek ilerlemesi yatıyordu. Bu ilerleme, halktan insanların yaşamında kökten bir sarsılmayla birlikte yer aldı. </a:t>
            </a:r>
            <a:endParaRPr lang="tr-TR" sz="2800" dirty="0"/>
          </a:p>
        </p:txBody>
      </p:sp>
    </p:spTree>
    <p:extLst>
      <p:ext uri="{BB962C8B-B14F-4D97-AF65-F5344CB8AC3E}">
        <p14:creationId xmlns:p14="http://schemas.microsoft.com/office/powerpoint/2010/main" val="126325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Piyasalar her zaman vardı</a:t>
            </a:r>
            <a:endParaRPr lang="tr-TR" dirty="0"/>
          </a:p>
        </p:txBody>
      </p:sp>
      <p:sp>
        <p:nvSpPr>
          <p:cNvPr id="3" name="İçerik Yer Tutucusu 2"/>
          <p:cNvSpPr>
            <a:spLocks noGrp="1"/>
          </p:cNvSpPr>
          <p:nvPr>
            <p:ph idx="1"/>
          </p:nvPr>
        </p:nvSpPr>
        <p:spPr/>
        <p:txBody>
          <a:bodyPr/>
          <a:lstStyle/>
          <a:p>
            <a:pPr marL="0" indent="0">
              <a:buNone/>
            </a:pPr>
            <a:r>
              <a:rPr lang="tr-TR" dirty="0" smtClean="0"/>
              <a:t>Piyasalar her zaman vardı, ama ekonomik düzen açısından zorunlu değildi </a:t>
            </a:r>
          </a:p>
          <a:p>
            <a:pPr marL="0" indent="0">
              <a:buNone/>
            </a:pPr>
            <a:endParaRPr lang="tr-TR" dirty="0"/>
          </a:p>
          <a:p>
            <a:pPr marL="0" indent="0">
              <a:buNone/>
            </a:pPr>
            <a:r>
              <a:rPr lang="tr-TR" dirty="0" smtClean="0"/>
              <a:t>Piyasalar, «ekonominin içinde değil, dışında işleyen kurumlardı». </a:t>
            </a:r>
          </a:p>
          <a:p>
            <a:pPr marL="0" indent="0">
              <a:buNone/>
            </a:pPr>
            <a:endParaRPr lang="tr-TR" dirty="0"/>
          </a:p>
          <a:p>
            <a:pPr marL="0" indent="0">
              <a:buNone/>
            </a:pPr>
            <a:r>
              <a:rPr lang="tr-TR" dirty="0" smtClean="0"/>
              <a:t>Ticaretin örgütlenişi, toplumsal </a:t>
            </a:r>
            <a:r>
              <a:rPr lang="tr-TR" smtClean="0"/>
              <a:t>işleyişe dışsaldı. </a:t>
            </a:r>
          </a:p>
          <a:p>
            <a:pPr marL="0" indent="0">
              <a:buNone/>
            </a:pPr>
            <a:endParaRPr lang="tr-TR"/>
          </a:p>
        </p:txBody>
      </p:sp>
    </p:spTree>
    <p:extLst>
      <p:ext uri="{BB962C8B-B14F-4D97-AF65-F5344CB8AC3E}">
        <p14:creationId xmlns:p14="http://schemas.microsoft.com/office/powerpoint/2010/main" val="1921132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Liberal felsefe </a:t>
            </a:r>
            <a:endParaRPr lang="tr-TR" dirty="0"/>
          </a:p>
        </p:txBody>
      </p:sp>
      <p:sp>
        <p:nvSpPr>
          <p:cNvPr id="3" name="İçerik Yer Tutucusu 2"/>
          <p:cNvSpPr>
            <a:spLocks noGrp="1"/>
          </p:cNvSpPr>
          <p:nvPr>
            <p:ph idx="1"/>
          </p:nvPr>
        </p:nvSpPr>
        <p:spPr/>
        <p:txBody>
          <a:bodyPr/>
          <a:lstStyle/>
          <a:p>
            <a:pPr marL="0" indent="0">
              <a:buNone/>
            </a:pPr>
            <a:r>
              <a:rPr lang="tr-TR" dirty="0" smtClean="0"/>
              <a:t>Liberal felsefe, içinden doğduğu toplumsal ilişkileri, tarihin ve toplumsal hayatın nihai amacı düzeyine yükseltmektedir. </a:t>
            </a:r>
          </a:p>
          <a:p>
            <a:pPr marL="0" indent="0">
              <a:buNone/>
            </a:pPr>
            <a:endParaRPr lang="tr-TR" dirty="0" smtClean="0"/>
          </a:p>
          <a:p>
            <a:pPr marL="0" indent="0">
              <a:buNone/>
            </a:pPr>
            <a:r>
              <a:rPr lang="tr-TR" dirty="0" smtClean="0"/>
              <a:t>Liberal</a:t>
            </a:r>
            <a:r>
              <a:rPr lang="tr-TR" dirty="0" smtClean="0"/>
              <a:t> felsefe tarihsel perspektiften yoksundur </a:t>
            </a:r>
          </a:p>
          <a:p>
            <a:pPr marL="0" indent="0">
              <a:buNone/>
            </a:pPr>
            <a:endParaRPr lang="tr-TR" dirty="0"/>
          </a:p>
          <a:p>
            <a:pPr marL="0" indent="0">
              <a:buNone/>
            </a:pPr>
            <a:r>
              <a:rPr lang="tr-TR" dirty="0"/>
              <a:t>Liberal felsefe hiçbir noktada değişim sorununun açıklanmasında olduğu kadar açık seçik bir başarısızlığa uğramadı. (Polanyi, 2000: 74). </a:t>
            </a:r>
          </a:p>
          <a:p>
            <a:pPr marL="0" indent="0">
              <a:buNone/>
            </a:pPr>
            <a:r>
              <a:rPr lang="tr-TR" dirty="0"/>
              <a:t>Ekonomik liberalizm, sosyal olayları ekonomik açıdan açıklamakta direndiği için, Sanayi Devrimi tarihini yanlış yorumladı</a:t>
            </a:r>
          </a:p>
          <a:p>
            <a:pPr marL="0" indent="0">
              <a:buNone/>
            </a:pPr>
            <a:endParaRPr lang="tr-TR" dirty="0" smtClean="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490255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Liberal felsefenin tarihsel/toplumsal temeli</a:t>
            </a:r>
            <a:endParaRPr lang="tr-TR" dirty="0"/>
          </a:p>
        </p:txBody>
      </p:sp>
      <p:sp>
        <p:nvSpPr>
          <p:cNvPr id="3" name="İçerik Yer Tutucusu 2"/>
          <p:cNvSpPr>
            <a:spLocks noGrp="1"/>
          </p:cNvSpPr>
          <p:nvPr>
            <p:ph idx="1"/>
          </p:nvPr>
        </p:nvSpPr>
        <p:spPr/>
        <p:txBody>
          <a:bodyPr/>
          <a:lstStyle/>
          <a:p>
            <a:pPr marL="0" indent="0">
              <a:buNone/>
            </a:pPr>
            <a:r>
              <a:rPr lang="tr-TR" dirty="0" smtClean="0"/>
              <a:t>Toplumun, parasal kazanca dayalı bir ilke temelinde örgütlenmesi ve bunun da temelinde maddi üretimdeki yapısal dönüşümün olması, liberal düşünceye ideolojik üstünlük kazandırmıştır. </a:t>
            </a:r>
          </a:p>
          <a:p>
            <a:pPr marL="0" indent="0">
              <a:buNone/>
            </a:pPr>
            <a:endParaRPr lang="tr-TR" dirty="0" smtClean="0"/>
          </a:p>
          <a:p>
            <a:pPr marL="0" indent="0">
              <a:buNone/>
            </a:pPr>
            <a:r>
              <a:rPr lang="tr-TR" dirty="0" smtClean="0"/>
              <a:t>«Toprak çevirmeleri (çitleme)»</a:t>
            </a:r>
          </a:p>
          <a:p>
            <a:pPr marL="0" indent="0">
              <a:buNone/>
            </a:pPr>
            <a:endParaRPr lang="tr-TR" dirty="0"/>
          </a:p>
          <a:p>
            <a:pPr marL="0" indent="0">
              <a:buNone/>
            </a:pPr>
            <a:r>
              <a:rPr lang="tr-TR" dirty="0"/>
              <a:t>Toprak çevrilmelerine, haklı olarak, zenginlerin yoksullara karşı gerçekleştirdikleri devrim denilmiştir. </a:t>
            </a:r>
            <a:endParaRPr lang="tr-TR" dirty="0"/>
          </a:p>
        </p:txBody>
      </p:sp>
    </p:spTree>
    <p:extLst>
      <p:ext uri="{BB962C8B-B14F-4D97-AF65-F5344CB8AC3E}">
        <p14:creationId xmlns:p14="http://schemas.microsoft.com/office/powerpoint/2010/main" val="2487466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Piyasa ilişkilerine karşı çıkış</a:t>
            </a:r>
            <a:endParaRPr lang="tr-TR" dirty="0"/>
          </a:p>
        </p:txBody>
      </p:sp>
      <p:sp>
        <p:nvSpPr>
          <p:cNvPr id="3" name="İçerik Yer Tutucusu 2"/>
          <p:cNvSpPr>
            <a:spLocks noGrp="1"/>
          </p:cNvSpPr>
          <p:nvPr>
            <p:ph idx="1"/>
          </p:nvPr>
        </p:nvSpPr>
        <p:spPr/>
        <p:txBody>
          <a:bodyPr/>
          <a:lstStyle/>
          <a:p>
            <a:pPr marL="0" indent="0">
              <a:buNone/>
            </a:pPr>
            <a:r>
              <a:rPr lang="tr-TR" dirty="0" smtClean="0"/>
              <a:t>Piyasa toplumunun yaratılmasında karşıt güçler arası ilişki, belirleyicidir </a:t>
            </a:r>
          </a:p>
          <a:p>
            <a:pPr marL="0" indent="0">
              <a:buNone/>
            </a:pPr>
            <a:endParaRPr lang="tr-TR" dirty="0"/>
          </a:p>
          <a:p>
            <a:pPr marL="0" indent="0">
              <a:buNone/>
            </a:pPr>
            <a:r>
              <a:rPr lang="tr-TR" dirty="0" smtClean="0"/>
              <a:t>Çitleme/toprak çevirmeleri, piyasa toplumuna giden tarihsel yolda önemli bir aşamadır; ancak toplumun buna karşı direnci, süreci geciktirmiştir. </a:t>
            </a:r>
          </a:p>
          <a:p>
            <a:pPr marL="0" indent="0">
              <a:buNone/>
            </a:pPr>
            <a:endParaRPr lang="tr-TR" dirty="0"/>
          </a:p>
          <a:p>
            <a:pPr marL="0" indent="0">
              <a:buNone/>
            </a:pPr>
            <a:r>
              <a:rPr lang="tr-TR" dirty="0" smtClean="0"/>
              <a:t>«Değişim </a:t>
            </a:r>
            <a:r>
              <a:rPr lang="tr-TR" dirty="0"/>
              <a:t>hızı, çoğu zaman, değişimin yönü kadar önemlidir. Ama ikincisi, çoğu zaman bizim irademizin dışındadır, oysa değişimin hangi hızla gerçekleşmesi gerektiğine biz karar </a:t>
            </a:r>
            <a:r>
              <a:rPr lang="tr-TR" dirty="0" smtClean="0"/>
              <a:t>verebiliriz.»</a:t>
            </a:r>
            <a:endParaRPr lang="tr-TR" dirty="0"/>
          </a:p>
          <a:p>
            <a:pPr marL="0" indent="0">
              <a:buNone/>
            </a:pPr>
            <a:endParaRPr lang="tr-TR" dirty="0"/>
          </a:p>
        </p:txBody>
      </p:sp>
    </p:spTree>
    <p:extLst>
      <p:ext uri="{BB962C8B-B14F-4D97-AF65-F5344CB8AC3E}">
        <p14:creationId xmlns:p14="http://schemas.microsoft.com/office/powerpoint/2010/main" val="884097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Piyasa sistemi </a:t>
            </a:r>
            <a:endParaRPr lang="tr-TR" dirty="0"/>
          </a:p>
        </p:txBody>
      </p:sp>
      <p:sp>
        <p:nvSpPr>
          <p:cNvPr id="3" name="İçerik Yer Tutucusu 2"/>
          <p:cNvSpPr>
            <a:spLocks noGrp="1"/>
          </p:cNvSpPr>
          <p:nvPr>
            <p:ph idx="1"/>
          </p:nvPr>
        </p:nvSpPr>
        <p:spPr/>
        <p:txBody>
          <a:bodyPr/>
          <a:lstStyle/>
          <a:p>
            <a:pPr marL="0" indent="0">
              <a:buNone/>
            </a:pPr>
            <a:r>
              <a:rPr lang="tr-TR" dirty="0" smtClean="0"/>
              <a:t>Piyasa sisteminin genel bir tanımı </a:t>
            </a:r>
          </a:p>
          <a:p>
            <a:pPr marL="0" indent="0">
              <a:buNone/>
            </a:pPr>
            <a:endParaRPr lang="tr-TR" dirty="0" smtClean="0"/>
          </a:p>
          <a:p>
            <a:pPr marL="0" indent="0">
              <a:buNone/>
            </a:pPr>
            <a:r>
              <a:rPr lang="tr-TR" dirty="0" smtClean="0"/>
              <a:t>«Geçim </a:t>
            </a:r>
            <a:r>
              <a:rPr lang="tr-TR" dirty="0"/>
              <a:t>amacının yerini kazanç amacı alır. Bütün alış veriş ilişkileri parasal ilişkilere dönüşürler, bunlar da ekonomik yaşamın her noktasında bir değişim aracı kullanılmasını gerektirirler. Bütün gelirler herhangi bir malın satışından kaynaklanmalı ve bir insanın gelirinin asıl kaynağı ne olursa olsun, onun bir satış işleminin sonucu olduğu düşünülmelidir</a:t>
            </a:r>
            <a:r>
              <a:rPr lang="tr-TR" dirty="0" smtClean="0"/>
              <a:t>.» </a:t>
            </a:r>
            <a:endParaRPr lang="tr-TR" dirty="0"/>
          </a:p>
        </p:txBody>
      </p:sp>
    </p:spTree>
    <p:extLst>
      <p:ext uri="{BB962C8B-B14F-4D97-AF65-F5344CB8AC3E}">
        <p14:creationId xmlns:p14="http://schemas.microsoft.com/office/powerpoint/2010/main" val="173210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Piyasa sisteminin temel özelliği</a:t>
            </a:r>
            <a:endParaRPr lang="tr-TR" dirty="0"/>
          </a:p>
        </p:txBody>
      </p:sp>
      <p:sp>
        <p:nvSpPr>
          <p:cNvPr id="3" name="İçerik Yer Tutucusu 2"/>
          <p:cNvSpPr>
            <a:spLocks noGrp="1"/>
          </p:cNvSpPr>
          <p:nvPr>
            <p:ph idx="1"/>
          </p:nvPr>
        </p:nvSpPr>
        <p:spPr/>
        <p:txBody>
          <a:bodyPr/>
          <a:lstStyle/>
          <a:p>
            <a:pPr marL="0" indent="0">
              <a:buNone/>
            </a:pPr>
            <a:r>
              <a:rPr lang="tr-TR" dirty="0" smtClean="0"/>
              <a:t>Piyasa sisteminin temel ve şaşırtıcı bir özelliği</a:t>
            </a:r>
            <a:r>
              <a:rPr lang="tr-TR" dirty="0"/>
              <a:t>, bir kez kurulduktan sonra müdahalesiz işlemesi gerekmesi. </a:t>
            </a:r>
            <a:endParaRPr lang="tr-TR" dirty="0" smtClean="0"/>
          </a:p>
          <a:p>
            <a:pPr marL="0" indent="0">
              <a:buNone/>
            </a:pPr>
            <a:r>
              <a:rPr lang="tr-TR" dirty="0" smtClean="0"/>
              <a:t>Sistem </a:t>
            </a:r>
            <a:r>
              <a:rPr lang="tr-TR" dirty="0"/>
              <a:t>içinde kârlar garantiye alınmış filan değildir ve tüccar piyasada kâr etmek durumundadır. </a:t>
            </a:r>
            <a:endParaRPr lang="tr-TR" dirty="0" smtClean="0"/>
          </a:p>
          <a:p>
            <a:pPr marL="0" indent="0">
              <a:buNone/>
            </a:pPr>
            <a:endParaRPr lang="tr-TR" dirty="0" smtClean="0"/>
          </a:p>
          <a:p>
            <a:pPr marL="0" indent="0">
              <a:buNone/>
            </a:pPr>
            <a:r>
              <a:rPr lang="tr-TR" dirty="0" smtClean="0"/>
              <a:t>Fiyatlar </a:t>
            </a:r>
            <a:r>
              <a:rPr lang="tr-TR" dirty="0"/>
              <a:t>kendi kendilerine dengeye gelmelidirler. </a:t>
            </a:r>
            <a:endParaRPr lang="tr-TR" dirty="0" smtClean="0"/>
          </a:p>
          <a:p>
            <a:pPr marL="0" indent="0">
              <a:buNone/>
            </a:pPr>
            <a:endParaRPr lang="tr-TR" dirty="0"/>
          </a:p>
          <a:p>
            <a:pPr marL="0" indent="0">
              <a:buNone/>
            </a:pPr>
            <a:r>
              <a:rPr lang="tr-TR" dirty="0" smtClean="0"/>
              <a:t>Piyasa </a:t>
            </a:r>
            <a:r>
              <a:rPr lang="tr-TR" dirty="0"/>
              <a:t>ekonomisinden anladığımız, böyle kendi yasalarına göre işleyen bir piyasalar sistemi </a:t>
            </a:r>
            <a:endParaRPr lang="tr-TR" dirty="0"/>
          </a:p>
        </p:txBody>
      </p:sp>
    </p:spTree>
    <p:extLst>
      <p:ext uri="{BB962C8B-B14F-4D97-AF65-F5344CB8AC3E}">
        <p14:creationId xmlns:p14="http://schemas.microsoft.com/office/powerpoint/2010/main" val="2145912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Temel çelişki </a:t>
            </a:r>
            <a:endParaRPr lang="tr-TR" dirty="0"/>
          </a:p>
        </p:txBody>
      </p:sp>
      <p:sp>
        <p:nvSpPr>
          <p:cNvPr id="3" name="İçerik Yer Tutucusu 2"/>
          <p:cNvSpPr>
            <a:spLocks noGrp="1"/>
          </p:cNvSpPr>
          <p:nvPr>
            <p:ph idx="1"/>
          </p:nvPr>
        </p:nvSpPr>
        <p:spPr/>
        <p:txBody>
          <a:bodyPr/>
          <a:lstStyle/>
          <a:p>
            <a:pPr marL="0" indent="0">
              <a:buNone/>
            </a:pPr>
            <a:r>
              <a:rPr lang="tr-TR" dirty="0"/>
              <a:t>Ticari bir toplumda makinayla üretimin içerdiği şey, aslında, toplumun doğal ve insani özünü metalara </a:t>
            </a:r>
            <a:r>
              <a:rPr lang="tr-TR" dirty="0" smtClean="0"/>
              <a:t>dönüştürmektir. </a:t>
            </a:r>
          </a:p>
          <a:p>
            <a:pPr marL="0" indent="0">
              <a:buNone/>
            </a:pPr>
            <a:endParaRPr lang="tr-TR" dirty="0"/>
          </a:p>
          <a:p>
            <a:pPr marL="0" indent="0">
              <a:buNone/>
            </a:pPr>
            <a:r>
              <a:rPr lang="tr-TR" dirty="0" smtClean="0"/>
              <a:t>Bu </a:t>
            </a:r>
            <a:r>
              <a:rPr lang="tr-TR" dirty="0"/>
              <a:t>yöntemin neden olduğu sarsıntı mutlaka insan ilişkilerini altüst edecek ve doğal çevreyi yok etme tehdidini taşıyacaktır </a:t>
            </a:r>
            <a:endParaRPr lang="tr-TR" dirty="0" smtClean="0"/>
          </a:p>
          <a:p>
            <a:pPr marL="0" indent="0">
              <a:buNone/>
            </a:pPr>
            <a:endParaRPr lang="tr-TR" dirty="0"/>
          </a:p>
          <a:p>
            <a:pPr marL="0" indent="0">
              <a:buNone/>
            </a:pPr>
            <a:r>
              <a:rPr lang="tr-TR" dirty="0" smtClean="0"/>
              <a:t>Piyasa ekonomisi: piyasa fiyatları ve yalnızca piyasa fiyatlarıyla yönetilen bir ekonomi </a:t>
            </a:r>
            <a:endParaRPr lang="tr-TR" dirty="0"/>
          </a:p>
        </p:txBody>
      </p:sp>
    </p:spTree>
    <p:extLst>
      <p:ext uri="{BB962C8B-B14F-4D97-AF65-F5344CB8AC3E}">
        <p14:creationId xmlns:p14="http://schemas.microsoft.com/office/powerpoint/2010/main" val="3165811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Ekonominin belirleyiciliği</a:t>
            </a:r>
            <a:endParaRPr lang="tr-TR" dirty="0"/>
          </a:p>
        </p:txBody>
      </p:sp>
      <p:sp>
        <p:nvSpPr>
          <p:cNvPr id="3" name="İçerik Yer Tutucusu 2"/>
          <p:cNvSpPr>
            <a:spLocks noGrp="1"/>
          </p:cNvSpPr>
          <p:nvPr>
            <p:ph idx="1"/>
          </p:nvPr>
        </p:nvSpPr>
        <p:spPr/>
        <p:txBody>
          <a:bodyPr/>
          <a:lstStyle/>
          <a:p>
            <a:pPr marL="0" indent="0">
              <a:buNone/>
            </a:pPr>
            <a:r>
              <a:rPr lang="tr-TR" dirty="0" smtClean="0"/>
              <a:t>İlk insanlardan beri ekonomik faaliyet olmazsa olmazdı; ama ekonominin oynadığı rol piyasa toplumundaki niteliğine hiçbir zaman sahip olmadı </a:t>
            </a:r>
          </a:p>
          <a:p>
            <a:pPr marL="0" indent="0">
              <a:buNone/>
            </a:pPr>
            <a:endParaRPr lang="tr-TR" dirty="0"/>
          </a:p>
          <a:p>
            <a:pPr marL="0" indent="0">
              <a:buNone/>
            </a:pPr>
            <a:r>
              <a:rPr lang="tr-TR" dirty="0" smtClean="0"/>
              <a:t>Adam Smith: </a:t>
            </a:r>
            <a:r>
              <a:rPr lang="tr-TR" dirty="0"/>
              <a:t>, “insanın bir şeyi başka bir şeyle takas, trampa ve mübadele etme </a:t>
            </a:r>
            <a:r>
              <a:rPr lang="tr-TR" dirty="0" smtClean="0"/>
              <a:t>eğilimi” </a:t>
            </a:r>
          </a:p>
          <a:p>
            <a:pPr marL="0" indent="0">
              <a:buNone/>
            </a:pPr>
            <a:r>
              <a:rPr lang="tr-TR" dirty="0" smtClean="0"/>
              <a:t>«Politik </a:t>
            </a:r>
            <a:r>
              <a:rPr lang="tr-TR" dirty="0"/>
              <a:t>iktisat, sosyal tarih, politik felsefe ve genel sosyoloji dallarından birçok yazar, Smith’in dümen suyundan giderek, takasla uğraşan vahşiyi bilim dallarının temel aksiyomu yapıp çıktılar</a:t>
            </a:r>
            <a:r>
              <a:rPr lang="tr-TR" dirty="0" smtClean="0"/>
              <a:t>.» </a:t>
            </a:r>
            <a:endParaRPr lang="tr-TR" dirty="0"/>
          </a:p>
        </p:txBody>
      </p:sp>
    </p:spTree>
    <p:extLst>
      <p:ext uri="{BB962C8B-B14F-4D97-AF65-F5344CB8AC3E}">
        <p14:creationId xmlns:p14="http://schemas.microsoft.com/office/powerpoint/2010/main" val="192110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Ekonomi ve toplum </a:t>
            </a:r>
            <a:endParaRPr lang="tr-TR" dirty="0"/>
          </a:p>
        </p:txBody>
      </p:sp>
      <p:sp>
        <p:nvSpPr>
          <p:cNvPr id="3" name="İçerik Yer Tutucusu 2"/>
          <p:cNvSpPr>
            <a:spLocks noGrp="1"/>
          </p:cNvSpPr>
          <p:nvPr>
            <p:ph idx="1"/>
          </p:nvPr>
        </p:nvSpPr>
        <p:spPr/>
        <p:txBody>
          <a:bodyPr/>
          <a:lstStyle/>
          <a:p>
            <a:pPr marL="0" indent="0">
              <a:buNone/>
            </a:pPr>
            <a:r>
              <a:rPr lang="tr-TR" dirty="0" smtClean="0"/>
              <a:t>İnsan ekonomisi, daha önce hep toplumsal ilişkilerin içine yerleşikti </a:t>
            </a:r>
          </a:p>
          <a:p>
            <a:pPr marL="0" indent="0">
              <a:buNone/>
            </a:pPr>
            <a:endParaRPr lang="tr-TR" dirty="0" smtClean="0"/>
          </a:p>
          <a:p>
            <a:pPr marL="0" indent="0">
              <a:buNone/>
            </a:pPr>
            <a:r>
              <a:rPr lang="tr-TR" dirty="0" smtClean="0"/>
              <a:t>Maddi zenginlik edinmek, bireysel çıkarları korumak; bunlar var olmayan şeylerdi </a:t>
            </a:r>
            <a:endParaRPr lang="tr-TR" dirty="0"/>
          </a:p>
          <a:p>
            <a:pPr marL="0" indent="0">
              <a:buNone/>
            </a:pPr>
            <a:endParaRPr lang="tr-TR" dirty="0" smtClean="0"/>
          </a:p>
          <a:p>
            <a:pPr marL="0" indent="0">
              <a:buNone/>
            </a:pPr>
            <a:r>
              <a:rPr lang="tr-TR" dirty="0" smtClean="0"/>
              <a:t>Maddi zenginliği edinme, toplum içindeki değerleri gerçekleştirme amacına hizmet ettiği ölçüde değerli bir şeydi </a:t>
            </a:r>
            <a:endParaRPr lang="tr-TR" dirty="0"/>
          </a:p>
        </p:txBody>
      </p:sp>
    </p:spTree>
    <p:extLst>
      <p:ext uri="{BB962C8B-B14F-4D97-AF65-F5344CB8AC3E}">
        <p14:creationId xmlns:p14="http://schemas.microsoft.com/office/powerpoint/2010/main" val="42095572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522</Words>
  <Application>Microsoft Office PowerPoint</Application>
  <PresentationFormat>Geniş ekran</PresentationFormat>
  <Paragraphs>59</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Piyasa ekonomisinin yükselişi ve düşüşü </vt:lpstr>
      <vt:lpstr>Liberal felsefe </vt:lpstr>
      <vt:lpstr>Liberal felsefenin tarihsel/toplumsal temeli</vt:lpstr>
      <vt:lpstr>Piyasa ilişkilerine karşı çıkış</vt:lpstr>
      <vt:lpstr>Piyasa sistemi </vt:lpstr>
      <vt:lpstr>Piyasa sisteminin temel özelliği</vt:lpstr>
      <vt:lpstr>Temel çelişki </vt:lpstr>
      <vt:lpstr>Ekonominin belirleyiciliği</vt:lpstr>
      <vt:lpstr>Ekonomi ve toplum </vt:lpstr>
      <vt:lpstr>Piyasalar her zaman vardı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6</cp:revision>
  <dcterms:created xsi:type="dcterms:W3CDTF">2019-05-16T14:28:26Z</dcterms:created>
  <dcterms:modified xsi:type="dcterms:W3CDTF">2019-05-18T06:43:18Z</dcterms:modified>
</cp:coreProperties>
</file>