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63" r:id="rId3"/>
    <p:sldId id="262" r:id="rId4"/>
    <p:sldId id="264" r:id="rId5"/>
    <p:sldId id="265" r:id="rId6"/>
    <p:sldId id="266" r:id="rId7"/>
    <p:sldId id="267" r:id="rId8"/>
    <p:sldId id="268" r:id="rId9"/>
    <p:sldId id="269" r:id="rId10"/>
    <p:sldId id="271" r:id="rId11"/>
    <p:sldId id="272" r:id="rId12"/>
    <p:sldId id="273" r:id="rId13"/>
    <p:sldId id="274" r:id="rId14"/>
    <p:sldId id="275" r:id="rId15"/>
    <p:sldId id="257" r:id="rId16"/>
    <p:sldId id="258" r:id="rId17"/>
    <p:sldId id="259" r:id="rId18"/>
    <p:sldId id="260" r:id="rId19"/>
    <p:sldId id="261"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3976824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2601784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17359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18568549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508382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21100007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24372267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746134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3481405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4B526BA-9634-4B7D-BA85-2B0241AF7DE9}" type="datetimeFigureOut">
              <a:rPr lang="tr-TR" smtClean="0"/>
              <a:t>19.04.2018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32320277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4B526BA-9634-4B7D-BA85-2B0241AF7DE9}"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549209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4B526BA-9634-4B7D-BA85-2B0241AF7DE9}" type="datetimeFigureOut">
              <a:rPr lang="tr-TR" smtClean="0"/>
              <a:t>19.04.2018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2654760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4B526BA-9634-4B7D-BA85-2B0241AF7DE9}" type="datetimeFigureOut">
              <a:rPr lang="tr-TR" smtClean="0"/>
              <a:t>19.04.2018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2460497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B526BA-9634-4B7D-BA85-2B0241AF7DE9}" type="datetimeFigureOut">
              <a:rPr lang="tr-TR" smtClean="0"/>
              <a:t>19.04.2018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1251477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4B526BA-9634-4B7D-BA85-2B0241AF7DE9}" type="datetimeFigureOut">
              <a:rPr lang="tr-TR" smtClean="0"/>
              <a:t>19.04.2018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892AD3-C4DB-4D10-9C2A-91B83A5778A5}" type="slidenum">
              <a:rPr lang="tr-TR" smtClean="0"/>
              <a:t>‹#›</a:t>
            </a:fld>
            <a:endParaRPr lang="tr-TR"/>
          </a:p>
        </p:txBody>
      </p:sp>
    </p:spTree>
    <p:extLst>
      <p:ext uri="{BB962C8B-B14F-4D97-AF65-F5344CB8AC3E}">
        <p14:creationId xmlns:p14="http://schemas.microsoft.com/office/powerpoint/2010/main" val="2405007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9892AD3-C4DB-4D10-9C2A-91B83A5778A5}" type="slidenum">
              <a:rPr lang="tr-TR" smtClean="0"/>
              <a:t>‹#›</a:t>
            </a:fld>
            <a:endParaRPr lang="tr-TR"/>
          </a:p>
        </p:txBody>
      </p:sp>
      <p:sp>
        <p:nvSpPr>
          <p:cNvPr id="5" name="Date Placeholder 4"/>
          <p:cNvSpPr>
            <a:spLocks noGrp="1"/>
          </p:cNvSpPr>
          <p:nvPr>
            <p:ph type="dt" sz="half" idx="10"/>
          </p:nvPr>
        </p:nvSpPr>
        <p:spPr/>
        <p:txBody>
          <a:bodyPr/>
          <a:lstStyle/>
          <a:p>
            <a:fld id="{34B526BA-9634-4B7D-BA85-2B0241AF7DE9}" type="datetimeFigureOut">
              <a:rPr lang="tr-TR" smtClean="0"/>
              <a:t>19.04.2018</a:t>
            </a:fld>
            <a:endParaRPr lang="tr-TR"/>
          </a:p>
        </p:txBody>
      </p:sp>
    </p:spTree>
    <p:extLst>
      <p:ext uri="{BB962C8B-B14F-4D97-AF65-F5344CB8AC3E}">
        <p14:creationId xmlns:p14="http://schemas.microsoft.com/office/powerpoint/2010/main" val="983565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4B526BA-9634-4B7D-BA85-2B0241AF7DE9}" type="datetimeFigureOut">
              <a:rPr lang="tr-TR" smtClean="0"/>
              <a:t>19.04.2018</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9892AD3-C4DB-4D10-9C2A-91B83A5778A5}" type="slidenum">
              <a:rPr lang="tr-TR" smtClean="0"/>
              <a:t>‹#›</a:t>
            </a:fld>
            <a:endParaRPr lang="tr-TR"/>
          </a:p>
        </p:txBody>
      </p:sp>
    </p:spTree>
    <p:extLst>
      <p:ext uri="{BB962C8B-B14F-4D97-AF65-F5344CB8AC3E}">
        <p14:creationId xmlns:p14="http://schemas.microsoft.com/office/powerpoint/2010/main" val="58196206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b="1" dirty="0"/>
              <a:t>LİSANSLI DEPOCULUK </a:t>
            </a:r>
            <a:endParaRPr lang="tr-TR" dirty="0"/>
          </a:p>
        </p:txBody>
      </p:sp>
    </p:spTree>
    <p:extLst>
      <p:ext uri="{BB962C8B-B14F-4D97-AF65-F5344CB8AC3E}">
        <p14:creationId xmlns:p14="http://schemas.microsoft.com/office/powerpoint/2010/main" val="2510776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Tazmin Fonu</a:t>
            </a:r>
            <a:br>
              <a:rPr lang="tr-TR" dirty="0" smtClean="0"/>
            </a:br>
            <a:endParaRPr lang="tr-TR" dirty="0"/>
          </a:p>
        </p:txBody>
      </p:sp>
      <p:sp>
        <p:nvSpPr>
          <p:cNvPr id="3" name="İçerik Yer Tutucusu 2"/>
          <p:cNvSpPr>
            <a:spLocks noGrp="1"/>
          </p:cNvSpPr>
          <p:nvPr>
            <p:ph idx="1"/>
          </p:nvPr>
        </p:nvSpPr>
        <p:spPr/>
        <p:txBody>
          <a:bodyPr/>
          <a:lstStyle/>
          <a:p>
            <a:r>
              <a:rPr lang="tr-TR" dirty="0" smtClean="0"/>
              <a:t>Lisanslı depo işletmecilerinin yükümlülüklerini yerine getirmemesinden dolayı ortaya çıkan zararların tazmini amacıyla bir fon kurulmaktadır.</a:t>
            </a:r>
            <a:endParaRPr lang="tr-TR" dirty="0"/>
          </a:p>
        </p:txBody>
      </p:sp>
    </p:spTree>
    <p:extLst>
      <p:ext uri="{BB962C8B-B14F-4D97-AF65-F5344CB8AC3E}">
        <p14:creationId xmlns:p14="http://schemas.microsoft.com/office/powerpoint/2010/main" val="3091906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Lisanslı Depo Teminatı </a:t>
            </a:r>
            <a:endParaRPr lang="tr-TR" dirty="0"/>
          </a:p>
        </p:txBody>
      </p:sp>
      <p:sp>
        <p:nvSpPr>
          <p:cNvPr id="3" name="İçerik Yer Tutucusu 2"/>
          <p:cNvSpPr>
            <a:spLocks noGrp="1"/>
          </p:cNvSpPr>
          <p:nvPr>
            <p:ph idx="1"/>
          </p:nvPr>
        </p:nvSpPr>
        <p:spPr/>
        <p:txBody>
          <a:bodyPr/>
          <a:lstStyle/>
          <a:p>
            <a:r>
              <a:rPr lang="tr-TR" dirty="0"/>
              <a:t>Lisanslı </a:t>
            </a:r>
            <a:r>
              <a:rPr lang="tr-TR" dirty="0" smtClean="0"/>
              <a:t>depo işletmek lisans almak için müracaat edenler, depo kapasitesinin ürün rayiç bedelinin %15’inden az olmamak üzere Bakanlıkça belirlenen tutarda lisanslı depo teminatını vermek zorundadırlar. </a:t>
            </a:r>
            <a:endParaRPr lang="tr-TR" dirty="0"/>
          </a:p>
        </p:txBody>
      </p:sp>
    </p:spTree>
    <p:extLst>
      <p:ext uri="{BB962C8B-B14F-4D97-AF65-F5344CB8AC3E}">
        <p14:creationId xmlns:p14="http://schemas.microsoft.com/office/powerpoint/2010/main" val="1248533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Şirket Kuruluşu Esasları</a:t>
            </a:r>
            <a:endParaRPr lang="tr-TR" dirty="0"/>
          </a:p>
        </p:txBody>
      </p:sp>
      <p:sp>
        <p:nvSpPr>
          <p:cNvPr id="3" name="İçerik Yer Tutucusu 2"/>
          <p:cNvSpPr>
            <a:spLocks noGrp="1"/>
          </p:cNvSpPr>
          <p:nvPr>
            <p:ph idx="1"/>
          </p:nvPr>
        </p:nvSpPr>
        <p:spPr/>
        <p:txBody>
          <a:bodyPr/>
          <a:lstStyle/>
          <a:p>
            <a:r>
              <a:rPr lang="tr-TR" dirty="0" smtClean="0"/>
              <a:t>A.Ş. Şeklinde kurulur,</a:t>
            </a:r>
          </a:p>
          <a:p>
            <a:r>
              <a:rPr lang="tr-TR" dirty="0" smtClean="0"/>
              <a:t>Sanayi ve Ticaret Bakanlığından lisans alınır,</a:t>
            </a:r>
          </a:p>
          <a:p>
            <a:r>
              <a:rPr lang="tr-TR" dirty="0" smtClean="0"/>
              <a:t>Kuruluş sermayesi minimum 1 trilyon TL </a:t>
            </a:r>
            <a:r>
              <a:rPr lang="tr-TR" dirty="0" err="1" smtClean="0"/>
              <a:t>dir</a:t>
            </a:r>
            <a:r>
              <a:rPr lang="tr-TR" dirty="0" smtClean="0"/>
              <a:t>.</a:t>
            </a:r>
            <a:endParaRPr lang="tr-TR" dirty="0"/>
          </a:p>
        </p:txBody>
      </p:sp>
    </p:spTree>
    <p:extLst>
      <p:ext uri="{BB962C8B-B14F-4D97-AF65-F5344CB8AC3E}">
        <p14:creationId xmlns:p14="http://schemas.microsoft.com/office/powerpoint/2010/main" val="4214518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Yetkili Sınıflandırıcılık Lisansı</a:t>
            </a:r>
            <a:endParaRPr lang="tr-TR" dirty="0"/>
          </a:p>
        </p:txBody>
      </p:sp>
      <p:sp>
        <p:nvSpPr>
          <p:cNvPr id="3" name="İçerik Yer Tutucusu 2"/>
          <p:cNvSpPr>
            <a:spLocks noGrp="1"/>
          </p:cNvSpPr>
          <p:nvPr>
            <p:ph idx="1"/>
          </p:nvPr>
        </p:nvSpPr>
        <p:spPr/>
        <p:txBody>
          <a:bodyPr/>
          <a:lstStyle/>
          <a:p>
            <a:r>
              <a:rPr lang="tr-TR" dirty="0"/>
              <a:t>Lisanslı </a:t>
            </a:r>
            <a:r>
              <a:rPr lang="tr-TR" dirty="0" smtClean="0"/>
              <a:t>depoya tevdi edilen tarım ürünleri bu kanun kapsamında geçerli lisansa sahip yetkili sınıflandırıcılar tarafından analiz edilir ve sınıflandırılır.</a:t>
            </a:r>
          </a:p>
          <a:p>
            <a:r>
              <a:rPr lang="tr-TR" dirty="0" smtClean="0"/>
              <a:t>Sanayi ve Ticaret Bakanlığından alınan lisanslar iki yıllık süre için geçerlidir.</a:t>
            </a:r>
            <a:endParaRPr lang="tr-TR" dirty="0"/>
          </a:p>
        </p:txBody>
      </p:sp>
    </p:spTree>
    <p:extLst>
      <p:ext uri="{BB962C8B-B14F-4D97-AF65-F5344CB8AC3E}">
        <p14:creationId xmlns:p14="http://schemas.microsoft.com/office/powerpoint/2010/main" val="1903225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Ürün Senetleri</a:t>
            </a:r>
            <a:endParaRPr lang="tr-TR" dirty="0"/>
          </a:p>
        </p:txBody>
      </p:sp>
      <p:sp>
        <p:nvSpPr>
          <p:cNvPr id="3" name="İçerik Yer Tutucusu 2"/>
          <p:cNvSpPr>
            <a:spLocks noGrp="1"/>
          </p:cNvSpPr>
          <p:nvPr>
            <p:ph idx="1"/>
          </p:nvPr>
        </p:nvSpPr>
        <p:spPr/>
        <p:txBody>
          <a:bodyPr/>
          <a:lstStyle/>
          <a:p>
            <a:r>
              <a:rPr lang="tr-TR" dirty="0" smtClean="0"/>
              <a:t>Bir ürünün lisanslı </a:t>
            </a:r>
            <a:r>
              <a:rPr lang="tr-TR" dirty="0"/>
              <a:t>depo </a:t>
            </a:r>
            <a:r>
              <a:rPr lang="tr-TR" dirty="0" smtClean="0"/>
              <a:t>işletmesine teslim ve kabul edilmesi halinde, söz konusu ürün için senedi düzenlenir.</a:t>
            </a:r>
          </a:p>
          <a:p>
            <a:endParaRPr lang="tr-TR" dirty="0"/>
          </a:p>
          <a:p>
            <a:r>
              <a:rPr lang="tr-TR" dirty="0" smtClean="0"/>
              <a:t>Bu yasa ile getirilen ürün senedi Türk Ticaret Kanununun Umumi Mağazacılık hükümleri dışında yeni bir </a:t>
            </a:r>
            <a:r>
              <a:rPr lang="tr-TR" smtClean="0"/>
              <a:t>senet türüdür.</a:t>
            </a:r>
            <a:endParaRPr lang="tr-TR" dirty="0"/>
          </a:p>
        </p:txBody>
      </p:sp>
    </p:spTree>
    <p:extLst>
      <p:ext uri="{BB962C8B-B14F-4D97-AF65-F5344CB8AC3E}">
        <p14:creationId xmlns:p14="http://schemas.microsoft.com/office/powerpoint/2010/main" val="2233783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1-ÜLKEMİZDEKİ DURUM</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20000"/>
          </a:bodyPr>
          <a:lstStyle/>
          <a:p>
            <a:pPr lvl="0"/>
            <a:r>
              <a:rPr lang="tr-TR" dirty="0" smtClean="0"/>
              <a:t>Ülkemizde </a:t>
            </a:r>
            <a:r>
              <a:rPr lang="tr-TR" dirty="0"/>
              <a:t>depolama, işletmelerin veya kişilerin bireysel ihtiyaç veya kapasitelerine göre uygun olmayan ortamlarda ve denetimsiz şekilde yapılmaktadır.</a:t>
            </a:r>
          </a:p>
          <a:p>
            <a:pPr lvl="0"/>
            <a:r>
              <a:rPr lang="tr-TR" dirty="0"/>
              <a:t>TMO dışında tarım ürünleri lisanslı depoculuğu yapan işletme bulunmamaktadır,</a:t>
            </a:r>
          </a:p>
          <a:p>
            <a:pPr lvl="0"/>
            <a:r>
              <a:rPr lang="tr-TR" dirty="0"/>
              <a:t>TMO; başta işletme zafiyetleri, yetersiz </a:t>
            </a:r>
            <a:r>
              <a:rPr lang="tr-TR" dirty="0" err="1"/>
              <a:t>laboratuar</a:t>
            </a:r>
            <a:r>
              <a:rPr lang="tr-TR" dirty="0"/>
              <a:t> ve yetersiz sermaye imkânları ile lisanslı depoculukta başarı sağlayamamış, çok az miktarda emanet ürün depolayabilmiştir,</a:t>
            </a:r>
          </a:p>
          <a:p>
            <a:pPr lvl="0"/>
            <a:r>
              <a:rPr lang="tr-TR" dirty="0"/>
              <a:t>Ayrıca ürünü temsilen çıkarılan makbuz senetleri de her el değiştirmede KDV uygulaması nedeniyle birden çok işlem görememektedir,</a:t>
            </a:r>
          </a:p>
          <a:p>
            <a:pPr lvl="0"/>
            <a:r>
              <a:rPr lang="tr-TR" dirty="0"/>
              <a:t>Ülkemizde ürünler, depolama altyapısı olmadığından ve teminat olarak kullanılmadığından arzın yoğun, fiyatların düşük olduğu dönemde elden çıkarılmaktadır. Bu durum üreticilerin zarara uğramasına yol açmaktadır,</a:t>
            </a:r>
          </a:p>
          <a:p>
            <a:pPr lvl="0"/>
            <a:r>
              <a:rPr lang="tr-TR" dirty="0"/>
              <a:t>Pazara arz olan ürünlerin gerek kalite standartları, gerekse bunları test eden laboratuvar sistemi yetersiz, genel kabul görmüş veya güvenilir olmaktan uzaktır,</a:t>
            </a:r>
          </a:p>
          <a:p>
            <a:endParaRPr lang="tr-TR" dirty="0"/>
          </a:p>
        </p:txBody>
      </p:sp>
    </p:spTree>
    <p:extLst>
      <p:ext uri="{BB962C8B-B14F-4D97-AF65-F5344CB8AC3E}">
        <p14:creationId xmlns:p14="http://schemas.microsoft.com/office/powerpoint/2010/main" val="3512348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lvl="0"/>
            <a:r>
              <a:rPr lang="tr-TR" dirty="0" smtClean="0"/>
              <a:t>Ürün pazarlanırken kalite unsurları objektif olarak test edilmediğinden, kalite unsuru fiyatlara yeterince yansımamakta ve kaliteli üretim gereği gibi teşvik edilememektedir,</a:t>
            </a:r>
          </a:p>
          <a:p>
            <a:pPr lvl="0"/>
            <a:r>
              <a:rPr lang="tr-TR" dirty="0" smtClean="0"/>
              <a:t>Ürün pazarlanmasında büyük sıkıntı yaşanmakta, dünya üretiminin %75’ini gerçekleştirdiğimiz fındık ürününde bile fındık piyasası ve fiyatları büyük ölçüde ülkemiz dışında oluşmaktadır,</a:t>
            </a:r>
          </a:p>
          <a:p>
            <a:pPr lvl="0"/>
            <a:r>
              <a:rPr lang="tr-TR" dirty="0" smtClean="0"/>
              <a:t>İl ve ilçe bazında faaliyet gösteren ticaret borsalarımız, günümüzde e-ticaret yoluyla tüm dünyanın pazar olduğu bir dönemde çok yetersiz kalmışlardır,</a:t>
            </a:r>
          </a:p>
          <a:p>
            <a:pPr lvl="0"/>
            <a:r>
              <a:rPr lang="tr-TR" dirty="0" smtClean="0"/>
              <a:t>Ürün ticareti, büyük ölçüde münferit numuneler üzerinden ikili pazarlık suretiyle yapılmaktadır,</a:t>
            </a:r>
          </a:p>
          <a:p>
            <a:pPr lvl="0"/>
            <a:r>
              <a:rPr lang="tr-TR" dirty="0" smtClean="0"/>
              <a:t>Buğday ve pamuk dâhil tarım ürünlerinin küçük bir bölümü, borsa ortamında alınıp satılmakta, büyük bir bölümü ise kayıt dışı olarak ticarete konu olmaktadır,</a:t>
            </a:r>
          </a:p>
          <a:p>
            <a:endParaRPr lang="tr-TR" dirty="0"/>
          </a:p>
        </p:txBody>
      </p:sp>
    </p:spTree>
    <p:extLst>
      <p:ext uri="{BB962C8B-B14F-4D97-AF65-F5344CB8AC3E}">
        <p14:creationId xmlns:p14="http://schemas.microsoft.com/office/powerpoint/2010/main" val="2291771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7036" y="0"/>
            <a:ext cx="9757064" cy="1943100"/>
          </a:xfrm>
        </p:spPr>
        <p:txBody>
          <a:bodyPr>
            <a:normAutofit fontScale="90000"/>
          </a:bodyPr>
          <a:lstStyle/>
          <a:p>
            <a:r>
              <a:rPr lang="tr-TR" dirty="0"/>
              <a:t> </a:t>
            </a:r>
            <a:br>
              <a:rPr lang="tr-TR" dirty="0"/>
            </a:br>
            <a:r>
              <a:rPr lang="tr-TR" b="1" dirty="0"/>
              <a:t>     2-LİSANSLI DEPOCULUK VE ÜRÜN BORSACILIĞI SİSTEMİNİN </a:t>
            </a:r>
            <a:r>
              <a:rPr lang="tr-TR" b="1" dirty="0" smtClean="0"/>
              <a:t>GETİRECEĞİ </a:t>
            </a:r>
            <a:r>
              <a:rPr lang="tr-TR" b="1" dirty="0"/>
              <a:t>FAYDALAR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b="1" dirty="0"/>
          </a:p>
          <a:p>
            <a:pPr marL="0" indent="0">
              <a:buNone/>
            </a:pPr>
            <a:r>
              <a:rPr lang="tr-TR" b="1" dirty="0" smtClean="0"/>
              <a:t>2.1 </a:t>
            </a:r>
            <a:r>
              <a:rPr lang="tr-TR" b="1" dirty="0"/>
              <a:t>ÜRETİCİLER AÇISINDAN</a:t>
            </a:r>
            <a:endParaRPr lang="tr-TR" dirty="0"/>
          </a:p>
          <a:p>
            <a:pPr lvl="0"/>
            <a:r>
              <a:rPr lang="tr-TR" dirty="0"/>
              <a:t>     </a:t>
            </a:r>
            <a:r>
              <a:rPr lang="tr-TR" dirty="0" err="1"/>
              <a:t>Mahsülleri</a:t>
            </a:r>
            <a:r>
              <a:rPr lang="tr-TR" dirty="0"/>
              <a:t> depolayabilecekleri güvenli, sigortalı ve sağlıklı depo imkânı,</a:t>
            </a:r>
          </a:p>
          <a:p>
            <a:pPr lvl="0"/>
            <a:r>
              <a:rPr lang="tr-TR" dirty="0"/>
              <a:t>Fiyatların düşük olduğu hasat döneminde ürünlerini satmak yerine lisanslı depolara koyarak, ürün senetlerini teminat göstererek uygun koşullarda kredi temin imkanı, </a:t>
            </a:r>
          </a:p>
          <a:p>
            <a:pPr lvl="0"/>
            <a:r>
              <a:rPr lang="tr-TR" dirty="0"/>
              <a:t>Ürettiği ürünlerin objektif laboratuvar koşullarında standardını belirleme, kalite unsurlarına göre talep etme ve pazarlama olanağı ile kaliteli üretime teşvik,</a:t>
            </a:r>
          </a:p>
          <a:p>
            <a:pPr lvl="0"/>
            <a:r>
              <a:rPr lang="tr-TR" dirty="0"/>
              <a:t>Nakliye maliyetinin en aza indirilmesi,</a:t>
            </a:r>
          </a:p>
          <a:p>
            <a:pPr lvl="0"/>
            <a:r>
              <a:rPr lang="tr-TR" dirty="0"/>
              <a:t>Ürününü çevresindeki bir iki tüccara satma yerine ürün senedinin, ürün borsalarında satışa sunulması nedeniyle, çok sayıda alıcının rekabetinden yararlanma ve daha yüksek kazanç elde etme olanağı,</a:t>
            </a:r>
          </a:p>
          <a:p>
            <a:pPr lvl="0"/>
            <a:r>
              <a:rPr lang="tr-TR" dirty="0"/>
              <a:t>Ürününü uygun depolama ve kredi imkânlarından yararlanarak fiyatların en yüksek olduğunu düşündüğü dönemde pazarlama imkânı getirmektedir.</a:t>
            </a:r>
          </a:p>
        </p:txBody>
      </p:sp>
    </p:spTree>
    <p:extLst>
      <p:ext uri="{BB962C8B-B14F-4D97-AF65-F5344CB8AC3E}">
        <p14:creationId xmlns:p14="http://schemas.microsoft.com/office/powerpoint/2010/main" val="158658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r>
              <a:rPr lang="tr-TR" b="1" dirty="0"/>
              <a:t> 2.2 SANAYİCİLER / TÜCCARLAR AÇISINDAN</a:t>
            </a:r>
            <a:endParaRPr lang="tr-TR" dirty="0"/>
          </a:p>
          <a:p>
            <a:pPr lvl="0"/>
            <a:r>
              <a:rPr lang="tr-TR" dirty="0"/>
              <a:t>Kendi işletmeleri ve bireysel ihtiyaçları için depo inşa etme maliyetinden kurtulma ve asli faaliyet konusunda yoğunlaşma,</a:t>
            </a:r>
          </a:p>
          <a:p>
            <a:pPr lvl="0"/>
            <a:r>
              <a:rPr lang="tr-TR" dirty="0"/>
              <a:t>Talep ettikleri miktar, tür ve kalitedeki ürünü güvenilir bir şekilde, elektronik ortamda mekân sınırlaması olmaksızın, kısa zamanda temin etme imkânı,</a:t>
            </a:r>
          </a:p>
          <a:p>
            <a:pPr lvl="0"/>
            <a:r>
              <a:rPr lang="tr-TR" dirty="0"/>
              <a:t>Ellerinde tutacakları ürün senetleriyle, ileride olası fiyat farklılıklarından korunma, risklerini azaltma ve işletmelerinin (kâr/zarar) durumunu tahmin edebilme imkânı,</a:t>
            </a:r>
          </a:p>
          <a:p>
            <a:pPr lvl="0"/>
            <a:r>
              <a:rPr lang="tr-TR" dirty="0"/>
              <a:t>Ellerindeki ürün senetleri vasıtasıyla işletmelerinin ürün ihtiyacını garanti altına almak yanında bu senetleri teminat olarak kullanarak bankalardan kredi sağlama imkanı,</a:t>
            </a:r>
          </a:p>
          <a:p>
            <a:pPr lvl="0"/>
            <a:r>
              <a:rPr lang="tr-TR" dirty="0"/>
              <a:t>Ellerinde ürün senedi bulunan sanayiciler / tacirler, fabrika ve işletmelerine en yakın lisanslı depodan ürününü teslim alma, gereksiz ürün taşımacılığı en aza indirgeme ve nakliye masraflarını düşme imkanı vermektedir.  </a:t>
            </a:r>
          </a:p>
        </p:txBody>
      </p:sp>
    </p:spTree>
    <p:extLst>
      <p:ext uri="{BB962C8B-B14F-4D97-AF65-F5344CB8AC3E}">
        <p14:creationId xmlns:p14="http://schemas.microsoft.com/office/powerpoint/2010/main" val="41392539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b="1" dirty="0"/>
              <a:t>2.3 DİĞER FAYDALARI</a:t>
            </a:r>
            <a:endParaRPr lang="tr-TR" dirty="0"/>
          </a:p>
          <a:p>
            <a:r>
              <a:rPr lang="tr-TR" b="1" dirty="0"/>
              <a:t> </a:t>
            </a:r>
            <a:endParaRPr lang="tr-TR" dirty="0"/>
          </a:p>
          <a:p>
            <a:pPr lvl="0"/>
            <a:r>
              <a:rPr lang="tr-TR" dirty="0"/>
              <a:t>Ürün senedi aracılığıyla, yatırımcılar için hisse senedi, döviz, altın, faiz gibi yatırım araçlarına alternatif bir enstrümanı sağlanmakta,</a:t>
            </a:r>
          </a:p>
          <a:p>
            <a:pPr lvl="0"/>
            <a:r>
              <a:rPr lang="tr-TR" dirty="0"/>
              <a:t>Standardı belirlenmiş ürün ve lisanslı depo sistemiyle tarım ürünlerinde vadeleri piyasalara geçişte altyapı oluşturulmakta,</a:t>
            </a:r>
          </a:p>
          <a:p>
            <a:pPr lvl="0"/>
            <a:r>
              <a:rPr lang="tr-TR" dirty="0"/>
              <a:t>Elektronik ticarete büyük bir potansiyel yaratılmakta, </a:t>
            </a:r>
          </a:p>
          <a:p>
            <a:pPr lvl="0"/>
            <a:r>
              <a:rPr lang="tr-TR" dirty="0"/>
              <a:t>Ürün analizi, depolanması, sigortalanması ve kredi kullanılması nedeniyle bu sektörlere yeni gelirler ve iş alanları kazandırılmakta,</a:t>
            </a:r>
          </a:p>
          <a:p>
            <a:pPr lvl="0"/>
            <a:r>
              <a:rPr lang="tr-TR"/>
              <a:t>Lisanslı depoların ve ürün ihtisas borsalarının yurt içinde ve dışında açacakları şubeler ile ürün pazarlanmasıyla, dağıtımında büyük kolaylıklar ve altyapı olanakları gerçekleşmektedir.</a:t>
            </a:r>
          </a:p>
          <a:p>
            <a:endParaRPr lang="tr-TR"/>
          </a:p>
        </p:txBody>
      </p:sp>
    </p:spTree>
    <p:extLst>
      <p:ext uri="{BB962C8B-B14F-4D97-AF65-F5344CB8AC3E}">
        <p14:creationId xmlns:p14="http://schemas.microsoft.com/office/powerpoint/2010/main" val="2415076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Lisanslı Depoculuk </a:t>
            </a:r>
            <a:endParaRPr lang="tr-TR" dirty="0"/>
          </a:p>
        </p:txBody>
      </p:sp>
      <p:sp>
        <p:nvSpPr>
          <p:cNvPr id="3" name="İçerik Yer Tutucusu 2"/>
          <p:cNvSpPr>
            <a:spLocks noGrp="1"/>
          </p:cNvSpPr>
          <p:nvPr>
            <p:ph idx="1"/>
          </p:nvPr>
        </p:nvSpPr>
        <p:spPr/>
        <p:txBody>
          <a:bodyPr/>
          <a:lstStyle/>
          <a:p>
            <a:r>
              <a:rPr lang="tr-TR" dirty="0" smtClean="0"/>
              <a:t>Sanayi ve Ticaret Bakanlığının yayımlamış olduğu Hububat, Baklagiller ve Yağlı Tohumlar Lisanslı Depo Yönetmeliği’ne göre;</a:t>
            </a:r>
          </a:p>
          <a:p>
            <a:r>
              <a:rPr lang="tr-TR" dirty="0" smtClean="0"/>
              <a:t>Lisanslı depo: hububatın sağlıklı koşullarda muhafaza ve ticari amaçla depolanması hizmetlerini sağlayan tesislerdir. </a:t>
            </a:r>
            <a:endParaRPr lang="tr-TR" dirty="0"/>
          </a:p>
          <a:p>
            <a:r>
              <a:rPr lang="tr-TR" dirty="0" smtClean="0"/>
              <a:t>Depolama hizmetleri: Lisanslı depoya kabul edilen ürünlerin tartılması, boşaltılması, yüklenmesi, taşınması, nakliyesi, depolamaya ve şartlara uygun hale getirilmesi ve depolanması, ürün ambalajlarının onarılması, ürünün depodan çıkarılması </a:t>
            </a:r>
            <a:r>
              <a:rPr lang="tr-TR" smtClean="0"/>
              <a:t>gibi hizmetlerdir. </a:t>
            </a:r>
            <a:endParaRPr lang="tr-TR" dirty="0"/>
          </a:p>
        </p:txBody>
      </p:sp>
    </p:spTree>
    <p:extLst>
      <p:ext uri="{BB962C8B-B14F-4D97-AF65-F5344CB8AC3E}">
        <p14:creationId xmlns:p14="http://schemas.microsoft.com/office/powerpoint/2010/main" val="3490203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Lisanslı Depoculuğun Faydaları</a:t>
            </a:r>
            <a:endParaRPr lang="tr-TR" dirty="0"/>
          </a:p>
        </p:txBody>
      </p:sp>
      <p:sp>
        <p:nvSpPr>
          <p:cNvPr id="3" name="İçerik Yer Tutucusu 2"/>
          <p:cNvSpPr>
            <a:spLocks noGrp="1"/>
          </p:cNvSpPr>
          <p:nvPr>
            <p:ph idx="1"/>
          </p:nvPr>
        </p:nvSpPr>
        <p:spPr/>
        <p:txBody>
          <a:bodyPr/>
          <a:lstStyle/>
          <a:p>
            <a:r>
              <a:rPr lang="tr-TR" dirty="0" smtClean="0"/>
              <a:t>Lisanslı depoculuk sistemi, çiftçiye elde ettiği ürün için zaman faydası sağlayarak istediği kadar olan kısmını karar verdiği zamanda kullanmak veya ticaretini yapmak üzere tazeliğini koruyarak depolanmasını sağlar. </a:t>
            </a:r>
          </a:p>
          <a:p>
            <a:r>
              <a:rPr lang="tr-TR" dirty="0" smtClean="0"/>
              <a:t>Sağlıklı ve güvenli bir depolama ortamı yaratan, ticarette kolaylık için ürün senedi ve buna karşılık bankalardan kredi kullanma imkanı ayrıca zamandan kazanç sayesinde ürünleri gerçek değerinden pazarlama fırsatı sağlayan lisanslı depoculuk sistemi çiftçilere ekonomik açıdan büyük kolaylık sağlamlamaktadır.</a:t>
            </a:r>
            <a:endParaRPr lang="tr-TR" dirty="0"/>
          </a:p>
        </p:txBody>
      </p:sp>
    </p:spTree>
    <p:extLst>
      <p:ext uri="{BB962C8B-B14F-4D97-AF65-F5344CB8AC3E}">
        <p14:creationId xmlns:p14="http://schemas.microsoft.com/office/powerpoint/2010/main" val="512188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LİSANSLI DEPOCULUK</a:t>
            </a:r>
            <a:endParaRPr lang="tr-TR" dirty="0"/>
          </a:p>
        </p:txBody>
      </p:sp>
      <p:sp>
        <p:nvSpPr>
          <p:cNvPr id="3" name="İçerik Yer Tutucusu 2"/>
          <p:cNvSpPr>
            <a:spLocks noGrp="1"/>
          </p:cNvSpPr>
          <p:nvPr>
            <p:ph idx="1"/>
          </p:nvPr>
        </p:nvSpPr>
        <p:spPr/>
        <p:txBody>
          <a:bodyPr/>
          <a:lstStyle/>
          <a:p>
            <a:r>
              <a:rPr lang="tr-TR" dirty="0" smtClean="0"/>
              <a:t>Bu Sistemle;</a:t>
            </a:r>
          </a:p>
          <a:p>
            <a:r>
              <a:rPr lang="tr-TR" dirty="0" smtClean="0"/>
              <a:t>Piyasanın dengelenmesi, </a:t>
            </a:r>
          </a:p>
          <a:p>
            <a:r>
              <a:rPr lang="tr-TR" dirty="0" smtClean="0"/>
              <a:t>Bankalardan kredi ve finansman sağlanması,</a:t>
            </a:r>
          </a:p>
          <a:p>
            <a:r>
              <a:rPr lang="tr-TR" dirty="0" smtClean="0"/>
              <a:t>İhtisas borsalarının kurulmasına zemin oluşturulması </a:t>
            </a:r>
          </a:p>
          <a:p>
            <a:r>
              <a:rPr lang="tr-TR" dirty="0" smtClean="0"/>
              <a:t>İşlemlerin elektronik ortamda yapılması </a:t>
            </a:r>
          </a:p>
          <a:p>
            <a:r>
              <a:rPr lang="tr-TR" dirty="0" smtClean="0"/>
              <a:t>Nakliye masrafları ve ürün kayıplarının azaltılması</a:t>
            </a:r>
          </a:p>
          <a:p>
            <a:r>
              <a:rPr lang="tr-TR" dirty="0" smtClean="0"/>
              <a:t>Hububat ticaretinin kayıt altına alınması </a:t>
            </a:r>
          </a:p>
          <a:p>
            <a:r>
              <a:rPr lang="tr-TR" dirty="0" smtClean="0"/>
              <a:t>Vergi gelirlerinin arttırılması</a:t>
            </a:r>
          </a:p>
          <a:p>
            <a:r>
              <a:rPr lang="tr-TR" dirty="0" smtClean="0"/>
              <a:t>Öngörülmektedir.</a:t>
            </a:r>
          </a:p>
          <a:p>
            <a:endParaRPr lang="tr-TR" dirty="0"/>
          </a:p>
        </p:txBody>
      </p:sp>
    </p:spTree>
    <p:extLst>
      <p:ext uri="{BB962C8B-B14F-4D97-AF65-F5344CB8AC3E}">
        <p14:creationId xmlns:p14="http://schemas.microsoft.com/office/powerpoint/2010/main" val="3542379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Kanun İle Getirilen Yenilikler</a:t>
            </a:r>
            <a:br>
              <a:rPr lang="tr-TR" dirty="0" smtClean="0"/>
            </a:br>
            <a:endParaRPr lang="tr-TR" dirty="0"/>
          </a:p>
        </p:txBody>
      </p:sp>
      <p:sp>
        <p:nvSpPr>
          <p:cNvPr id="3" name="İçerik Yer Tutucusu 2"/>
          <p:cNvSpPr>
            <a:spLocks noGrp="1"/>
          </p:cNvSpPr>
          <p:nvPr>
            <p:ph idx="1"/>
          </p:nvPr>
        </p:nvSpPr>
        <p:spPr/>
        <p:txBody>
          <a:bodyPr/>
          <a:lstStyle/>
          <a:p>
            <a:r>
              <a:rPr lang="tr-TR" dirty="0" smtClean="0"/>
              <a:t>A.Ş. Olarak yapılanma, </a:t>
            </a:r>
          </a:p>
          <a:p>
            <a:r>
              <a:rPr lang="tr-TR" dirty="0" smtClean="0"/>
              <a:t>Yetkili sınıflandırıcılık,</a:t>
            </a:r>
          </a:p>
          <a:p>
            <a:r>
              <a:rPr lang="tr-TR" dirty="0" smtClean="0"/>
              <a:t>Ürün senedi uygulaması,</a:t>
            </a:r>
          </a:p>
          <a:p>
            <a:r>
              <a:rPr lang="tr-TR" dirty="0" smtClean="0"/>
              <a:t>Tazmin fonu oluşturulması,</a:t>
            </a:r>
          </a:p>
          <a:p>
            <a:r>
              <a:rPr lang="tr-TR" dirty="0" smtClean="0"/>
              <a:t>Lisanslı depo teminatı,</a:t>
            </a:r>
          </a:p>
          <a:p>
            <a:r>
              <a:rPr lang="tr-TR" dirty="0" smtClean="0"/>
              <a:t>Ürün sigortası,</a:t>
            </a:r>
          </a:p>
          <a:p>
            <a:endParaRPr lang="tr-TR" dirty="0" smtClean="0"/>
          </a:p>
          <a:p>
            <a:endParaRPr lang="tr-TR" dirty="0"/>
          </a:p>
        </p:txBody>
      </p:sp>
    </p:spTree>
    <p:extLst>
      <p:ext uri="{BB962C8B-B14F-4D97-AF65-F5344CB8AC3E}">
        <p14:creationId xmlns:p14="http://schemas.microsoft.com/office/powerpoint/2010/main" val="60499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Neden Depo Yapılmalı</a:t>
            </a:r>
            <a:endParaRPr lang="tr-TR" dirty="0"/>
          </a:p>
        </p:txBody>
      </p:sp>
      <p:sp>
        <p:nvSpPr>
          <p:cNvPr id="3" name="İçerik Yer Tutucusu 2"/>
          <p:cNvSpPr>
            <a:spLocks noGrp="1"/>
          </p:cNvSpPr>
          <p:nvPr>
            <p:ph idx="1"/>
          </p:nvPr>
        </p:nvSpPr>
        <p:spPr/>
        <p:txBody>
          <a:bodyPr/>
          <a:lstStyle/>
          <a:p>
            <a:r>
              <a:rPr lang="tr-TR" dirty="0" smtClean="0"/>
              <a:t>Yetersiz kapasite ,</a:t>
            </a:r>
          </a:p>
          <a:p>
            <a:r>
              <a:rPr lang="tr-TR" dirty="0" smtClean="0"/>
              <a:t>25 milyon ton üretim</a:t>
            </a:r>
          </a:p>
          <a:p>
            <a:r>
              <a:rPr lang="tr-TR" dirty="0" smtClean="0"/>
              <a:t>13 milyon ton mevcut depo</a:t>
            </a:r>
          </a:p>
          <a:p>
            <a:r>
              <a:rPr lang="tr-TR" dirty="0" smtClean="0"/>
              <a:t>Arzın güvenliği ve ötelenmesi,</a:t>
            </a:r>
          </a:p>
          <a:p>
            <a:r>
              <a:rPr lang="tr-TR" dirty="0" smtClean="0"/>
              <a:t>Ürün senetleri ile kredi imkanı, </a:t>
            </a:r>
          </a:p>
          <a:p>
            <a:r>
              <a:rPr lang="tr-TR" dirty="0"/>
              <a:t>S</a:t>
            </a:r>
            <a:r>
              <a:rPr lang="tr-TR" dirty="0" smtClean="0"/>
              <a:t>tok finansmanı,</a:t>
            </a:r>
            <a:endParaRPr lang="tr-TR" dirty="0"/>
          </a:p>
          <a:p>
            <a:r>
              <a:rPr lang="tr-TR" dirty="0" smtClean="0"/>
              <a:t>Nakit yönetimi,</a:t>
            </a:r>
            <a:endParaRPr lang="tr-TR" dirty="0"/>
          </a:p>
        </p:txBody>
      </p:sp>
    </p:spTree>
    <p:extLst>
      <p:ext uri="{BB962C8B-B14F-4D97-AF65-F5344CB8AC3E}">
        <p14:creationId xmlns:p14="http://schemas.microsoft.com/office/powerpoint/2010/main" val="40057765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Depo İhtiyacı Nasıl Karşılanacak?</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Kamu </a:t>
            </a:r>
          </a:p>
          <a:p>
            <a:pPr marL="0" indent="0">
              <a:buNone/>
            </a:pPr>
            <a:r>
              <a:rPr lang="tr-TR" dirty="0"/>
              <a:t> -</a:t>
            </a:r>
            <a:r>
              <a:rPr lang="tr-TR" dirty="0" smtClean="0"/>
              <a:t>neden depo yapılamıyor?</a:t>
            </a:r>
          </a:p>
          <a:p>
            <a:pPr marL="0" indent="0">
              <a:buNone/>
            </a:pPr>
            <a:r>
              <a:rPr lang="tr-TR" dirty="0" smtClean="0"/>
              <a:t>-yatırım programına yeni proje alınmaması</a:t>
            </a:r>
          </a:p>
          <a:p>
            <a:r>
              <a:rPr lang="tr-TR" dirty="0"/>
              <a:t> </a:t>
            </a:r>
            <a:r>
              <a:rPr lang="tr-TR" dirty="0" smtClean="0"/>
              <a:t> -bütçe kısıtları  </a:t>
            </a:r>
          </a:p>
          <a:p>
            <a:r>
              <a:rPr lang="tr-TR" dirty="0" smtClean="0"/>
              <a:t>Özel sektör</a:t>
            </a:r>
          </a:p>
          <a:p>
            <a:pPr marL="0" indent="0">
              <a:buNone/>
            </a:pPr>
            <a:r>
              <a:rPr lang="tr-TR" dirty="0" smtClean="0"/>
              <a:t>-finans sektörü (bankalar, ÖFK)</a:t>
            </a:r>
          </a:p>
          <a:p>
            <a:pPr marL="0" indent="0">
              <a:buNone/>
            </a:pPr>
            <a:r>
              <a:rPr lang="tr-TR" dirty="0" smtClean="0"/>
              <a:t>-piyasa aktörleri (üretici, sanayici, tüccar)</a:t>
            </a:r>
          </a:p>
          <a:p>
            <a:pPr marL="0" indent="0">
              <a:buNone/>
            </a:pPr>
            <a:endParaRPr lang="tr-TR" dirty="0" smtClean="0"/>
          </a:p>
          <a:p>
            <a:pPr marL="0" indent="0">
              <a:buNone/>
            </a:pPr>
            <a:endParaRPr lang="tr-TR" dirty="0" smtClean="0"/>
          </a:p>
          <a:p>
            <a:pPr marL="0" indent="0">
              <a:buNone/>
            </a:pPr>
            <a:endParaRPr lang="tr-TR" dirty="0" smtClean="0"/>
          </a:p>
          <a:p>
            <a:pPr marL="0" indent="0">
              <a:buNone/>
            </a:pPr>
            <a:r>
              <a:rPr lang="tr-TR" dirty="0" smtClean="0"/>
              <a:t>  </a:t>
            </a:r>
          </a:p>
        </p:txBody>
      </p:sp>
    </p:spTree>
    <p:extLst>
      <p:ext uri="{BB962C8B-B14F-4D97-AF65-F5344CB8AC3E}">
        <p14:creationId xmlns:p14="http://schemas.microsoft.com/office/powerpoint/2010/main" val="656191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Kullanabilecek Argümanlar</a:t>
            </a:r>
            <a:endParaRPr lang="tr-TR" dirty="0"/>
          </a:p>
        </p:txBody>
      </p:sp>
      <p:sp>
        <p:nvSpPr>
          <p:cNvPr id="3" name="İçerik Yer Tutucusu 2"/>
          <p:cNvSpPr>
            <a:spLocks noGrp="1"/>
          </p:cNvSpPr>
          <p:nvPr>
            <p:ph idx="1"/>
          </p:nvPr>
        </p:nvSpPr>
        <p:spPr/>
        <p:txBody>
          <a:bodyPr/>
          <a:lstStyle/>
          <a:p>
            <a:r>
              <a:rPr lang="tr-TR" dirty="0" smtClean="0"/>
              <a:t>Vergi kanunlarında muafiyet ve istisnalar tanınması</a:t>
            </a:r>
          </a:p>
          <a:p>
            <a:r>
              <a:rPr lang="tr-TR" dirty="0" smtClean="0"/>
              <a:t>Yatırım teşvikleri</a:t>
            </a:r>
          </a:p>
          <a:p>
            <a:r>
              <a:rPr lang="tr-TR" dirty="0" smtClean="0"/>
              <a:t>Kiralama taahhüdü ( TMO işletme maliyetini karşılayacak )</a:t>
            </a:r>
          </a:p>
          <a:p>
            <a:r>
              <a:rPr lang="tr-TR" dirty="0" smtClean="0"/>
              <a:t>Uluslararası finansman kaynakları</a:t>
            </a:r>
          </a:p>
          <a:p>
            <a:endParaRPr lang="tr-TR" dirty="0" smtClean="0"/>
          </a:p>
        </p:txBody>
      </p:sp>
    </p:spTree>
    <p:extLst>
      <p:ext uri="{BB962C8B-B14F-4D97-AF65-F5344CB8AC3E}">
        <p14:creationId xmlns:p14="http://schemas.microsoft.com/office/powerpoint/2010/main" val="2509027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Uluslararası Finansman İmkanları</a:t>
            </a:r>
            <a:endParaRPr lang="tr-TR" dirty="0"/>
          </a:p>
        </p:txBody>
      </p:sp>
      <p:sp>
        <p:nvSpPr>
          <p:cNvPr id="3" name="İçerik Yer Tutucusu 2"/>
          <p:cNvSpPr>
            <a:spLocks noGrp="1"/>
          </p:cNvSpPr>
          <p:nvPr>
            <p:ph idx="1"/>
          </p:nvPr>
        </p:nvSpPr>
        <p:spPr/>
        <p:txBody>
          <a:bodyPr/>
          <a:lstStyle/>
          <a:p>
            <a:r>
              <a:rPr lang="tr-TR" dirty="0" smtClean="0"/>
              <a:t>Avrupa yatırım bankası </a:t>
            </a:r>
          </a:p>
          <a:p>
            <a:r>
              <a:rPr lang="tr-TR" dirty="0" smtClean="0"/>
              <a:t>     -AYP birlikte çalıştığı yerli bankalar aracılığı ile küçük ve orta ölçekli yatırım projelerine 12.5 milyon €’ya kadar kredi </a:t>
            </a:r>
          </a:p>
          <a:p>
            <a:r>
              <a:rPr lang="tr-TR" dirty="0" smtClean="0"/>
              <a:t>     -Doğrudan büyük projelere limit sınırı olmayan kredi</a:t>
            </a:r>
          </a:p>
          <a:p>
            <a:r>
              <a:rPr lang="tr-TR" dirty="0" smtClean="0"/>
              <a:t>Dünya Bankası </a:t>
            </a:r>
          </a:p>
          <a:p>
            <a:pPr marL="0" indent="0">
              <a:buNone/>
            </a:pPr>
            <a:r>
              <a:rPr lang="tr-TR" dirty="0" smtClean="0"/>
              <a:t>          - Kamu için-IBRD( uluslararası imar ve kalkınma bankası )</a:t>
            </a:r>
          </a:p>
          <a:p>
            <a:pPr marL="0" indent="0">
              <a:buNone/>
            </a:pPr>
            <a:r>
              <a:rPr lang="tr-TR" dirty="0" smtClean="0"/>
              <a:t>          - özel sektör için-IFC(uluslararası finans kurumu)</a:t>
            </a:r>
          </a:p>
          <a:p>
            <a:pPr marL="0" indent="0">
              <a:buNone/>
            </a:pPr>
            <a:endParaRPr lang="tr-TR" dirty="0"/>
          </a:p>
          <a:p>
            <a:pPr marL="0" indent="0">
              <a:buNone/>
            </a:pPr>
            <a:r>
              <a:rPr lang="tr-TR" dirty="0" smtClean="0"/>
              <a:t>   AB –FEOGA(üye ülkeler için)</a:t>
            </a:r>
          </a:p>
          <a:p>
            <a:pPr marL="0" indent="0">
              <a:buNone/>
            </a:pPr>
            <a:r>
              <a:rPr lang="tr-TR" dirty="0" smtClean="0"/>
              <a:t>%25 </a:t>
            </a:r>
            <a:r>
              <a:rPr lang="tr-TR" dirty="0" err="1" smtClean="0"/>
              <a:t>Feoga</a:t>
            </a:r>
            <a:r>
              <a:rPr lang="tr-TR" dirty="0" smtClean="0"/>
              <a:t>, %50 Kullanan, asgari %5 hükümet </a:t>
            </a:r>
          </a:p>
          <a:p>
            <a:pPr marL="0" indent="0">
              <a:buNone/>
            </a:pPr>
            <a:endParaRPr lang="tr-TR" dirty="0" smtClean="0"/>
          </a:p>
          <a:p>
            <a:endParaRPr lang="tr-TR" dirty="0"/>
          </a:p>
        </p:txBody>
      </p:sp>
    </p:spTree>
    <p:extLst>
      <p:ext uri="{BB962C8B-B14F-4D97-AF65-F5344CB8AC3E}">
        <p14:creationId xmlns:p14="http://schemas.microsoft.com/office/powerpoint/2010/main" val="504563207"/>
      </p:ext>
    </p:extLst>
  </p:cSld>
  <p:clrMapOvr>
    <a:masterClrMapping/>
  </p:clrMapOvr>
</p:sld>
</file>

<file path=ppt/theme/theme1.xml><?xml version="1.0" encoding="utf-8"?>
<a:theme xmlns:a="http://schemas.openxmlformats.org/drawingml/2006/main" name="Kristal">
  <a:themeElements>
    <a:clrScheme name="Kristal">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Kristal">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ristal">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67</TotalTime>
  <Words>997</Words>
  <Application>Microsoft Office PowerPoint</Application>
  <PresentationFormat>Geniş ekran</PresentationFormat>
  <Paragraphs>109</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Trebuchet MS</vt:lpstr>
      <vt:lpstr>Wingdings 3</vt:lpstr>
      <vt:lpstr>Kristal</vt:lpstr>
      <vt:lpstr>LİSANSLI DEPOCULUK </vt:lpstr>
      <vt:lpstr>Lisanslı Depoculuk </vt:lpstr>
      <vt:lpstr>Lisanslı Depoculuğun Faydaları</vt:lpstr>
      <vt:lpstr>LİSANSLI DEPOCULUK</vt:lpstr>
      <vt:lpstr>Kanun İle Getirilen Yenilikler </vt:lpstr>
      <vt:lpstr>Neden Depo Yapılmalı</vt:lpstr>
      <vt:lpstr>Depo İhtiyacı Nasıl Karşılanacak?</vt:lpstr>
      <vt:lpstr>Kullanabilecek Argümanlar</vt:lpstr>
      <vt:lpstr>Uluslararası Finansman İmkanları</vt:lpstr>
      <vt:lpstr>Tazmin Fonu </vt:lpstr>
      <vt:lpstr>Lisanslı Depo Teminatı </vt:lpstr>
      <vt:lpstr>Şirket Kuruluşu Esasları</vt:lpstr>
      <vt:lpstr>Yetkili Sınıflandırıcılık Lisansı</vt:lpstr>
      <vt:lpstr>Ürün Senetleri</vt:lpstr>
      <vt:lpstr>1-ÜLKEMİZDEKİ DURUM </vt:lpstr>
      <vt:lpstr>PowerPoint Sunusu</vt:lpstr>
      <vt:lpstr>       2-LİSANSLI DEPOCULUK VE ÜRÜN BORSACILIĞI SİSTEMİNİN GETİRECEĞİ FAYDALAR</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LİSANSLI DEPOCULUK </dc:title>
  <dc:creator>Nilüfer</dc:creator>
  <cp:lastModifiedBy>Nilüfer</cp:lastModifiedBy>
  <cp:revision>11</cp:revision>
  <dcterms:created xsi:type="dcterms:W3CDTF">2018-04-16T07:31:02Z</dcterms:created>
  <dcterms:modified xsi:type="dcterms:W3CDTF">2018-04-19T07:53:37Z</dcterms:modified>
</cp:coreProperties>
</file>