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23" r:id="rId2"/>
    <p:sldId id="256" r:id="rId3"/>
    <p:sldId id="355" r:id="rId4"/>
    <p:sldId id="356" r:id="rId5"/>
    <p:sldId id="357" r:id="rId6"/>
    <p:sldId id="366" r:id="rId7"/>
    <p:sldId id="358" r:id="rId8"/>
    <p:sldId id="367" r:id="rId9"/>
    <p:sldId id="359" r:id="rId10"/>
    <p:sldId id="360" r:id="rId11"/>
    <p:sldId id="368" r:id="rId12"/>
    <p:sldId id="361" r:id="rId13"/>
    <p:sldId id="362" r:id="rId14"/>
    <p:sldId id="363" r:id="rId15"/>
    <p:sldId id="364" r:id="rId16"/>
    <p:sldId id="3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FF9FCF"/>
    <a:srgbClr val="FFE1F0"/>
    <a:srgbClr val="FF75BA"/>
    <a:srgbClr val="6900D2"/>
    <a:srgbClr val="9B37FF"/>
    <a:srgbClr val="BC79FF"/>
    <a:srgbClr val="EEDDFF"/>
    <a:srgbClr val="FBF7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6A2A08A-F88B-4CF0-91B3-EF4D8E76181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A2107D-CEF1-4A5F-9605-E8144EDE3E4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3BEAF-EF7E-49A0-A2A1-F0A85CC3B618}"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CD85288-CEE1-4BC3-BF92-AB51D4E3F03F}"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0D5F635-E046-4411-84FA-55136906B210}"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105A5B-9659-40B7-A438-DFD2A29DB3D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BC7134B-BB1F-43DA-ABBB-994A3470DC0E}"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AC89BA-0D6D-426C-9E64-5E2BD0C5A0F9}"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47239-8635-437A-A9F0-AB43777A5601}"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41C325-449D-4368-BB46-1A132443C915}"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E54C95-908C-434C-A007-63E6AAA763F1}"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rgbClr val="FFE1F0"/>
            </a:gs>
            <a:gs pos="100000">
              <a:srgbClr val="FF9FCF"/>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rgbClr val="FF75BA"/>
              </a:gs>
              <a:gs pos="100000">
                <a:srgbClr val="CC006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C784709C-AB2A-4054-AAD3-A8EC3A48BE9A}"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74000">
                <a:srgbClr val="FF75BA"/>
              </a:gs>
              <a:gs pos="100000">
                <a:srgbClr val="CC006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userDrawn="1"/>
        </p:nvSpPr>
        <p:spPr>
          <a:xfrm>
            <a:off x="0" y="8792"/>
            <a:ext cx="3086100" cy="307777"/>
          </a:xfrm>
          <a:prstGeom prst="rect">
            <a:avLst/>
          </a:prstGeom>
          <a:noFill/>
          <a:effectLst>
            <a:outerShdw blurRad="38100" dist="12700" dir="2700000" algn="tl" rotWithShape="0">
              <a:prstClr val="black"/>
            </a:outerShdw>
          </a:effectLst>
        </p:spPr>
        <p:txBody>
          <a:bodyPr wrap="square" rtlCol="0">
            <a:spAutoFit/>
          </a:bodyPr>
          <a:lstStyle/>
          <a:p>
            <a:r>
              <a:rPr lang="tr-TR" sz="1400" b="1" kern="1200" dirty="0" smtClean="0">
                <a:solidFill>
                  <a:schemeClr val="bg1"/>
                </a:solidFill>
                <a:latin typeface="+mn-lt"/>
                <a:ea typeface="+mn-ea"/>
                <a:cs typeface="+mn-cs"/>
              </a:rPr>
              <a:t>Sağlık Sosyolojisinde Temel Kavramlar</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rgbClr val="CC0066"/>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Yuvarlatılmış Dikdörtgen 2"/>
          <p:cNvSpPr/>
          <p:nvPr/>
        </p:nvSpPr>
        <p:spPr>
          <a:xfrm>
            <a:off x="523782" y="2663301"/>
            <a:ext cx="8096436" cy="1065318"/>
          </a:xfrm>
          <a:prstGeom prst="roundRect">
            <a:avLst/>
          </a:prstGeom>
          <a:noFill/>
          <a:ln w="38100">
            <a:solidFill>
              <a:srgbClr val="CC0066"/>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5" name="Unvan 4"/>
          <p:cNvSpPr>
            <a:spLocks noGrp="1"/>
          </p:cNvSpPr>
          <p:nvPr>
            <p:ph type="ctrTitle"/>
          </p:nvPr>
        </p:nvSpPr>
        <p:spPr>
          <a:xfrm>
            <a:off x="685800" y="2583402"/>
            <a:ext cx="7772400" cy="997582"/>
          </a:xfrm>
        </p:spPr>
        <p:txBody>
          <a:bodyPr>
            <a:normAutofit/>
          </a:bodyPr>
          <a:lstStyle/>
          <a:p>
            <a:r>
              <a:rPr lang="tr-TR" sz="4800" dirty="0" smtClean="0"/>
              <a:t>SAĞLIK SOSYOLOJİSİ</a:t>
            </a:r>
            <a:endParaRPr lang="en-US" sz="4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FF75BA"/>
              </a:gs>
              <a:gs pos="100000">
                <a:srgbClr val="CC006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ayt Numarası Yer Tutucusu 7"/>
          <p:cNvSpPr>
            <a:spLocks noGrp="1"/>
          </p:cNvSpPr>
          <p:nvPr>
            <p:ph type="sldNum" sz="quarter" idx="12"/>
          </p:nvPr>
        </p:nvSpPr>
        <p:spPr/>
        <p:txBody>
          <a:bodyPr/>
          <a:lstStyle/>
          <a:p>
            <a:fld id="{4ACA2201-F616-4C35-9250-59F451F8F0F6}" type="slidenum">
              <a:rPr lang="en-US" smtClean="0"/>
              <a:pPr/>
              <a:t>1</a:t>
            </a:fld>
            <a:endParaRPr lang="en-US"/>
          </a:p>
        </p:txBody>
      </p:sp>
    </p:spTree>
    <p:extLst>
      <p:ext uri="{BB962C8B-B14F-4D97-AF65-F5344CB8AC3E}">
        <p14:creationId xmlns:p14="http://schemas.microsoft.com/office/powerpoint/2010/main" val="22285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59354"/>
            <a:ext cx="7886700" cy="3649490"/>
          </a:xfrm>
        </p:spPr>
        <p:txBody>
          <a:bodyPr>
            <a:normAutofit/>
          </a:bodyPr>
          <a:lstStyle/>
          <a:p>
            <a:r>
              <a:rPr lang="tr-TR" dirty="0" smtClean="0"/>
              <a:t>İnsanların kendilerini “hasta” </a:t>
            </a:r>
            <a:br>
              <a:rPr lang="tr-TR" dirty="0" smtClean="0"/>
            </a:br>
            <a:r>
              <a:rPr lang="tr-TR" dirty="0" smtClean="0"/>
              <a:t>hissetmelerine neden olan çeşitli </a:t>
            </a:r>
            <a:br>
              <a:rPr lang="tr-TR" dirty="0" smtClean="0"/>
            </a:br>
            <a:r>
              <a:rPr lang="tr-TR" dirty="0" smtClean="0"/>
              <a:t>deneyimler bulunmaktadır. </a:t>
            </a:r>
          </a:p>
          <a:p>
            <a:r>
              <a:rPr lang="tr-TR" dirty="0" smtClean="0"/>
              <a:t>Örneğin vücut görünümündeki belirgin değişiklikler, rahatsız edici fiziksel veya duygusal durumlar, bazı insanlarda “acaba hasta mıyım?” düşüncesinin oluşmasına neden olurken, diğer bazılarında normal olarak algılanabilmektedir. </a:t>
            </a:r>
            <a:endParaRPr lang="tr-TR" dirty="0"/>
          </a:p>
        </p:txBody>
      </p:sp>
      <p:pic>
        <p:nvPicPr>
          <p:cNvPr id="6" name="Resim 5"/>
          <p:cNvPicPr>
            <a:picLocks noChangeAspect="1"/>
          </p:cNvPicPr>
          <p:nvPr/>
        </p:nvPicPr>
        <p:blipFill rotWithShape="1">
          <a:blip r:embed="rId2" cstate="print">
            <a:clrChange>
              <a:clrFrom>
                <a:srgbClr val="85CCB9"/>
              </a:clrFrom>
              <a:clrTo>
                <a:srgbClr val="85CCB9">
                  <a:alpha val="0"/>
                </a:srgbClr>
              </a:clrTo>
            </a:clrChange>
            <a:extLst>
              <a:ext uri="{28A0092B-C50C-407E-A947-70E740481C1C}">
                <a14:useLocalDpi xmlns:a14="http://schemas.microsoft.com/office/drawing/2010/main" val="0"/>
              </a:ext>
            </a:extLst>
          </a:blip>
          <a:srcRect l="11050" r="11050" b="12983"/>
          <a:stretch/>
        </p:blipFill>
        <p:spPr>
          <a:xfrm>
            <a:off x="6031917" y="441662"/>
            <a:ext cx="2916774" cy="2443580"/>
          </a:xfrm>
          <a:prstGeom prst="rect">
            <a:avLst/>
          </a:prstGeom>
        </p:spPr>
      </p:pic>
    </p:spTree>
    <p:extLst>
      <p:ext uri="{BB962C8B-B14F-4D97-AF65-F5344CB8AC3E}">
        <p14:creationId xmlns:p14="http://schemas.microsoft.com/office/powerpoint/2010/main" val="2285880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85420"/>
            <a:ext cx="7886700" cy="5095782"/>
          </a:xfrm>
        </p:spPr>
        <p:txBody>
          <a:bodyPr>
            <a:normAutofit/>
          </a:bodyPr>
          <a:lstStyle/>
          <a:p>
            <a:r>
              <a:rPr lang="tr-TR" dirty="0"/>
              <a:t>Bu durumlarla karşılaşan her insan hekime başvurmamakta, bireysel düzeyde çok farklı tepki ve değerlendirmeler ortaya çıkabilmektedir. </a:t>
            </a:r>
            <a:endParaRPr lang="tr-TR" dirty="0" smtClean="0"/>
          </a:p>
          <a:p>
            <a:r>
              <a:rPr lang="tr-TR" dirty="0" smtClean="0"/>
              <a:t>Kendisini </a:t>
            </a:r>
            <a:r>
              <a:rPr lang="tr-TR" dirty="0"/>
              <a:t>iyi hissetmeyen bir kişi, kendi kendisine sorduğu bir dizi soru ve mantık yürütme sonucunda “hasta” olup olmadığına ve bu durum için ne yapılması gerektiğine karar vermektedir. </a:t>
            </a:r>
            <a:endParaRPr lang="tr-TR" dirty="0" smtClean="0"/>
          </a:p>
          <a:p>
            <a:r>
              <a:rPr lang="tr-TR" dirty="0" smtClean="0"/>
              <a:t>Yani </a:t>
            </a:r>
            <a:r>
              <a:rPr lang="tr-TR" dirty="0"/>
              <a:t>bireysel anlamda hastalık hali ve çare arayışı bir karar verme sürecidir ve bu sürecin işleyişi bireylerin çeşitli özelliklerine bağlı olarak farklılık gösterebilmektedir</a:t>
            </a:r>
            <a:r>
              <a:rPr lang="tr-TR" dirty="0" smtClean="0"/>
              <a:t>.</a:t>
            </a:r>
            <a:endParaRPr lang="tr-TR"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11</a:t>
            </a:fld>
            <a:endParaRPr lang="en-US"/>
          </a:p>
        </p:txBody>
      </p:sp>
    </p:spTree>
    <p:extLst>
      <p:ext uri="{BB962C8B-B14F-4D97-AF65-F5344CB8AC3E}">
        <p14:creationId xmlns:p14="http://schemas.microsoft.com/office/powerpoint/2010/main" val="2593324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Hasta Olmanın Sosyal Yararları </a:t>
            </a:r>
            <a:endParaRPr lang="tr-TR" dirty="0"/>
          </a:p>
        </p:txBody>
      </p:sp>
      <p:sp>
        <p:nvSpPr>
          <p:cNvPr id="3" name="2 İçerik Yer Tutucusu"/>
          <p:cNvSpPr>
            <a:spLocks noGrp="1"/>
          </p:cNvSpPr>
          <p:nvPr>
            <p:ph idx="1"/>
          </p:nvPr>
        </p:nvSpPr>
        <p:spPr>
          <a:xfrm>
            <a:off x="628650" y="1393793"/>
            <a:ext cx="8240142" cy="4998128"/>
          </a:xfrm>
        </p:spPr>
        <p:txBody>
          <a:bodyPr>
            <a:normAutofit fontScale="92500"/>
          </a:bodyPr>
          <a:lstStyle/>
          <a:p>
            <a:r>
              <a:rPr lang="tr-TR" dirty="0" smtClean="0"/>
              <a:t>Hastalık, başarısızlıkları hoş göstermek için iyi bir gerekçedir. Zorlu bir sınava yeterince hazırlanamamış olan bir öğrencinin sınav öncesi aniden hastalanması, önemli bir rapor sunumunu yetiştirememiş bir çalışanın aniden kaza geçirmesi, arzu edilmese bile sonuçları itibarıyla yarar sağlayan durumlardır.</a:t>
            </a:r>
          </a:p>
          <a:p>
            <a:r>
              <a:rPr lang="tr-TR" dirty="0" smtClean="0"/>
              <a:t>Hastalık, sorumluluklardan kurtulmak için iyi bir gerekçedir. Ev halkının, sık sık hastalanan, kendisini sürekli olarak hasta hisseden bir ev kadınından olan beklentileri ile sağlıklı bir ev kadınından olan beklentileri farklıdır. Herhangi bir sosyal grupta hasta olduğu bilinen kişilere ağır görevler verilmemeye özen gösterilir. </a:t>
            </a:r>
          </a:p>
          <a:p>
            <a:endParaRPr lang="tr-TR" dirty="0"/>
          </a:p>
        </p:txBody>
      </p:sp>
    </p:spTree>
    <p:extLst>
      <p:ext uri="{BB962C8B-B14F-4D97-AF65-F5344CB8AC3E}">
        <p14:creationId xmlns:p14="http://schemas.microsoft.com/office/powerpoint/2010/main" val="1036578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05520"/>
            <a:ext cx="7886700" cy="5086905"/>
          </a:xfrm>
        </p:spPr>
        <p:txBody>
          <a:bodyPr>
            <a:normAutofit/>
          </a:bodyPr>
          <a:lstStyle/>
          <a:p>
            <a:r>
              <a:rPr lang="tr-TR" dirty="0" smtClean="0"/>
              <a:t>Hastalık, yakın çevreyi etkilemek için bir manipülasyon aracı olabilir. </a:t>
            </a:r>
          </a:p>
          <a:p>
            <a:r>
              <a:rPr lang="tr-TR" dirty="0" smtClean="0"/>
              <a:t>Çevremizde kronik hastalığı olan annesini yalnız bırakamadığı için hiç evlenmeyen ve ömür boyu annesi ile birlikte yaşayan insan örneklerine kolaylıkla rastlayabiliriz. </a:t>
            </a:r>
          </a:p>
          <a:p>
            <a:r>
              <a:rPr lang="tr-TR" dirty="0" smtClean="0"/>
              <a:t>Çocuğunu bin bir sıkıntı ile büyütüp yetiştiren annenin beklentisi, ilerleyen yaşında çocuğunun kendisine bakması şeklinde ise, kronik hastalık durumu, bu birlikteliği sağlamak için çok uygun bir araçtır.</a:t>
            </a:r>
            <a:endParaRPr lang="tr-TR" dirty="0"/>
          </a:p>
        </p:txBody>
      </p:sp>
    </p:spTree>
    <p:extLst>
      <p:ext uri="{BB962C8B-B14F-4D97-AF65-F5344CB8AC3E}">
        <p14:creationId xmlns:p14="http://schemas.microsoft.com/office/powerpoint/2010/main" val="716698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2072167"/>
            <a:ext cx="7886700" cy="2465089"/>
          </a:xfrm>
        </p:spPr>
        <p:txBody>
          <a:bodyPr/>
          <a:lstStyle/>
          <a:p>
            <a:pPr marL="0" indent="0">
              <a:lnSpc>
                <a:spcPct val="110000"/>
              </a:lnSpc>
              <a:buNone/>
            </a:pPr>
            <a:r>
              <a:rPr lang="tr-TR" dirty="0" smtClean="0"/>
              <a:t>Sağlık ve hastalık kavramlarının ne anlama geldiği, insanlar tarafından nasıl algılandığı, hangi durumlarda ne tür davranışlar sergilendiği, özetle sağlığın psikolojisi ve sosyolojisi sağlık hizmeti sunanlar tarafından iyi bilinmek zorundadır. </a:t>
            </a:r>
            <a:endParaRPr lang="tr-TR" dirty="0"/>
          </a:p>
        </p:txBody>
      </p:sp>
    </p:spTree>
    <p:extLst>
      <p:ext uri="{BB962C8B-B14F-4D97-AF65-F5344CB8AC3E}">
        <p14:creationId xmlns:p14="http://schemas.microsoft.com/office/powerpoint/2010/main" val="48077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29862"/>
            <a:ext cx="7886700" cy="1603955"/>
          </a:xfrm>
        </p:spPr>
        <p:txBody>
          <a:bodyPr vert="horz" lIns="91440" tIns="45720" rIns="91440" bIns="45720" rtlCol="0">
            <a:normAutofit/>
          </a:bodyPr>
          <a:lstStyle/>
          <a:p>
            <a:pPr marL="0" indent="0">
              <a:lnSpc>
                <a:spcPct val="110000"/>
              </a:lnSpc>
              <a:buNone/>
            </a:pPr>
            <a:r>
              <a:rPr lang="tr-TR" dirty="0"/>
              <a:t>Sağlık politikalarının oluşması, sağlık hizmetlerinin tanımlanması, kapsamı, örgütlenme biçimleri, sağlık ve hastalık kavramları ile ilişkilidir. </a:t>
            </a:r>
          </a:p>
        </p:txBody>
      </p:sp>
      <p:pic>
        <p:nvPicPr>
          <p:cNvPr id="2" name="Resim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3692859"/>
            <a:ext cx="4320480" cy="2139924"/>
          </a:xfrm>
          <a:prstGeom prst="rect">
            <a:avLst/>
          </a:prstGeom>
        </p:spPr>
      </p:pic>
    </p:spTree>
    <p:extLst>
      <p:ext uri="{BB962C8B-B14F-4D97-AF65-F5344CB8AC3E}">
        <p14:creationId xmlns:p14="http://schemas.microsoft.com/office/powerpoint/2010/main" val="2385688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63795"/>
            <a:ext cx="7886700" cy="3530410"/>
          </a:xfrm>
        </p:spPr>
        <p:txBody>
          <a:bodyPr>
            <a:normAutofit/>
          </a:bodyPr>
          <a:lstStyle/>
          <a:p>
            <a:pPr>
              <a:spcAft>
                <a:spcPts val="600"/>
              </a:spcAft>
            </a:pPr>
            <a:r>
              <a:rPr lang="tr-TR" sz="2600" dirty="0"/>
              <a:t>https://</a:t>
            </a:r>
            <a:r>
              <a:rPr lang="tr-TR" sz="2600" dirty="0" smtClean="0"/>
              <a:t>www.sabah.com.tr/yasam/2018/11/30/sosyoloji-nedir-sosyolojik-bakis-acisi-nedir</a:t>
            </a:r>
          </a:p>
          <a:p>
            <a:pPr>
              <a:spcAft>
                <a:spcPts val="600"/>
              </a:spcAft>
            </a:pPr>
            <a:r>
              <a:rPr lang="en-US" sz="2600" dirty="0"/>
              <a:t>http://dijitalhemsire.net/hemsireler-icin-yeni-bir-firsat-ozel-saglik-sigortalari</a:t>
            </a:r>
            <a:r>
              <a:rPr lang="en-US" sz="2600" dirty="0" smtClean="0"/>
              <a:t>/</a:t>
            </a:r>
            <a:endParaRPr lang="tr-TR" sz="2600" dirty="0" smtClean="0"/>
          </a:p>
          <a:p>
            <a:pPr>
              <a:spcAft>
                <a:spcPts val="600"/>
              </a:spcAft>
            </a:pPr>
            <a:r>
              <a:rPr lang="en-US" sz="2600" dirty="0"/>
              <a:t>https://dribbble.com/shots/4600103-Doctor-and-Patient-Illustration</a:t>
            </a:r>
            <a:endParaRPr lang="tr-TR" sz="2600" dirty="0" smtClean="0"/>
          </a:p>
          <a:p>
            <a:pPr>
              <a:spcAft>
                <a:spcPts val="600"/>
              </a:spcAft>
            </a:pPr>
            <a:r>
              <a:rPr lang="tr-TR" sz="2600" dirty="0" smtClean="0"/>
              <a:t>https</a:t>
            </a:r>
            <a:r>
              <a:rPr lang="tr-TR" sz="2600" dirty="0"/>
              <a:t>://twitter.com/saglik_ve_spor</a:t>
            </a:r>
          </a:p>
        </p:txBody>
      </p:sp>
    </p:spTree>
    <p:extLst>
      <p:ext uri="{BB962C8B-B14F-4D97-AF65-F5344CB8AC3E}">
        <p14:creationId xmlns:p14="http://schemas.microsoft.com/office/powerpoint/2010/main" val="377377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3169328"/>
            <a:ext cx="7772400" cy="997582"/>
          </a:xfrm>
        </p:spPr>
        <p:txBody>
          <a:bodyPr>
            <a:normAutofit fontScale="90000"/>
          </a:bodyPr>
          <a:lstStyle/>
          <a:p>
            <a:r>
              <a:rPr lang="tr-TR" sz="4800" dirty="0"/>
              <a:t>SAĞLIK SOSYOLOJİSİNDE TEMEL </a:t>
            </a:r>
            <a:r>
              <a:rPr lang="tr-TR" sz="4800" dirty="0" smtClean="0"/>
              <a:t>KAVRAMLAR</a:t>
            </a:r>
            <a:endParaRPr lang="en-US" sz="4800" dirty="0"/>
          </a:p>
        </p:txBody>
      </p:sp>
      <p:sp>
        <p:nvSpPr>
          <p:cNvPr id="6" name="Alt Başlık 5"/>
          <p:cNvSpPr>
            <a:spLocks noGrp="1"/>
          </p:cNvSpPr>
          <p:nvPr>
            <p:ph type="subTitle" idx="1"/>
          </p:nvPr>
        </p:nvSpPr>
        <p:spPr>
          <a:xfrm>
            <a:off x="1143000" y="4338883"/>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FF75BA"/>
              </a:gs>
              <a:gs pos="100000">
                <a:srgbClr val="CC006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ayt Numarası Yer Tutucusu 7"/>
          <p:cNvSpPr>
            <a:spLocks noGrp="1"/>
          </p:cNvSpPr>
          <p:nvPr>
            <p:ph type="sldNum" sz="quarter" idx="12"/>
          </p:nvPr>
        </p:nvSpPr>
        <p:spPr/>
        <p:txBody>
          <a:bodyPr/>
          <a:lstStyle/>
          <a:p>
            <a:fld id="{4ACA2201-F616-4C35-9250-59F451F8F0F6}" type="slidenum">
              <a:rPr lang="en-US" smtClean="0"/>
              <a:pPr/>
              <a:t>2</a:t>
            </a:fld>
            <a:endParaRPr lang="en-US"/>
          </a:p>
        </p:txBody>
      </p:sp>
      <p:pic>
        <p:nvPicPr>
          <p:cNvPr id="10" name="Resim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5705" y="314333"/>
            <a:ext cx="4494590" cy="2360854"/>
          </a:xfrm>
          <a:prstGeom prst="rect">
            <a:avLst/>
          </a:prstGeom>
          <a:ln>
            <a:noFill/>
          </a:ln>
          <a:effectLst>
            <a:softEdge rad="112500"/>
          </a:effectLst>
        </p:spPr>
      </p:pic>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SAĞLIK VE HASTALIK</a:t>
            </a:r>
            <a:endParaRPr lang="tr-TR" dirty="0"/>
          </a:p>
        </p:txBody>
      </p:sp>
      <p:sp>
        <p:nvSpPr>
          <p:cNvPr id="3" name="2 İçerik Yer Tutucusu"/>
          <p:cNvSpPr>
            <a:spLocks noGrp="1"/>
          </p:cNvSpPr>
          <p:nvPr>
            <p:ph idx="1"/>
          </p:nvPr>
        </p:nvSpPr>
        <p:spPr>
          <a:xfrm>
            <a:off x="628650" y="1358280"/>
            <a:ext cx="7920546" cy="5095783"/>
          </a:xfrm>
        </p:spPr>
        <p:txBody>
          <a:bodyPr>
            <a:normAutofit fontScale="92500" lnSpcReduction="10000"/>
          </a:bodyPr>
          <a:lstStyle/>
          <a:p>
            <a:pPr>
              <a:lnSpc>
                <a:spcPct val="110000"/>
              </a:lnSpc>
              <a:spcBef>
                <a:spcPts val="600"/>
              </a:spcBef>
            </a:pPr>
            <a:r>
              <a:rPr lang="tr-TR" dirty="0" smtClean="0"/>
              <a:t>Sağlık ve hastalık, herkes tarafından çok önemsenen ve tanımlamaya gerek duyulmayacak kadar iyi bilindiği sanılan kavramlar olmakla birlikte aslında çok değişken ve karmaşık kavramlardır. </a:t>
            </a:r>
          </a:p>
          <a:p>
            <a:pPr>
              <a:lnSpc>
                <a:spcPct val="110000"/>
              </a:lnSpc>
              <a:spcBef>
                <a:spcPts val="600"/>
              </a:spcBef>
            </a:pPr>
            <a:r>
              <a:rPr lang="tr-TR" dirty="0" smtClean="0"/>
              <a:t>Sağlık için en yaygın kabul gören tanım, Dünya Sağlık Örgütü’nün kuruluş yasasında yer alan tanımdır. Buna göre, “sağlık, sadece hastalık ve sakatlık halinin olmayışı değil, bedensel, ruhsal ve sosyal yönden tam iyilik </a:t>
            </a:r>
            <a:r>
              <a:rPr lang="tr-TR" dirty="0" err="1" smtClean="0"/>
              <a:t>hali”dir</a:t>
            </a:r>
            <a:r>
              <a:rPr lang="tr-TR" dirty="0" smtClean="0"/>
              <a:t>. </a:t>
            </a:r>
          </a:p>
          <a:p>
            <a:pPr>
              <a:lnSpc>
                <a:spcPct val="110000"/>
              </a:lnSpc>
              <a:spcBef>
                <a:spcPts val="600"/>
              </a:spcBef>
            </a:pPr>
            <a:r>
              <a:rPr lang="tr-TR" dirty="0" smtClean="0"/>
              <a:t>Bu tanımda yer alan “sosyal yönden” ve “tam iyilik hali” terimleri uzun tartışmalar sonucunda belirlenmiş ve bilinçli olarak kullanılmış terimlerdir. </a:t>
            </a:r>
            <a:endParaRPr lang="tr-TR" dirty="0"/>
          </a:p>
        </p:txBody>
      </p:sp>
    </p:spTree>
    <p:extLst>
      <p:ext uri="{BB962C8B-B14F-4D97-AF65-F5344CB8AC3E}">
        <p14:creationId xmlns:p14="http://schemas.microsoft.com/office/powerpoint/2010/main" val="2205307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263533"/>
            <a:ext cx="7886700" cy="4338279"/>
          </a:xfrm>
        </p:spPr>
        <p:txBody>
          <a:bodyPr/>
          <a:lstStyle/>
          <a:p>
            <a:r>
              <a:rPr lang="tr-TR" dirty="0"/>
              <a:t>“Sağlık</a:t>
            </a:r>
            <a:r>
              <a:rPr lang="tr-TR" dirty="0" smtClean="0"/>
              <a:t>” ve “Hastalık” birbirlerinin </a:t>
            </a:r>
            <a:br>
              <a:rPr lang="tr-TR" dirty="0" smtClean="0"/>
            </a:br>
            <a:r>
              <a:rPr lang="tr-TR" dirty="0" smtClean="0"/>
              <a:t>zıddı değildir. </a:t>
            </a:r>
          </a:p>
          <a:p>
            <a:r>
              <a:rPr lang="tr-TR" dirty="0" smtClean="0"/>
              <a:t>Sağlıklı olmak, hasta olmamaktan </a:t>
            </a:r>
            <a:br>
              <a:rPr lang="tr-TR" dirty="0" smtClean="0"/>
            </a:br>
            <a:r>
              <a:rPr lang="tr-TR" dirty="0" smtClean="0"/>
              <a:t>farklı bir kavramdır. </a:t>
            </a:r>
          </a:p>
          <a:p>
            <a:r>
              <a:rPr lang="tr-TR" dirty="0" smtClean="0"/>
              <a:t>Tıbbın ve sağlık hizmetleri sunanların amacı, sadece hastalıklarla uğraşmak değil, insanları sağlıklı yaşatmaktır. </a:t>
            </a:r>
          </a:p>
          <a:p>
            <a:r>
              <a:rPr lang="tr-TR" dirty="0" smtClean="0"/>
              <a:t>Öte yandan, hastalık kavramı da duruma göre farklı anlamlara gelebilen tartışmalı bir kavramdır.</a:t>
            </a:r>
            <a:endParaRPr lang="tr-TR" dirty="0"/>
          </a:p>
        </p:txBody>
      </p:sp>
      <p:pic>
        <p:nvPicPr>
          <p:cNvPr id="5122" name="Picture 2" descr="İlgili resim"/>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17323" r="13591"/>
          <a:stretch/>
        </p:blipFill>
        <p:spPr bwMode="auto">
          <a:xfrm>
            <a:off x="6093605" y="174230"/>
            <a:ext cx="2934986" cy="2551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984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73062"/>
            <a:ext cx="7886700" cy="2911875"/>
          </a:xfrm>
        </p:spPr>
        <p:txBody>
          <a:bodyPr>
            <a:normAutofit/>
          </a:bodyPr>
          <a:lstStyle/>
          <a:p>
            <a:r>
              <a:rPr lang="tr-TR" dirty="0" smtClean="0"/>
              <a:t>Hekimler açısından “hastalık” kavramı, objektif bir durum olup insan vücudundaki organlar ya da sistemlere ilişkin patolojiyi tanımlar. </a:t>
            </a:r>
          </a:p>
          <a:p>
            <a:r>
              <a:rPr lang="tr-TR" dirty="0" smtClean="0"/>
              <a:t>Hekimlerce konulan hastalık tanısı, başka hekimlerce de gözlemlenebilen, ölçülebilen bazı belirti ve bulgulara dayanan bir durumdur. </a:t>
            </a:r>
            <a:endParaRPr lang="tr-TR" dirty="0"/>
          </a:p>
        </p:txBody>
      </p:sp>
    </p:spTree>
    <p:extLst>
      <p:ext uri="{BB962C8B-B14F-4D97-AF65-F5344CB8AC3E}">
        <p14:creationId xmlns:p14="http://schemas.microsoft.com/office/powerpoint/2010/main" val="3464382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38814"/>
            <a:ext cx="7886700" cy="4980372"/>
          </a:xfrm>
        </p:spPr>
        <p:txBody>
          <a:bodyPr>
            <a:normAutofit/>
          </a:bodyPr>
          <a:lstStyle/>
          <a:p>
            <a:r>
              <a:rPr lang="tr-TR" dirty="0"/>
              <a:t>Bireyler için “hastalık”, sübjektif bir durum olup bireyin olağan dışı semptomlarını algılaması ve değerlendirmesi ile ilgilidir. </a:t>
            </a:r>
            <a:endParaRPr lang="tr-TR" dirty="0" smtClean="0"/>
          </a:p>
          <a:p>
            <a:r>
              <a:rPr lang="tr-TR" dirty="0" smtClean="0"/>
              <a:t>Bu </a:t>
            </a:r>
            <a:r>
              <a:rPr lang="tr-TR" dirty="0"/>
              <a:t>algılama ve değerlendirme süreci bireyden bireye farklılık gösterdiği gibi birey ile hekim arasında da farklı yorumlanabilmektedir. Yani, kendisini “hasta” hisseden bir kişiye hekim tarafından “sağlam” tanısı konulabildiği gibi, kendisini “sağlam” hisseden bir başka kişiye hekim tarafından ciddi şekilde “hasta” tanısı konulabilmektedir. </a:t>
            </a:r>
          </a:p>
        </p:txBody>
      </p:sp>
      <p:sp>
        <p:nvSpPr>
          <p:cNvPr id="4" name="Slayt Numarası Yer Tutucusu 3"/>
          <p:cNvSpPr>
            <a:spLocks noGrp="1"/>
          </p:cNvSpPr>
          <p:nvPr>
            <p:ph type="sldNum" sz="quarter" idx="12"/>
          </p:nvPr>
        </p:nvSpPr>
        <p:spPr/>
        <p:txBody>
          <a:bodyPr/>
          <a:lstStyle/>
          <a:p>
            <a:fld id="{4ACA2201-F616-4C35-9250-59F451F8F0F6}" type="slidenum">
              <a:rPr lang="en-US" smtClean="0"/>
              <a:pPr/>
              <a:t>6</a:t>
            </a:fld>
            <a:endParaRPr lang="en-US"/>
          </a:p>
        </p:txBody>
      </p:sp>
    </p:spTree>
    <p:extLst>
      <p:ext uri="{BB962C8B-B14F-4D97-AF65-F5344CB8AC3E}">
        <p14:creationId xmlns:p14="http://schemas.microsoft.com/office/powerpoint/2010/main" val="1026480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819154"/>
            <a:ext cx="7886700" cy="3219691"/>
          </a:xfrm>
        </p:spPr>
        <p:txBody>
          <a:bodyPr>
            <a:normAutofit/>
          </a:bodyPr>
          <a:lstStyle/>
          <a:p>
            <a:r>
              <a:rPr lang="tr-TR" dirty="0" smtClean="0"/>
              <a:t>Bireyin çevresi için “hastalık” kavramı ise bir tür sosyal roldür. </a:t>
            </a:r>
          </a:p>
          <a:p>
            <a:r>
              <a:rPr lang="tr-TR" dirty="0" smtClean="0"/>
              <a:t>Kendisini hasta hisseden ya da bir hekim tarafından hasta tanısı konulmuş olan bireylerin görünümleri, tavırları ve günlük yaşantılarındaki değişimleri, çevresi tarafından daha kolay fark edilir ve hastalık durumu ile ilişkilendirilir. </a:t>
            </a:r>
            <a:endParaRPr lang="tr-TR" dirty="0"/>
          </a:p>
        </p:txBody>
      </p:sp>
    </p:spTree>
    <p:extLst>
      <p:ext uri="{BB962C8B-B14F-4D97-AF65-F5344CB8AC3E}">
        <p14:creationId xmlns:p14="http://schemas.microsoft.com/office/powerpoint/2010/main" val="3543934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05838"/>
            <a:ext cx="7886700" cy="3246324"/>
          </a:xfrm>
        </p:spPr>
        <p:txBody>
          <a:bodyPr/>
          <a:lstStyle/>
          <a:p>
            <a:r>
              <a:rPr lang="tr-TR" dirty="0"/>
              <a:t>Çevresi tarafından hasta olarak bilinen ya da böyle değerlendirilen bireyden beklentiler ile bireyin çevresinden beklentileri hasta olma süreci boyunca farklı bir boyuta ulaşır. </a:t>
            </a:r>
            <a:endParaRPr lang="tr-TR" dirty="0" smtClean="0"/>
          </a:p>
          <a:p>
            <a:r>
              <a:rPr lang="tr-TR" dirty="0" smtClean="0"/>
              <a:t>“</a:t>
            </a:r>
            <a:r>
              <a:rPr lang="tr-TR" dirty="0"/>
              <a:t>Hastalık” durumunun bu özellikleri nedeniyle çeşitli dillerde hastalık anlamında kullanılan birden çok sözcük bulunmaktadır</a:t>
            </a:r>
            <a:r>
              <a:rPr lang="tr-TR" dirty="0" smtClean="0"/>
              <a:t>.</a:t>
            </a:r>
            <a:endParaRPr lang="tr-TR"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8</a:t>
            </a:fld>
            <a:endParaRPr lang="en-US"/>
          </a:p>
        </p:txBody>
      </p:sp>
    </p:spTree>
    <p:extLst>
      <p:ext uri="{BB962C8B-B14F-4D97-AF65-F5344CB8AC3E}">
        <p14:creationId xmlns:p14="http://schemas.microsoft.com/office/powerpoint/2010/main" val="377531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45723"/>
            <a:ext cx="7886700" cy="5495279"/>
          </a:xfrm>
        </p:spPr>
        <p:txBody>
          <a:bodyPr>
            <a:normAutofit fontScale="92500" lnSpcReduction="10000"/>
          </a:bodyPr>
          <a:lstStyle/>
          <a:p>
            <a:r>
              <a:rPr lang="tr-TR" dirty="0" smtClean="0"/>
              <a:t>İnsan sağlığı ve hastalıklar konusunda bilgiler çok hızlı değişmektedir. </a:t>
            </a:r>
          </a:p>
          <a:p>
            <a:r>
              <a:rPr lang="tr-TR" dirty="0" smtClean="0"/>
              <a:t>Yapılan araştırmalara göre tıp bilgilerinin yarılanma ömrü 2-3 yıldır. </a:t>
            </a:r>
          </a:p>
          <a:p>
            <a:r>
              <a:rPr lang="tr-TR" dirty="0" smtClean="0"/>
              <a:t>Belirli zamanlarda yeni hastalık türleri ortaya çıkabilmekte, daha önce normal kabul edilen bazı durumlar hastalık tanısına dönüşebilmekte ya da tersi olabilmektedir. </a:t>
            </a:r>
          </a:p>
          <a:p>
            <a:r>
              <a:rPr lang="tr-TR" dirty="0" smtClean="0"/>
              <a:t>Sağlık ve hastalık kavramlarının bu özelliği, bir yandan hekimlerin ve diğer sağlık personelinin kendilerini sürekli güncellemelerine gerektirmekte, bir yandan da sunulan sağlık hizmetlerinin, yapılan uygulamaların doğruluğunun kolayca sorgulanabilmesine neden olmaktadır.</a:t>
            </a:r>
            <a:endParaRPr lang="tr-TR" dirty="0"/>
          </a:p>
        </p:txBody>
      </p:sp>
    </p:spTree>
    <p:extLst>
      <p:ext uri="{BB962C8B-B14F-4D97-AF65-F5344CB8AC3E}">
        <p14:creationId xmlns:p14="http://schemas.microsoft.com/office/powerpoint/2010/main" val="862380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2093</TotalTime>
  <Words>701</Words>
  <Application>Microsoft Office PowerPoint</Application>
  <PresentationFormat>Ekran Gösterisi (4:3)</PresentationFormat>
  <Paragraphs>45</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Office Teması</vt:lpstr>
      <vt:lpstr>SAĞLIK SOSYOLOJİSİ</vt:lpstr>
      <vt:lpstr>SAĞLIK SOSYOLOJİSİNDE TEMEL KAVRAMLAR</vt:lpstr>
      <vt:lpstr>SAĞLIK VE HASTALIK</vt:lpstr>
      <vt:lpstr>PowerPoint Sunusu</vt:lpstr>
      <vt:lpstr>PowerPoint Sunusu</vt:lpstr>
      <vt:lpstr>PowerPoint Sunusu</vt:lpstr>
      <vt:lpstr>PowerPoint Sunusu</vt:lpstr>
      <vt:lpstr>PowerPoint Sunusu</vt:lpstr>
      <vt:lpstr>PowerPoint Sunusu</vt:lpstr>
      <vt:lpstr>PowerPoint Sunusu</vt:lpstr>
      <vt:lpstr>PowerPoint Sunusu</vt:lpstr>
      <vt:lpstr>Hasta Olmanın Sosyal Yararları </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172</cp:revision>
  <dcterms:created xsi:type="dcterms:W3CDTF">2019-12-09T10:03:14Z</dcterms:created>
  <dcterms:modified xsi:type="dcterms:W3CDTF">2019-12-27T06:29:50Z</dcterms:modified>
</cp:coreProperties>
</file>