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8" r:id="rId8"/>
    <p:sldId id="267" r:id="rId9"/>
    <p:sldId id="269" r:id="rId10"/>
    <p:sldId id="27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273F2-11E1-4F2D-84E7-1504CC038E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Crouch</a:t>
            </a:r>
            <a:r>
              <a:rPr lang="tr-TR" b="1" dirty="0" smtClean="0"/>
              <a:t> Yürüyüşte</a:t>
            </a:r>
            <a:r>
              <a:rPr lang="en-US" b="1" dirty="0" smtClean="0"/>
              <a:t> (</a:t>
            </a:r>
            <a:r>
              <a:rPr lang="tr-TR" b="1" dirty="0" smtClean="0"/>
              <a:t>Çömelerek) AFO kullanımı</a:t>
            </a:r>
            <a:endParaRPr lang="tr-TR" b="1" dirty="0"/>
          </a:p>
        </p:txBody>
      </p:sp>
      <p:sp>
        <p:nvSpPr>
          <p:cNvPr id="327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Nedeni: </a:t>
            </a:r>
            <a:r>
              <a:rPr lang="tr-TR" dirty="0" err="1" smtClean="0"/>
              <a:t>Quadriceps</a:t>
            </a:r>
            <a:r>
              <a:rPr lang="tr-TR" dirty="0" smtClean="0"/>
              <a:t> zayıflığı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		Aşırı </a:t>
            </a:r>
            <a:r>
              <a:rPr lang="tr-TR" dirty="0" err="1" smtClean="0"/>
              <a:t>aşil</a:t>
            </a:r>
            <a:r>
              <a:rPr lang="tr-TR" dirty="0" smtClean="0"/>
              <a:t> gevşetme (cerrahi olarak)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Ortezleme</a:t>
            </a:r>
            <a:r>
              <a:rPr lang="tr-TR" dirty="0" smtClean="0"/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- 5˚ </a:t>
            </a: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fleksiyonda</a:t>
            </a:r>
            <a:r>
              <a:rPr lang="tr-TR" dirty="0" smtClean="0"/>
              <a:t> </a:t>
            </a:r>
            <a:r>
              <a:rPr lang="tr-TR" dirty="0" err="1" smtClean="0"/>
              <a:t>stoplanmış</a:t>
            </a:r>
            <a:r>
              <a:rPr lang="tr-TR" dirty="0" smtClean="0"/>
              <a:t> AFO,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    - </a:t>
            </a:r>
            <a:r>
              <a:rPr lang="tr-TR" dirty="0" err="1" smtClean="0"/>
              <a:t>Anterior</a:t>
            </a:r>
            <a:r>
              <a:rPr lang="tr-TR" dirty="0" smtClean="0"/>
              <a:t> AFO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- Yetmezse KAFO (diz-ayak-</a:t>
            </a:r>
            <a:r>
              <a:rPr lang="tr-TR" dirty="0" err="1" smtClean="0"/>
              <a:t>ayakbileği</a:t>
            </a:r>
            <a:r>
              <a:rPr lang="tr-TR" dirty="0" smtClean="0"/>
              <a:t> </a:t>
            </a:r>
            <a:r>
              <a:rPr lang="tr-TR" dirty="0" err="1" smtClean="0"/>
              <a:t>ortezi</a:t>
            </a:r>
            <a:r>
              <a:rPr lang="tr-TR" dirty="0" smtClean="0"/>
              <a:t>, </a:t>
            </a:r>
            <a:r>
              <a:rPr lang="tr-TR" dirty="0" err="1" smtClean="0"/>
              <a:t>Knee</a:t>
            </a:r>
            <a:r>
              <a:rPr lang="tr-TR" dirty="0" smtClean="0"/>
              <a:t>-</a:t>
            </a:r>
            <a:r>
              <a:rPr lang="tr-TR" dirty="0" err="1" smtClean="0"/>
              <a:t>Ankle</a:t>
            </a:r>
            <a:r>
              <a:rPr lang="tr-TR" dirty="0" smtClean="0"/>
              <a:t>-</a:t>
            </a:r>
            <a:r>
              <a:rPr lang="tr-TR" dirty="0" err="1" smtClean="0"/>
              <a:t>Foot</a:t>
            </a:r>
            <a:r>
              <a:rPr lang="tr-TR" dirty="0" smtClean="0"/>
              <a:t> </a:t>
            </a:r>
            <a:r>
              <a:rPr lang="tr-TR" dirty="0" err="1" smtClean="0"/>
              <a:t>orthoses</a:t>
            </a:r>
            <a:r>
              <a:rPr lang="tr-TR" dirty="0" smtClean="0"/>
              <a:t>)</a:t>
            </a:r>
          </a:p>
          <a:p>
            <a:pPr eaLnBrk="1" hangingPunct="1">
              <a:buFont typeface="Wingdings 2" pitchFamily="18" charset="2"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HKAFO</a:t>
            </a:r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000240"/>
            <a:ext cx="457203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r-TR" dirty="0" err="1" smtClean="0"/>
              <a:t>Genu</a:t>
            </a:r>
            <a:r>
              <a:rPr lang="tr-TR" dirty="0" smtClean="0"/>
              <a:t> </a:t>
            </a:r>
            <a:r>
              <a:rPr lang="tr-TR" dirty="0" err="1" smtClean="0"/>
              <a:t>Recurvatum</a:t>
            </a:r>
            <a:endParaRPr lang="tr-TR" dirty="0"/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Nedeni: Ekin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	       </a:t>
            </a:r>
            <a:r>
              <a:rPr lang="tr-TR" dirty="0" err="1" smtClean="0"/>
              <a:t>Hamstring</a:t>
            </a:r>
            <a:r>
              <a:rPr lang="tr-TR" dirty="0" smtClean="0"/>
              <a:t> zayıflığı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	       </a:t>
            </a:r>
            <a:r>
              <a:rPr lang="tr-TR" dirty="0" err="1" smtClean="0"/>
              <a:t>Ekstansör</a:t>
            </a:r>
            <a:r>
              <a:rPr lang="tr-TR" dirty="0" smtClean="0"/>
              <a:t> </a:t>
            </a:r>
            <a:r>
              <a:rPr lang="tr-TR" dirty="0" err="1" smtClean="0"/>
              <a:t>Hipertonus</a:t>
            </a:r>
            <a:endParaRPr lang="tr-TR" dirty="0" smtClean="0"/>
          </a:p>
          <a:p>
            <a:pPr eaLnBrk="1" hangingPunct="1">
              <a:buFontTx/>
              <a:buChar char="-"/>
            </a:pPr>
            <a:r>
              <a:rPr lang="tr-TR" b="1" dirty="0" err="1" smtClean="0"/>
              <a:t>Ortezleme</a:t>
            </a:r>
            <a:r>
              <a:rPr lang="tr-TR" b="1" dirty="0" smtClean="0"/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- 5˚ </a:t>
            </a:r>
            <a:r>
              <a:rPr lang="tr-TR" dirty="0" err="1" smtClean="0"/>
              <a:t>dorsifleksiyonda</a:t>
            </a:r>
            <a:r>
              <a:rPr lang="tr-TR" dirty="0" smtClean="0"/>
              <a:t> </a:t>
            </a:r>
            <a:r>
              <a:rPr lang="tr-TR" dirty="0" err="1" smtClean="0"/>
              <a:t>stoplanmış</a:t>
            </a:r>
            <a:r>
              <a:rPr lang="tr-TR" dirty="0" smtClean="0"/>
              <a:t> AFO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- İsveç Diz Kafesi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- Yetmezse KAFO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Genu</a:t>
            </a:r>
            <a:r>
              <a:rPr lang="tr-TR" dirty="0" smtClean="0"/>
              <a:t> </a:t>
            </a:r>
            <a:r>
              <a:rPr lang="tr-TR" dirty="0" err="1" smtClean="0"/>
              <a:t>Rekurvatum</a:t>
            </a:r>
            <a:endParaRPr lang="tr-TR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tr-TR" u="sng" smtClean="0"/>
              <a:t>İsveç diz kafesi</a:t>
            </a:r>
          </a:p>
          <a:p>
            <a:pPr eaLnBrk="1" hangingPunct="1">
              <a:buFontTx/>
              <a:buChar char="-"/>
            </a:pPr>
            <a:endParaRPr lang="tr-TR" sz="2400" smtClean="0"/>
          </a:p>
          <a:p>
            <a:pPr eaLnBrk="1" hangingPunct="1">
              <a:buFontTx/>
              <a:buChar char="-"/>
            </a:pPr>
            <a:r>
              <a:rPr lang="tr-TR" sz="2400" smtClean="0"/>
              <a:t>3 nokta prensibine göre çalışır.</a:t>
            </a:r>
          </a:p>
          <a:p>
            <a:pPr eaLnBrk="1" hangingPunct="1">
              <a:buFontTx/>
              <a:buChar char="-"/>
            </a:pPr>
            <a:r>
              <a:rPr lang="tr-TR" sz="2400" smtClean="0"/>
              <a:t>Dizi hafif fleksiyonda tutar.</a:t>
            </a:r>
          </a:p>
          <a:p>
            <a:pPr eaLnBrk="1" hangingPunct="1">
              <a:buFontTx/>
              <a:buChar char="-"/>
            </a:pPr>
            <a:r>
              <a:rPr lang="tr-TR" sz="2400" smtClean="0"/>
              <a:t>Alüminyum çerçeve, uyluk, baldır ve popliteal bölgede yumuşak bandları var.</a:t>
            </a:r>
          </a:p>
          <a:p>
            <a:pPr eaLnBrk="1" hangingPunct="1">
              <a:buFontTx/>
              <a:buChar char="-"/>
            </a:pPr>
            <a:r>
              <a:rPr lang="tr-TR" sz="2400" smtClean="0"/>
              <a:t>Hafiftir.</a:t>
            </a:r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>
              <a:buFontTx/>
              <a:buNone/>
            </a:pPr>
            <a:endParaRPr lang="tr-TR" sz="2400" smtClean="0"/>
          </a:p>
        </p:txBody>
      </p:sp>
      <p:pic>
        <p:nvPicPr>
          <p:cNvPr id="7172" name="Picture 5" descr="SKB(swiss knee brace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35600" y="1916113"/>
            <a:ext cx="2520950" cy="4105275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/>
          <a:lstStyle/>
          <a:p>
            <a:pPr algn="ctr" eaLnBrk="1" hangingPunct="1"/>
            <a:r>
              <a:rPr lang="tr-TR" sz="3600" b="1" dirty="0" smtClean="0">
                <a:solidFill>
                  <a:schemeClr val="tx1"/>
                </a:solidFill>
              </a:rPr>
              <a:t>Dizde Sık Görülen Problemler</a:t>
            </a:r>
            <a:endParaRPr lang="tr-TR" sz="3600" dirty="0" smtClean="0">
              <a:solidFill>
                <a:srgbClr val="CC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507412" cy="4525963"/>
          </a:xfrm>
        </p:spPr>
        <p:txBody>
          <a:bodyPr>
            <a:normAutofit fontScale="92500"/>
          </a:bodyPr>
          <a:lstStyle/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dirty="0" err="1" smtClean="0"/>
              <a:t>Fleksiyon</a:t>
            </a:r>
            <a:r>
              <a:rPr lang="tr-TR" sz="2800" dirty="0" smtClean="0"/>
              <a:t> </a:t>
            </a:r>
            <a:r>
              <a:rPr lang="tr-TR" sz="2800" dirty="0" err="1" smtClean="0"/>
              <a:t>kontraktürü</a:t>
            </a:r>
            <a:endParaRPr lang="tr-TR" sz="2800" dirty="0" smtClean="0"/>
          </a:p>
          <a:p>
            <a:pPr eaLnBrk="1" hangingPunct="1"/>
            <a:r>
              <a:rPr lang="tr-TR" sz="2800" dirty="0" err="1" smtClean="0"/>
              <a:t>Hiperekstansiyon</a:t>
            </a:r>
            <a:r>
              <a:rPr lang="tr-TR" sz="2800" dirty="0" smtClean="0"/>
              <a:t> (</a:t>
            </a:r>
            <a:r>
              <a:rPr lang="tr-TR" sz="2800" dirty="0" err="1" smtClean="0"/>
              <a:t>genurekurvatum</a:t>
            </a:r>
            <a:r>
              <a:rPr lang="tr-TR" sz="2800" dirty="0" smtClean="0"/>
              <a:t>)</a:t>
            </a:r>
          </a:p>
          <a:p>
            <a:pPr eaLnBrk="1" hangingPunct="1"/>
            <a:r>
              <a:rPr lang="tr-TR" sz="2800" dirty="0" err="1" smtClean="0"/>
              <a:t>Genuvalgum</a:t>
            </a:r>
            <a:r>
              <a:rPr lang="tr-TR" sz="2800" dirty="0" smtClean="0"/>
              <a:t> / </a:t>
            </a:r>
            <a:r>
              <a:rPr lang="tr-TR" sz="2800" dirty="0" err="1" smtClean="0"/>
              <a:t>genuvarum</a:t>
            </a:r>
            <a:endParaRPr lang="tr-TR" sz="2800" dirty="0" smtClean="0"/>
          </a:p>
          <a:p>
            <a:pPr eaLnBrk="1" hangingPunct="1"/>
            <a:r>
              <a:rPr lang="tr-TR" sz="2800" dirty="0" err="1" smtClean="0"/>
              <a:t>İnstabilite</a:t>
            </a:r>
            <a:r>
              <a:rPr lang="tr-TR" sz="2800" dirty="0" smtClean="0"/>
              <a:t> (bağ problemleri)</a:t>
            </a:r>
          </a:p>
          <a:p>
            <a:pPr eaLnBrk="1" hangingPunct="1"/>
            <a:r>
              <a:rPr lang="tr-TR" sz="2800" dirty="0" err="1" smtClean="0"/>
              <a:t>Patellofemoral</a:t>
            </a:r>
            <a:r>
              <a:rPr lang="tr-TR" sz="2800" dirty="0" smtClean="0"/>
              <a:t> eklem bozuklukları (PFS, </a:t>
            </a:r>
            <a:r>
              <a:rPr lang="tr-TR" sz="2800" dirty="0" err="1" smtClean="0"/>
              <a:t>kondromalazik</a:t>
            </a:r>
            <a:r>
              <a:rPr lang="tr-TR" sz="2800" dirty="0" smtClean="0"/>
              <a:t> </a:t>
            </a:r>
            <a:r>
              <a:rPr lang="tr-TR" sz="2800" dirty="0" err="1" smtClean="0"/>
              <a:t>patella</a:t>
            </a:r>
            <a:r>
              <a:rPr lang="tr-TR" sz="2800" dirty="0" smtClean="0"/>
              <a:t>)</a:t>
            </a:r>
          </a:p>
          <a:p>
            <a:pPr eaLnBrk="1" hangingPunct="1"/>
            <a:r>
              <a:rPr lang="tr-TR" sz="2800" dirty="0" err="1" smtClean="0"/>
              <a:t>Rotasyonel</a:t>
            </a:r>
            <a:r>
              <a:rPr lang="tr-TR" sz="2800" dirty="0" smtClean="0"/>
              <a:t> problemler </a:t>
            </a:r>
          </a:p>
          <a:p>
            <a:pPr eaLnBrk="1" hangingPunct="1"/>
            <a:r>
              <a:rPr lang="tr-TR" sz="2800" dirty="0" smtClean="0"/>
              <a:t>Dizin aktivitelerde korunması (spor,ev işleri,işçiler.. vs)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 eaLnBrk="1" hangingPunct="1"/>
            <a:r>
              <a:rPr lang="tr-TR" sz="3600" b="1" dirty="0" smtClean="0">
                <a:solidFill>
                  <a:schemeClr val="tx1"/>
                </a:solidFill>
              </a:rPr>
              <a:t>Diz </a:t>
            </a:r>
            <a:r>
              <a:rPr lang="tr-TR" sz="3600" b="1" dirty="0" err="1" smtClean="0">
                <a:solidFill>
                  <a:schemeClr val="tx1"/>
                </a:solidFill>
              </a:rPr>
              <a:t>Ortezlerinin</a:t>
            </a:r>
            <a:r>
              <a:rPr lang="tr-TR" sz="3600" b="1" dirty="0" smtClean="0">
                <a:solidFill>
                  <a:schemeClr val="tx1"/>
                </a:solidFill>
              </a:rPr>
              <a:t> Rehabilitasyonu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Giyinip çıkarmanın öğretilmesi,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Doğru kullanmanın öğretilmesi (oturup kalkma, aktivitelerdeki kullanımı)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Temizlik, korumanın önemi ve yollarının öğretilmesi,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err="1" smtClean="0"/>
              <a:t>Ortezin</a:t>
            </a:r>
            <a:r>
              <a:rPr lang="tr-TR" sz="2800" dirty="0" smtClean="0"/>
              <a:t> amacının öğretilmesi (</a:t>
            </a:r>
            <a:r>
              <a:rPr lang="tr-TR" sz="2800" dirty="0" err="1" smtClean="0"/>
              <a:t>ortez</a:t>
            </a:r>
            <a:r>
              <a:rPr lang="tr-TR" sz="2800" dirty="0" smtClean="0"/>
              <a:t> artık amaca hizmet etmediğinde değiştirilmesi gerektiğinin bilinmesi),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err="1" smtClean="0"/>
              <a:t>Ortezden</a:t>
            </a:r>
            <a:r>
              <a:rPr lang="tr-TR" sz="2800" dirty="0" smtClean="0"/>
              <a:t> gereken yararın sağlanması için </a:t>
            </a:r>
            <a:r>
              <a:rPr lang="tr-TR" sz="2800" dirty="0" err="1" smtClean="0"/>
              <a:t>ortez</a:t>
            </a:r>
            <a:r>
              <a:rPr lang="tr-TR" sz="2800" dirty="0" smtClean="0"/>
              <a:t> dışında ve içinde yapılması ve yapılmaması gerekenlerin eğitimi,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Düzenli uzman kontrolünün öneminin vurgulanması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Parapodium</a:t>
            </a:r>
            <a:endParaRPr lang="tr-TR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>
                <a:latin typeface="Times New Roman" pitchFamily="18" charset="0"/>
              </a:rPr>
              <a:t>Yüksek seviye</a:t>
            </a:r>
            <a:r>
              <a:rPr lang="tr-TR" sz="2800" smtClean="0"/>
              <a:t> </a:t>
            </a:r>
            <a:r>
              <a:rPr lang="tr-TR" sz="2800" smtClean="0">
                <a:latin typeface="Times New Roman" pitchFamily="18" charset="0"/>
              </a:rPr>
              <a:t>kas paralizisi olan ve ciddi yaygın kas zayıflığı olan çocuklar için iyi tasarlanmış bir cihazdır.</a:t>
            </a:r>
          </a:p>
          <a:p>
            <a:pPr eaLnBrk="1" hangingPunct="1"/>
            <a:r>
              <a:rPr lang="tr-TR" sz="2800" smtClean="0">
                <a:latin typeface="Times New Roman" pitchFamily="18" charset="0"/>
              </a:rPr>
              <a:t>Cihaz hem medio-lateral hem de antero-posterior yönde kontrol sağlar.</a:t>
            </a:r>
          </a:p>
          <a:p>
            <a:pPr eaLnBrk="1" hangingPunct="1"/>
            <a:r>
              <a:rPr lang="tr-TR" sz="2800" smtClean="0">
                <a:latin typeface="Times New Roman" pitchFamily="18" charset="0"/>
              </a:rPr>
              <a:t>Cihaz üzerinde çeşitli adaptasyonlar yapılabilir. </a:t>
            </a:r>
          </a:p>
          <a:p>
            <a:pPr eaLnBrk="1" hangingPunct="1">
              <a:buFontTx/>
              <a:buChar char="-"/>
            </a:pPr>
            <a:r>
              <a:rPr lang="tr-TR" sz="2800" smtClean="0">
                <a:latin typeface="Times New Roman" pitchFamily="18" charset="0"/>
              </a:rPr>
              <a:t>Oluşan kontraktür yada postüral sapmalara</a:t>
            </a:r>
            <a:r>
              <a:rPr lang="tr-TR" sz="2800" smtClean="0"/>
              <a:t> yönelik</a:t>
            </a:r>
          </a:p>
          <a:p>
            <a:pPr eaLnBrk="1" hangingPunct="1">
              <a:buFontTx/>
              <a:buChar char="-"/>
            </a:pPr>
            <a:r>
              <a:rPr lang="tr-TR" sz="2800" smtClean="0">
                <a:latin typeface="Times New Roman" pitchFamily="18" charset="0"/>
              </a:rPr>
              <a:t>ABE kontrolü yok ise PAFO ile birlikte kullanılır.</a:t>
            </a:r>
          </a:p>
          <a:p>
            <a:pPr eaLnBrk="1" hangingPunct="1">
              <a:buFontTx/>
              <a:buChar char="-"/>
            </a:pPr>
            <a:r>
              <a:rPr lang="tr-TR" sz="2800" smtClean="0">
                <a:latin typeface="Times New Roman" pitchFamily="18" charset="0"/>
              </a:rPr>
              <a:t>Gövde için TLSO ile birlikte kullanılabilir.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Swivel walker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000" smtClean="0">
                <a:latin typeface="Times New Roman" pitchFamily="18" charset="0"/>
              </a:rPr>
              <a:t>Parapodiumun modifiye şeklidir. Yürüme için parapodiuma göre daha az enerji gerektirir.</a:t>
            </a:r>
          </a:p>
          <a:p>
            <a:pPr eaLnBrk="1" hangingPunct="1"/>
            <a:r>
              <a:rPr lang="tr-TR" sz="2000" smtClean="0">
                <a:latin typeface="Times New Roman" pitchFamily="18" charset="0"/>
              </a:rPr>
              <a:t>Ayakkabının yerleştirildiği platform vardır.</a:t>
            </a:r>
          </a:p>
          <a:p>
            <a:pPr eaLnBrk="1" hangingPunct="1"/>
            <a:r>
              <a:rPr lang="tr-TR" sz="2000" smtClean="0">
                <a:latin typeface="Times New Roman" pitchFamily="18" charset="0"/>
              </a:rPr>
              <a:t>Lateral gövde hareketi ile ayak plakalarından birisi kaldırıldığında vücut ağırlığının etkisiyle diğer plaka hareket eder. Buna “</a:t>
            </a:r>
            <a:r>
              <a:rPr lang="tr-TR" sz="2000" b="1" i="1" u="sng" smtClean="0">
                <a:latin typeface="Times New Roman" pitchFamily="18" charset="0"/>
              </a:rPr>
              <a:t>Resiprokal Pivotlama</a:t>
            </a:r>
            <a:r>
              <a:rPr lang="tr-TR" sz="2000" smtClean="0">
                <a:latin typeface="Times New Roman" pitchFamily="18" charset="0"/>
              </a:rPr>
              <a:t>” denir. Herhangi bir kas kuvvetine ihtiyaç olmadan çocuk öne doğru hareket eder.</a:t>
            </a:r>
          </a:p>
          <a:p>
            <a:pPr eaLnBrk="1" hangingPunct="1"/>
            <a:endParaRPr lang="tr-TR" sz="2800" smtClean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Swivel</a:t>
            </a:r>
            <a:r>
              <a:rPr lang="tr-TR" dirty="0" smtClean="0"/>
              <a:t> </a:t>
            </a:r>
            <a:r>
              <a:rPr lang="tr-TR" dirty="0" err="1" smtClean="0"/>
              <a:t>Walker</a:t>
            </a:r>
            <a:endParaRPr lang="tr-TR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imes New Roman" pitchFamily="18" charset="0"/>
              </a:rPr>
              <a:t>Koltuk değneği kullanmaya gerek yoktur.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imes New Roman" pitchFamily="18" charset="0"/>
              </a:rPr>
              <a:t>Üst gövde ve kol hareketleri ile yürüyüşün hızı kontrol edilebilir.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imes New Roman" pitchFamily="18" charset="0"/>
              </a:rPr>
              <a:t>Ortez ile oturmak mümkün olmaz. Yürüme hızı yavaştır, penguenvaridir.</a:t>
            </a:r>
          </a:p>
          <a:p>
            <a:pPr eaLnBrk="1" hangingPunct="1">
              <a:lnSpc>
                <a:spcPct val="90000"/>
              </a:lnSpc>
            </a:pPr>
            <a:endParaRPr lang="tr-TR" sz="28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3600" b="1" dirty="0" err="1" smtClean="0"/>
              <a:t>Resiprocal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Gait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Orthoses</a:t>
            </a:r>
            <a:endParaRPr lang="tr-TR" sz="3600" b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>
                <a:latin typeface="Times New Roman" pitchFamily="18" charset="0"/>
              </a:rPr>
              <a:t>Kalça fleksiyonu(L2-L3) sağlam olan hastalarda daha verimli kullanılır. Kalça eklemleri arasındaki bir kablo vasıtasıyla resiprokal hareket sağlanır. Bir kalçada fleksiyon olurken diğer kalçada ekstansiyon meydana gelir.</a:t>
            </a:r>
          </a:p>
          <a:p>
            <a:pPr eaLnBrk="1" hangingPunct="1"/>
            <a:r>
              <a:rPr lang="tr-TR" sz="2800" smtClean="0">
                <a:latin typeface="Times New Roman" pitchFamily="18" charset="0"/>
              </a:rPr>
              <a:t>Koltuk değneği yada walker kullanmak gerekir.</a:t>
            </a:r>
          </a:p>
          <a:p>
            <a:pPr eaLnBrk="1" hangingPunct="1"/>
            <a:r>
              <a:rPr lang="tr-TR" sz="2800" smtClean="0">
                <a:latin typeface="Times New Roman" pitchFamily="18" charset="0"/>
              </a:rPr>
              <a:t>Üst lumbal bölge seviyesindeki problemlerde en normal yürüme paterni sağlayan ortezdir.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339</Words>
  <PresentationFormat>Ekran Gösterisi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Crouch Yürüyüşte (Çömelerek) AFO kullanımı</vt:lpstr>
      <vt:lpstr>Genu Recurvatum</vt:lpstr>
      <vt:lpstr>Genu Rekurvatum</vt:lpstr>
      <vt:lpstr>Dizde Sık Görülen Problemler</vt:lpstr>
      <vt:lpstr>Diz Ortezlerinin Rehabilitasyonu </vt:lpstr>
      <vt:lpstr>Parapodium</vt:lpstr>
      <vt:lpstr>Swivel walker</vt:lpstr>
      <vt:lpstr>Swivel Walker</vt:lpstr>
      <vt:lpstr>Resiprocal Gait Orthoses</vt:lpstr>
      <vt:lpstr>HKAFO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fztmerve</dc:creator>
  <cp:lastModifiedBy>fztmerve</cp:lastModifiedBy>
  <cp:revision>7</cp:revision>
  <dcterms:created xsi:type="dcterms:W3CDTF">2018-11-07T19:21:32Z</dcterms:created>
  <dcterms:modified xsi:type="dcterms:W3CDTF">2019-06-27T11:39:57Z</dcterms:modified>
</cp:coreProperties>
</file>