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86" r:id="rId4"/>
    <p:sldId id="290" r:id="rId5"/>
    <p:sldId id="287" r:id="rId6"/>
    <p:sldId id="288" r:id="rId7"/>
    <p:sldId id="289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AFDD"/>
    <a:srgbClr val="AA3AAD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2555776" y="188640"/>
            <a:ext cx="6275040" cy="780696"/>
          </a:xfrm>
        </p:spPr>
        <p:txBody>
          <a:bodyPr>
            <a:normAutofit/>
          </a:bodyPr>
          <a:lstStyle>
            <a:lvl1pPr algn="ctr">
              <a:defRPr sz="3600" baseline="0"/>
            </a:lvl1pPr>
          </a:lstStyle>
          <a:p>
            <a:r>
              <a:rPr kumimoji="0" lang="tr-TR" dirty="0" smtClean="0"/>
              <a:t>Kamu Yönetimi ve Sosyal Hizmet</a:t>
            </a:r>
            <a:endParaRPr kumimoji="0"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  <p:pic>
        <p:nvPicPr>
          <p:cNvPr id="33798" name="Picture 6" descr="Related imag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919490" cy="108012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530352" y="1490480"/>
            <a:ext cx="7772400" cy="1362456"/>
          </a:xfrm>
          <a:noFill/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ctr" rtl="0">
              <a:spcBef>
                <a:spcPct val="0"/>
              </a:spcBef>
              <a:buNone/>
              <a:defRPr lang="en-US" sz="4800" b="0" cap="none" baseline="0" dirty="0">
                <a:ln w="635">
                  <a:noFill/>
                </a:ln>
                <a:solidFill>
                  <a:srgbClr val="00206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dirty="0" smtClean="0"/>
              <a:t>Kamu Yönetimi ve Sosyal Hizmet</a:t>
            </a:r>
            <a:endParaRPr kumimoji="0" lang="en-US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530352" y="3719488"/>
            <a:ext cx="7772400" cy="1509712"/>
          </a:xfrm>
        </p:spPr>
        <p:txBody>
          <a:bodyPr lIns="45720" rIns="45720" anchor="t"/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dirty="0" smtClean="0"/>
              <a:t>Dr. Özkan LEBLEBİCİ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Başlık"/>
          <p:cNvSpPr>
            <a:spLocks noGrp="1"/>
          </p:cNvSpPr>
          <p:nvPr>
            <p:ph type="title" hasCustomPrompt="1"/>
          </p:nvPr>
        </p:nvSpPr>
        <p:spPr>
          <a:xfrm>
            <a:off x="1979712" y="476672"/>
            <a:ext cx="6537920" cy="648072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rgbClr val="002060"/>
                </a:solidFill>
              </a:defRPr>
            </a:lvl1pPr>
          </a:lstStyle>
          <a:p>
            <a:r>
              <a:rPr lang="tr-TR" dirty="0" smtClean="0"/>
              <a:t>Sivil Toplum Örgütleri</a:t>
            </a:r>
            <a:endParaRPr lang="tr-TR" dirty="0"/>
          </a:p>
        </p:txBody>
      </p:sp>
      <p:pic>
        <p:nvPicPr>
          <p:cNvPr id="6" name="Picture 2" descr="Image result for ankara üniversitesi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1440159" cy="107873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043608" y="1670943"/>
            <a:ext cx="7056784" cy="965969"/>
          </a:xfrm>
          <a:noFill/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solidFill>
                  <a:srgbClr val="00B050"/>
                </a:solidFill>
                <a:latin typeface="Arial Black" pitchFamily="34" charset="0"/>
              </a:rPr>
              <a:t>Genel Ekonomi</a:t>
            </a:r>
            <a:br>
              <a:rPr lang="tr-TR" sz="4400" b="1" dirty="0" smtClean="0">
                <a:solidFill>
                  <a:srgbClr val="00B050"/>
                </a:solidFill>
                <a:latin typeface="Arial Black" pitchFamily="34" charset="0"/>
              </a:rPr>
            </a:br>
            <a:r>
              <a:rPr lang="tr-TR" sz="4400" dirty="0" smtClean="0">
                <a:solidFill>
                  <a:srgbClr val="00B050"/>
                </a:solidFill>
                <a:latin typeface="Arial Black" pitchFamily="34" charset="0"/>
              </a:rPr>
              <a:t>3</a:t>
            </a:r>
            <a:endParaRPr lang="tr-TR" sz="4400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83568" y="2852936"/>
            <a:ext cx="6400800" cy="1752600"/>
          </a:xfrm>
        </p:spPr>
        <p:txBody>
          <a:bodyPr>
            <a:normAutofit/>
          </a:bodyPr>
          <a:lstStyle/>
          <a:p>
            <a:endParaRPr lang="tr-TR" b="1" i="1" dirty="0" smtClean="0">
              <a:solidFill>
                <a:schemeClr val="bg1"/>
              </a:solidFill>
            </a:endParaRPr>
          </a:p>
          <a:p>
            <a:endParaRPr lang="tr-TR" b="1" i="1" dirty="0" smtClean="0">
              <a:solidFill>
                <a:schemeClr val="bg1"/>
              </a:solidFill>
            </a:endParaRPr>
          </a:p>
          <a:p>
            <a:pPr algn="ctr"/>
            <a:r>
              <a:rPr lang="tr-TR" b="1" dirty="0" smtClean="0">
                <a:solidFill>
                  <a:srgbClr val="002060"/>
                </a:solidFill>
              </a:rPr>
              <a:t>Dr. Özkan LEBLEBİCİ</a:t>
            </a:r>
            <a:endParaRPr lang="tr-TR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Genel Ekonomi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27584" y="3574757"/>
            <a:ext cx="273630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Arz Esnekliği (e</a:t>
            </a:r>
            <a:r>
              <a:rPr lang="tr-TR" sz="2400" baseline="-25000" dirty="0" smtClean="0">
                <a:latin typeface="Cambria" pitchFamily="18" charset="0"/>
              </a:rPr>
              <a:t>s</a:t>
            </a:r>
            <a:r>
              <a:rPr lang="tr-TR" sz="2400" dirty="0" smtClean="0">
                <a:latin typeface="Cambria" pitchFamily="18" charset="0"/>
              </a:rPr>
              <a:t>)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491880" y="3574757"/>
            <a:ext cx="43204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=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3995936" y="3933056"/>
            <a:ext cx="4536504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139952" y="3260560"/>
            <a:ext cx="432048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dirty="0" smtClean="0">
                <a:latin typeface="Cambria" pitchFamily="18" charset="0"/>
              </a:rPr>
              <a:t>Arz Edilen Miktardaki % Değişme</a:t>
            </a: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4283968" y="4124656"/>
            <a:ext cx="3528392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dirty="0" smtClean="0">
                <a:latin typeface="Cambria" pitchFamily="18" charset="0"/>
              </a:rPr>
              <a:t>Malın Fiyatındaki % Değişme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Genel Ekonomi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cxnSp>
        <p:nvCxnSpPr>
          <p:cNvPr id="11" name="10 Düz Bağlayıcı"/>
          <p:cNvCxnSpPr/>
          <p:nvPr/>
        </p:nvCxnSpPr>
        <p:spPr>
          <a:xfrm>
            <a:off x="1115616" y="2132856"/>
            <a:ext cx="0" cy="25202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1115616" y="4653136"/>
            <a:ext cx="27363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Metin kutusu"/>
          <p:cNvSpPr txBox="1"/>
          <p:nvPr/>
        </p:nvSpPr>
        <p:spPr>
          <a:xfrm>
            <a:off x="1012322" y="1700808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P</a:t>
            </a:r>
            <a:endParaRPr lang="tr-TR" dirty="0"/>
          </a:p>
        </p:txBody>
      </p:sp>
      <p:sp>
        <p:nvSpPr>
          <p:cNvPr id="15" name="14 Metin kutusu"/>
          <p:cNvSpPr txBox="1"/>
          <p:nvPr/>
        </p:nvSpPr>
        <p:spPr>
          <a:xfrm>
            <a:off x="3820634" y="4509120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Q</a:t>
            </a:r>
            <a:endParaRPr lang="tr-TR" dirty="0"/>
          </a:p>
        </p:txBody>
      </p:sp>
      <p:cxnSp>
        <p:nvCxnSpPr>
          <p:cNvPr id="16" name="15 Düz Bağlayıcı"/>
          <p:cNvCxnSpPr/>
          <p:nvPr/>
        </p:nvCxnSpPr>
        <p:spPr>
          <a:xfrm>
            <a:off x="5312792" y="2132856"/>
            <a:ext cx="0" cy="25202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5312792" y="4653136"/>
            <a:ext cx="27363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Metin kutusu"/>
          <p:cNvSpPr txBox="1"/>
          <p:nvPr/>
        </p:nvSpPr>
        <p:spPr>
          <a:xfrm>
            <a:off x="5209498" y="1700808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P</a:t>
            </a:r>
            <a:endParaRPr lang="tr-TR" dirty="0"/>
          </a:p>
        </p:txBody>
      </p:sp>
      <p:sp>
        <p:nvSpPr>
          <p:cNvPr id="19" name="18 Metin kutusu"/>
          <p:cNvSpPr txBox="1"/>
          <p:nvPr/>
        </p:nvSpPr>
        <p:spPr>
          <a:xfrm>
            <a:off x="8017810" y="4509120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Q</a:t>
            </a:r>
            <a:endParaRPr lang="tr-TR" dirty="0"/>
          </a:p>
        </p:txBody>
      </p:sp>
      <p:cxnSp>
        <p:nvCxnSpPr>
          <p:cNvPr id="21" name="20 Düz Bağlayıcı"/>
          <p:cNvCxnSpPr/>
          <p:nvPr/>
        </p:nvCxnSpPr>
        <p:spPr>
          <a:xfrm>
            <a:off x="1115616" y="3140968"/>
            <a:ext cx="244827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Metin kutusu"/>
          <p:cNvSpPr txBox="1"/>
          <p:nvPr/>
        </p:nvSpPr>
        <p:spPr>
          <a:xfrm>
            <a:off x="3635896" y="29876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S</a:t>
            </a:r>
            <a:endParaRPr lang="tr-TR" dirty="0"/>
          </a:p>
        </p:txBody>
      </p:sp>
      <p:cxnSp>
        <p:nvCxnSpPr>
          <p:cNvPr id="24" name="23 Düz Bağlayıcı"/>
          <p:cNvCxnSpPr/>
          <p:nvPr/>
        </p:nvCxnSpPr>
        <p:spPr>
          <a:xfrm flipV="1">
            <a:off x="5364088" y="2420888"/>
            <a:ext cx="2448272" cy="129614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Metin kutusu"/>
          <p:cNvSpPr txBox="1"/>
          <p:nvPr/>
        </p:nvSpPr>
        <p:spPr>
          <a:xfrm>
            <a:off x="7884368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S</a:t>
            </a:r>
            <a:endParaRPr lang="tr-TR" dirty="0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187624" y="5009401"/>
            <a:ext cx="273630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b="1" dirty="0" smtClean="0">
                <a:latin typeface="Cambria" pitchFamily="18" charset="0"/>
              </a:rPr>
              <a:t>Sonsuz Esneklikte Arz</a:t>
            </a:r>
          </a:p>
          <a:p>
            <a:pPr algn="ctr">
              <a:lnSpc>
                <a:spcPct val="150000"/>
              </a:lnSpc>
            </a:pPr>
            <a:r>
              <a:rPr lang="tr-TR" b="1" dirty="0" smtClean="0">
                <a:latin typeface="Cambria" pitchFamily="18" charset="0"/>
              </a:rPr>
              <a:t>E</a:t>
            </a:r>
            <a:r>
              <a:rPr lang="tr-TR" b="1" baseline="-25000" dirty="0" smtClean="0">
                <a:latin typeface="Cambria" pitchFamily="18" charset="0"/>
              </a:rPr>
              <a:t>S</a:t>
            </a:r>
            <a:r>
              <a:rPr lang="tr-TR" b="1" dirty="0" smtClean="0">
                <a:latin typeface="Cambria" pitchFamily="18" charset="0"/>
              </a:rPr>
              <a:t> = ∞</a:t>
            </a:r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5436096" y="5013176"/>
            <a:ext cx="273630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b="1" dirty="0" smtClean="0">
                <a:latin typeface="Cambria" pitchFamily="18" charset="0"/>
              </a:rPr>
              <a:t>Esnek Arz</a:t>
            </a:r>
          </a:p>
          <a:p>
            <a:pPr algn="ctr">
              <a:lnSpc>
                <a:spcPct val="150000"/>
              </a:lnSpc>
            </a:pPr>
            <a:r>
              <a:rPr lang="tr-TR" b="1" dirty="0" smtClean="0">
                <a:latin typeface="Cambria" pitchFamily="18" charset="0"/>
              </a:rPr>
              <a:t>E</a:t>
            </a:r>
            <a:r>
              <a:rPr lang="tr-TR" b="1" baseline="-25000" dirty="0" smtClean="0">
                <a:latin typeface="Cambria" pitchFamily="18" charset="0"/>
              </a:rPr>
              <a:t>S</a:t>
            </a:r>
            <a:r>
              <a:rPr lang="tr-TR" b="1" dirty="0" smtClean="0">
                <a:latin typeface="Cambria" pitchFamily="18" charset="0"/>
              </a:rPr>
              <a:t> &gt;1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Genel Ekonomi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cxnSp>
        <p:nvCxnSpPr>
          <p:cNvPr id="11" name="10 Düz Bağlayıcı"/>
          <p:cNvCxnSpPr/>
          <p:nvPr/>
        </p:nvCxnSpPr>
        <p:spPr>
          <a:xfrm>
            <a:off x="1115616" y="2132856"/>
            <a:ext cx="0" cy="25202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1115616" y="4653136"/>
            <a:ext cx="27363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Metin kutusu"/>
          <p:cNvSpPr txBox="1"/>
          <p:nvPr/>
        </p:nvSpPr>
        <p:spPr>
          <a:xfrm>
            <a:off x="1012322" y="1700808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P</a:t>
            </a:r>
            <a:endParaRPr lang="tr-TR" dirty="0"/>
          </a:p>
        </p:txBody>
      </p:sp>
      <p:sp>
        <p:nvSpPr>
          <p:cNvPr id="15" name="14 Metin kutusu"/>
          <p:cNvSpPr txBox="1"/>
          <p:nvPr/>
        </p:nvSpPr>
        <p:spPr>
          <a:xfrm>
            <a:off x="3820634" y="4509120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Q</a:t>
            </a:r>
            <a:endParaRPr lang="tr-TR" dirty="0"/>
          </a:p>
        </p:txBody>
      </p:sp>
      <p:cxnSp>
        <p:nvCxnSpPr>
          <p:cNvPr id="16" name="15 Düz Bağlayıcı"/>
          <p:cNvCxnSpPr/>
          <p:nvPr/>
        </p:nvCxnSpPr>
        <p:spPr>
          <a:xfrm>
            <a:off x="5312792" y="2132856"/>
            <a:ext cx="0" cy="25202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5312792" y="4653136"/>
            <a:ext cx="27363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Metin kutusu"/>
          <p:cNvSpPr txBox="1"/>
          <p:nvPr/>
        </p:nvSpPr>
        <p:spPr>
          <a:xfrm>
            <a:off x="5209498" y="1700808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P</a:t>
            </a:r>
            <a:endParaRPr lang="tr-TR" dirty="0"/>
          </a:p>
        </p:txBody>
      </p:sp>
      <p:sp>
        <p:nvSpPr>
          <p:cNvPr id="19" name="18 Metin kutusu"/>
          <p:cNvSpPr txBox="1"/>
          <p:nvPr/>
        </p:nvSpPr>
        <p:spPr>
          <a:xfrm>
            <a:off x="8017810" y="4509120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Q</a:t>
            </a:r>
            <a:endParaRPr lang="tr-TR" dirty="0"/>
          </a:p>
        </p:txBody>
      </p:sp>
      <p:sp>
        <p:nvSpPr>
          <p:cNvPr id="22" name="21 Metin kutusu"/>
          <p:cNvSpPr txBox="1"/>
          <p:nvPr/>
        </p:nvSpPr>
        <p:spPr>
          <a:xfrm>
            <a:off x="3193274" y="23488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S</a:t>
            </a:r>
            <a:endParaRPr lang="tr-TR" dirty="0"/>
          </a:p>
        </p:txBody>
      </p:sp>
      <p:cxnSp>
        <p:nvCxnSpPr>
          <p:cNvPr id="24" name="23 Düz Bağlayıcı"/>
          <p:cNvCxnSpPr/>
          <p:nvPr/>
        </p:nvCxnSpPr>
        <p:spPr>
          <a:xfrm flipH="1">
            <a:off x="6228184" y="2276872"/>
            <a:ext cx="1296144" cy="20882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Metin kutusu"/>
          <p:cNvSpPr txBox="1"/>
          <p:nvPr/>
        </p:nvSpPr>
        <p:spPr>
          <a:xfrm>
            <a:off x="7452320" y="19168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S</a:t>
            </a:r>
            <a:endParaRPr lang="tr-TR" dirty="0"/>
          </a:p>
        </p:txBody>
      </p:sp>
      <p:cxnSp>
        <p:nvCxnSpPr>
          <p:cNvPr id="21" name="20 Düz Bağlayıcı"/>
          <p:cNvCxnSpPr/>
          <p:nvPr/>
        </p:nvCxnSpPr>
        <p:spPr>
          <a:xfrm flipH="1">
            <a:off x="1159488" y="2708920"/>
            <a:ext cx="2044360" cy="190034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1187624" y="5009401"/>
            <a:ext cx="273630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b="1" dirty="0" smtClean="0">
                <a:latin typeface="Cambria" pitchFamily="18" charset="0"/>
              </a:rPr>
              <a:t>Birim Esneklikte Arz</a:t>
            </a:r>
          </a:p>
          <a:p>
            <a:pPr algn="ctr">
              <a:lnSpc>
                <a:spcPct val="150000"/>
              </a:lnSpc>
            </a:pPr>
            <a:r>
              <a:rPr lang="tr-TR" b="1" dirty="0" smtClean="0">
                <a:latin typeface="Cambria" pitchFamily="18" charset="0"/>
              </a:rPr>
              <a:t>E</a:t>
            </a:r>
            <a:r>
              <a:rPr lang="tr-TR" b="1" baseline="-25000" dirty="0" smtClean="0">
                <a:latin typeface="Cambria" pitchFamily="18" charset="0"/>
              </a:rPr>
              <a:t>S</a:t>
            </a:r>
            <a:r>
              <a:rPr lang="tr-TR" b="1" dirty="0" smtClean="0">
                <a:latin typeface="Cambria" pitchFamily="18" charset="0"/>
              </a:rPr>
              <a:t> = 1</a:t>
            </a: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5508104" y="5013176"/>
            <a:ext cx="273630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b="1" dirty="0" smtClean="0">
                <a:latin typeface="Cambria" pitchFamily="18" charset="0"/>
              </a:rPr>
              <a:t>Esnek Olmayan Arz</a:t>
            </a:r>
          </a:p>
          <a:p>
            <a:pPr algn="ctr">
              <a:lnSpc>
                <a:spcPct val="150000"/>
              </a:lnSpc>
            </a:pPr>
            <a:r>
              <a:rPr lang="tr-TR" b="1" dirty="0" smtClean="0">
                <a:latin typeface="Cambria" pitchFamily="18" charset="0"/>
              </a:rPr>
              <a:t>E</a:t>
            </a:r>
            <a:r>
              <a:rPr lang="tr-TR" b="1" baseline="-25000" dirty="0" smtClean="0">
                <a:latin typeface="Cambria" pitchFamily="18" charset="0"/>
              </a:rPr>
              <a:t>S</a:t>
            </a:r>
            <a:r>
              <a:rPr lang="tr-TR" b="1" dirty="0" smtClean="0">
                <a:latin typeface="Cambria" pitchFamily="18" charset="0"/>
              </a:rPr>
              <a:t> &lt; 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Genel Ekonomi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cxnSp>
        <p:nvCxnSpPr>
          <p:cNvPr id="16" name="15 Düz Bağlayıcı"/>
          <p:cNvCxnSpPr/>
          <p:nvPr/>
        </p:nvCxnSpPr>
        <p:spPr>
          <a:xfrm>
            <a:off x="3019110" y="2132856"/>
            <a:ext cx="0" cy="25202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3019110" y="4653136"/>
            <a:ext cx="27363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Metin kutusu"/>
          <p:cNvSpPr txBox="1"/>
          <p:nvPr/>
        </p:nvSpPr>
        <p:spPr>
          <a:xfrm>
            <a:off x="2915816" y="1700808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P</a:t>
            </a:r>
            <a:endParaRPr lang="tr-TR" dirty="0"/>
          </a:p>
        </p:txBody>
      </p:sp>
      <p:sp>
        <p:nvSpPr>
          <p:cNvPr id="19" name="18 Metin kutusu"/>
          <p:cNvSpPr txBox="1"/>
          <p:nvPr/>
        </p:nvSpPr>
        <p:spPr>
          <a:xfrm>
            <a:off x="5724128" y="4509120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Q</a:t>
            </a:r>
            <a:endParaRPr lang="tr-TR" dirty="0"/>
          </a:p>
        </p:txBody>
      </p:sp>
      <p:cxnSp>
        <p:nvCxnSpPr>
          <p:cNvPr id="24" name="23 Düz Bağlayıcı"/>
          <p:cNvCxnSpPr/>
          <p:nvPr/>
        </p:nvCxnSpPr>
        <p:spPr>
          <a:xfrm>
            <a:off x="4572000" y="2132856"/>
            <a:ext cx="0" cy="25202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Metin kutusu"/>
          <p:cNvSpPr txBox="1"/>
          <p:nvPr/>
        </p:nvSpPr>
        <p:spPr>
          <a:xfrm>
            <a:off x="4355976" y="17728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S</a:t>
            </a:r>
            <a:endParaRPr lang="tr-TR" dirty="0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3203848" y="5009401"/>
            <a:ext cx="273630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b="1" dirty="0" smtClean="0">
                <a:latin typeface="Cambria" pitchFamily="18" charset="0"/>
              </a:rPr>
              <a:t>Sıfır Esneklikte Arz</a:t>
            </a:r>
          </a:p>
          <a:p>
            <a:pPr algn="ctr">
              <a:lnSpc>
                <a:spcPct val="150000"/>
              </a:lnSpc>
            </a:pPr>
            <a:r>
              <a:rPr lang="tr-TR" b="1" dirty="0" smtClean="0">
                <a:latin typeface="Cambria" pitchFamily="18" charset="0"/>
              </a:rPr>
              <a:t>E</a:t>
            </a:r>
            <a:r>
              <a:rPr lang="tr-TR" b="1" baseline="-25000" dirty="0" smtClean="0">
                <a:latin typeface="Cambria" pitchFamily="18" charset="0"/>
              </a:rPr>
              <a:t>S</a:t>
            </a:r>
            <a:r>
              <a:rPr lang="tr-TR" b="1" dirty="0" smtClean="0">
                <a:latin typeface="Cambria" pitchFamily="18" charset="0"/>
              </a:rPr>
              <a:t> = 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Genel Ekonomi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683568" y="1844824"/>
            <a:ext cx="806489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Talep Esnekliğini Belirleyen Faktörler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1. İkame edilebilir mal ve hizmetlerin olup olmaması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2. Bir mal veya hizmet için ayrılan paranın bütçedeki payı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3. Fiyat değişmesinden sonra geçen zaman süresi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(</a:t>
            </a:r>
            <a:r>
              <a:rPr lang="tr-TR" sz="2400" dirty="0" err="1" smtClean="0">
                <a:latin typeface="Cambria" pitchFamily="18" charset="0"/>
              </a:rPr>
              <a:t>Ertek</a:t>
            </a:r>
            <a:r>
              <a:rPr lang="tr-TR" sz="2400" dirty="0" smtClean="0">
                <a:latin typeface="Cambria" pitchFamily="18" charset="0"/>
              </a:rPr>
              <a:t>, 2007: 77)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Genel Ekonomi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683568" y="1844824"/>
            <a:ext cx="806489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Arz Esnekliğini Belirleyen Faktörler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1. Üretimde ikame edilebilir mallar olup olmaması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2. Malın dayanıklı bir mal olup olmaması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3. Üretilen mal miktarı arttıkça maliyetlerin nasıl değiştiği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4. Zaman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(</a:t>
            </a:r>
            <a:r>
              <a:rPr lang="tr-TR" sz="2400" dirty="0" err="1" smtClean="0">
                <a:latin typeface="Cambria" pitchFamily="18" charset="0"/>
              </a:rPr>
              <a:t>Ertek</a:t>
            </a:r>
            <a:r>
              <a:rPr lang="tr-TR" sz="2400" dirty="0" smtClean="0">
                <a:latin typeface="Cambria" pitchFamily="18" charset="0"/>
              </a:rPr>
              <a:t>, 2007: 77)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Genel Ekonomi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1520" y="1720840"/>
            <a:ext cx="864096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Kaynakça;</a:t>
            </a:r>
          </a:p>
          <a:p>
            <a:pPr>
              <a:lnSpc>
                <a:spcPct val="150000"/>
              </a:lnSpc>
            </a:pPr>
            <a:r>
              <a:rPr lang="tr-TR" sz="2400" dirty="0" err="1" smtClean="0">
                <a:latin typeface="Cambria" pitchFamily="18" charset="0"/>
              </a:rPr>
              <a:t>Üstünel</a:t>
            </a:r>
            <a:r>
              <a:rPr lang="tr-TR" sz="2400" dirty="0" smtClean="0">
                <a:latin typeface="Cambria" pitchFamily="18" charset="0"/>
              </a:rPr>
              <a:t>, Besim, Ekonominin Temelleri, Ofset, (5. Basım), İstanbul, 1987.</a:t>
            </a:r>
          </a:p>
          <a:p>
            <a:pPr>
              <a:lnSpc>
                <a:spcPct val="150000"/>
              </a:lnSpc>
            </a:pPr>
            <a:r>
              <a:rPr lang="tr-TR" sz="2400" dirty="0" err="1" smtClean="0">
                <a:latin typeface="Cambria" pitchFamily="18" charset="0"/>
              </a:rPr>
              <a:t>Ertek</a:t>
            </a:r>
            <a:r>
              <a:rPr lang="tr-TR" sz="2400" dirty="0" smtClean="0">
                <a:latin typeface="Cambria" pitchFamily="18" charset="0"/>
              </a:rPr>
              <a:t>, Tümay, Temel Ekonomi, Beta, (2. Basım), 	İstanbul, 2007.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Parasız, İlker, İktisada Giriş, Ezgi </a:t>
            </a:r>
            <a:r>
              <a:rPr lang="tr-TR" sz="2400" dirty="0" err="1" smtClean="0">
                <a:latin typeface="Cambria" pitchFamily="18" charset="0"/>
              </a:rPr>
              <a:t>Kitabevi</a:t>
            </a:r>
            <a:r>
              <a:rPr lang="tr-TR" sz="2400" dirty="0" smtClean="0">
                <a:latin typeface="Cambria" pitchFamily="18" charset="0"/>
              </a:rPr>
              <a:t>, (6. Basım), Bursa, 2000.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Genel Ekonomi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683568" y="1844824"/>
            <a:ext cx="806489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Talebin Fiyat Esnekliği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Alıcıların planları ve üzerindeki diğer etkiler aynı kalırken bir malın fiyatındaki değişmeye talep edilen miktarının duyarlılığının ölçülmesine talebin fiyat esnekliği denir.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(Parasız, 2000: 65)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Genel Ekonomi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95536" y="3574757"/>
            <a:ext cx="33123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Talebin Fiyat Esnekliği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491880" y="3574757"/>
            <a:ext cx="43204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=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3995936" y="3933056"/>
            <a:ext cx="4536504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139952" y="3260560"/>
            <a:ext cx="4320480" cy="456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dirty="0" smtClean="0">
                <a:latin typeface="Cambria" pitchFamily="18" charset="0"/>
              </a:rPr>
              <a:t>Talep Edilen Miktardaki % Değişme</a:t>
            </a: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4860032" y="4124656"/>
            <a:ext cx="2304256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dirty="0" smtClean="0">
                <a:latin typeface="Cambria" pitchFamily="18" charset="0"/>
              </a:rPr>
              <a:t>Fiyattaki % Değişme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Genel Ekonomi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95536" y="2348880"/>
            <a:ext cx="33123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600" dirty="0" smtClean="0">
                <a:latin typeface="Cambria" pitchFamily="18" charset="0"/>
              </a:rPr>
              <a:t>Talebin Fiyat Esnekliği (e</a:t>
            </a:r>
            <a:r>
              <a:rPr lang="tr-TR" sz="1600" baseline="-25000" dirty="0" smtClean="0">
                <a:latin typeface="Cambria" pitchFamily="18" charset="0"/>
              </a:rPr>
              <a:t>d</a:t>
            </a:r>
            <a:r>
              <a:rPr lang="tr-TR" sz="1600" dirty="0" smtClean="0">
                <a:latin typeface="Cambria" pitchFamily="18" charset="0"/>
              </a:rPr>
              <a:t>)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915816" y="2276872"/>
            <a:ext cx="43204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=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3347864" y="2661336"/>
            <a:ext cx="4536504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995936" y="1671191"/>
            <a:ext cx="33123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600" dirty="0" smtClean="0">
                <a:latin typeface="Cambria" pitchFamily="18" charset="0"/>
              </a:rPr>
              <a:t>Talep Edilen Miktardaki Değişme</a:t>
            </a: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4283968" y="2708920"/>
            <a:ext cx="2304256" cy="416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600" dirty="0" smtClean="0">
                <a:latin typeface="Cambria" pitchFamily="18" charset="0"/>
              </a:rPr>
              <a:t>Fiyattaki Değişme</a:t>
            </a:r>
          </a:p>
        </p:txBody>
      </p:sp>
      <p:cxnSp>
        <p:nvCxnSpPr>
          <p:cNvPr id="8" name="7 Düz Bağlayıcı"/>
          <p:cNvCxnSpPr/>
          <p:nvPr/>
        </p:nvCxnSpPr>
        <p:spPr>
          <a:xfrm>
            <a:off x="3995936" y="2132856"/>
            <a:ext cx="3024336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4139952" y="2076885"/>
            <a:ext cx="4320480" cy="416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600" dirty="0" smtClean="0">
                <a:latin typeface="Cambria" pitchFamily="18" charset="0"/>
              </a:rPr>
              <a:t>Başlangıçta Talep Edilen Miktar</a:t>
            </a:r>
          </a:p>
        </p:txBody>
      </p:sp>
      <p:cxnSp>
        <p:nvCxnSpPr>
          <p:cNvPr id="15" name="14 Düz Bağlayıcı"/>
          <p:cNvCxnSpPr/>
          <p:nvPr/>
        </p:nvCxnSpPr>
        <p:spPr>
          <a:xfrm>
            <a:off x="3995936" y="3212976"/>
            <a:ext cx="3024336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4283968" y="3212976"/>
            <a:ext cx="23042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600" dirty="0" smtClean="0">
                <a:latin typeface="Cambria" pitchFamily="18" charset="0"/>
              </a:rPr>
              <a:t>Başlangıç Fiyatı</a:t>
            </a: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95536" y="4898777"/>
            <a:ext cx="33123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600" dirty="0" smtClean="0">
                <a:latin typeface="Cambria" pitchFamily="18" charset="0"/>
              </a:rPr>
              <a:t>Talebin Fiyat Esnekliği (e</a:t>
            </a:r>
            <a:r>
              <a:rPr lang="tr-TR" sz="1600" baseline="-25000" dirty="0" smtClean="0">
                <a:latin typeface="Cambria" pitchFamily="18" charset="0"/>
              </a:rPr>
              <a:t>d</a:t>
            </a:r>
            <a:r>
              <a:rPr lang="tr-TR" sz="1600" dirty="0" smtClean="0">
                <a:latin typeface="Cambria" pitchFamily="18" charset="0"/>
              </a:rPr>
              <a:t>)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2915816" y="4826769"/>
            <a:ext cx="43204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=</a:t>
            </a:r>
          </a:p>
        </p:txBody>
      </p:sp>
      <p:cxnSp>
        <p:nvCxnSpPr>
          <p:cNvPr id="19" name="18 Düz Bağlayıcı"/>
          <p:cNvCxnSpPr/>
          <p:nvPr/>
        </p:nvCxnSpPr>
        <p:spPr>
          <a:xfrm>
            <a:off x="3347864" y="5211233"/>
            <a:ext cx="4536504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3995936" y="4221088"/>
            <a:ext cx="3312368" cy="416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600" dirty="0" smtClean="0">
                <a:latin typeface="Cambria" pitchFamily="18" charset="0"/>
              </a:rPr>
              <a:t>Yeni Miktar – Eski Miktar</a:t>
            </a: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4283968" y="5258817"/>
            <a:ext cx="2304256" cy="416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600" dirty="0" smtClean="0">
                <a:latin typeface="Cambria" pitchFamily="18" charset="0"/>
              </a:rPr>
              <a:t>Yeni Fiyat – Eski </a:t>
            </a:r>
            <a:r>
              <a:rPr lang="tr-TR" sz="1600" dirty="0" err="1" smtClean="0">
                <a:latin typeface="Cambria" pitchFamily="18" charset="0"/>
              </a:rPr>
              <a:t>Fİyat</a:t>
            </a:r>
            <a:endParaRPr lang="tr-TR" sz="1600" dirty="0" smtClean="0">
              <a:latin typeface="Cambria" pitchFamily="18" charset="0"/>
            </a:endParaRPr>
          </a:p>
        </p:txBody>
      </p:sp>
      <p:cxnSp>
        <p:nvCxnSpPr>
          <p:cNvPr id="22" name="21 Düz Bağlayıcı"/>
          <p:cNvCxnSpPr/>
          <p:nvPr/>
        </p:nvCxnSpPr>
        <p:spPr>
          <a:xfrm>
            <a:off x="3995936" y="4682753"/>
            <a:ext cx="3024336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4572000" y="4626782"/>
            <a:ext cx="20162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600" dirty="0" smtClean="0">
                <a:latin typeface="Cambria" pitchFamily="18" charset="0"/>
              </a:rPr>
              <a:t>Eski Miktar</a:t>
            </a:r>
          </a:p>
        </p:txBody>
      </p:sp>
      <p:cxnSp>
        <p:nvCxnSpPr>
          <p:cNvPr id="24" name="23 Düz Bağlayıcı"/>
          <p:cNvCxnSpPr/>
          <p:nvPr/>
        </p:nvCxnSpPr>
        <p:spPr>
          <a:xfrm>
            <a:off x="3995936" y="5762873"/>
            <a:ext cx="3024336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4716016" y="5762873"/>
            <a:ext cx="2304256" cy="416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600" dirty="0" smtClean="0">
                <a:latin typeface="Cambria" pitchFamily="18" charset="0"/>
              </a:rPr>
              <a:t>Eski Fiyat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Genel Ekonomi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cxnSp>
        <p:nvCxnSpPr>
          <p:cNvPr id="11" name="10 Düz Bağlayıcı"/>
          <p:cNvCxnSpPr/>
          <p:nvPr/>
        </p:nvCxnSpPr>
        <p:spPr>
          <a:xfrm>
            <a:off x="1115616" y="2132856"/>
            <a:ext cx="0" cy="25202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1115616" y="4653136"/>
            <a:ext cx="27363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Metin kutusu"/>
          <p:cNvSpPr txBox="1"/>
          <p:nvPr/>
        </p:nvSpPr>
        <p:spPr>
          <a:xfrm>
            <a:off x="1012322" y="1700808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P</a:t>
            </a:r>
            <a:endParaRPr lang="tr-TR" dirty="0"/>
          </a:p>
        </p:txBody>
      </p:sp>
      <p:sp>
        <p:nvSpPr>
          <p:cNvPr id="15" name="14 Metin kutusu"/>
          <p:cNvSpPr txBox="1"/>
          <p:nvPr/>
        </p:nvSpPr>
        <p:spPr>
          <a:xfrm>
            <a:off x="3820634" y="4509120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Q</a:t>
            </a:r>
            <a:endParaRPr lang="tr-TR" dirty="0"/>
          </a:p>
        </p:txBody>
      </p:sp>
      <p:cxnSp>
        <p:nvCxnSpPr>
          <p:cNvPr id="16" name="15 Düz Bağlayıcı"/>
          <p:cNvCxnSpPr/>
          <p:nvPr/>
        </p:nvCxnSpPr>
        <p:spPr>
          <a:xfrm>
            <a:off x="5312792" y="2132856"/>
            <a:ext cx="0" cy="25202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5312792" y="4653136"/>
            <a:ext cx="27363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Metin kutusu"/>
          <p:cNvSpPr txBox="1"/>
          <p:nvPr/>
        </p:nvSpPr>
        <p:spPr>
          <a:xfrm>
            <a:off x="5209498" y="1700808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P</a:t>
            </a:r>
            <a:endParaRPr lang="tr-TR" dirty="0"/>
          </a:p>
        </p:txBody>
      </p:sp>
      <p:sp>
        <p:nvSpPr>
          <p:cNvPr id="19" name="18 Metin kutusu"/>
          <p:cNvSpPr txBox="1"/>
          <p:nvPr/>
        </p:nvSpPr>
        <p:spPr>
          <a:xfrm>
            <a:off x="8017810" y="4509120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Q</a:t>
            </a:r>
            <a:endParaRPr lang="tr-TR" dirty="0"/>
          </a:p>
        </p:txBody>
      </p:sp>
      <p:cxnSp>
        <p:nvCxnSpPr>
          <p:cNvPr id="21" name="20 Düz Bağlayıcı"/>
          <p:cNvCxnSpPr/>
          <p:nvPr/>
        </p:nvCxnSpPr>
        <p:spPr>
          <a:xfrm>
            <a:off x="1115616" y="3140968"/>
            <a:ext cx="244827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Metin kutusu"/>
          <p:cNvSpPr txBox="1"/>
          <p:nvPr/>
        </p:nvSpPr>
        <p:spPr>
          <a:xfrm>
            <a:off x="3635896" y="2987660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</a:t>
            </a:r>
            <a:endParaRPr lang="tr-TR" dirty="0"/>
          </a:p>
        </p:txBody>
      </p:sp>
      <p:cxnSp>
        <p:nvCxnSpPr>
          <p:cNvPr id="24" name="23 Düz Bağlayıcı"/>
          <p:cNvCxnSpPr/>
          <p:nvPr/>
        </p:nvCxnSpPr>
        <p:spPr>
          <a:xfrm>
            <a:off x="5652120" y="2708920"/>
            <a:ext cx="2160240" cy="64807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Metin kutusu"/>
          <p:cNvSpPr txBox="1"/>
          <p:nvPr/>
        </p:nvSpPr>
        <p:spPr>
          <a:xfrm>
            <a:off x="7884368" y="3203684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</a:t>
            </a:r>
            <a:endParaRPr lang="tr-TR" dirty="0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187624" y="5009401"/>
            <a:ext cx="273630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b="1" dirty="0" smtClean="0">
                <a:latin typeface="Cambria" pitchFamily="18" charset="0"/>
              </a:rPr>
              <a:t>Sonsuz Esneklikte Talep</a:t>
            </a:r>
          </a:p>
          <a:p>
            <a:pPr algn="ctr">
              <a:lnSpc>
                <a:spcPct val="150000"/>
              </a:lnSpc>
            </a:pPr>
            <a:r>
              <a:rPr lang="tr-TR" b="1" dirty="0" err="1" smtClean="0">
                <a:latin typeface="Cambria" pitchFamily="18" charset="0"/>
              </a:rPr>
              <a:t>E</a:t>
            </a:r>
            <a:r>
              <a:rPr lang="tr-TR" b="1" baseline="-25000" dirty="0" err="1" smtClean="0">
                <a:latin typeface="Cambria" pitchFamily="18" charset="0"/>
              </a:rPr>
              <a:t>p</a:t>
            </a:r>
            <a:r>
              <a:rPr lang="tr-TR" b="1" dirty="0" smtClean="0">
                <a:latin typeface="Cambria" pitchFamily="18" charset="0"/>
              </a:rPr>
              <a:t> = ∞</a:t>
            </a:r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5436096" y="5013176"/>
            <a:ext cx="273630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b="1" dirty="0" smtClean="0">
                <a:latin typeface="Cambria" pitchFamily="18" charset="0"/>
              </a:rPr>
              <a:t>Esnek Talep</a:t>
            </a:r>
          </a:p>
          <a:p>
            <a:pPr algn="ctr">
              <a:lnSpc>
                <a:spcPct val="150000"/>
              </a:lnSpc>
            </a:pPr>
            <a:r>
              <a:rPr lang="tr-TR" b="1" dirty="0" err="1" smtClean="0">
                <a:latin typeface="Cambria" pitchFamily="18" charset="0"/>
              </a:rPr>
              <a:t>E</a:t>
            </a:r>
            <a:r>
              <a:rPr lang="tr-TR" b="1" baseline="-25000" dirty="0" err="1" smtClean="0">
                <a:latin typeface="Cambria" pitchFamily="18" charset="0"/>
              </a:rPr>
              <a:t>p</a:t>
            </a:r>
            <a:r>
              <a:rPr lang="tr-TR" b="1" dirty="0" smtClean="0">
                <a:latin typeface="Cambria" pitchFamily="18" charset="0"/>
              </a:rPr>
              <a:t> &gt;1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Genel Ekonomi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cxnSp>
        <p:nvCxnSpPr>
          <p:cNvPr id="11" name="10 Düz Bağlayıcı"/>
          <p:cNvCxnSpPr/>
          <p:nvPr/>
        </p:nvCxnSpPr>
        <p:spPr>
          <a:xfrm>
            <a:off x="1115616" y="2132856"/>
            <a:ext cx="0" cy="25202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1115616" y="4653136"/>
            <a:ext cx="27363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Metin kutusu"/>
          <p:cNvSpPr txBox="1"/>
          <p:nvPr/>
        </p:nvSpPr>
        <p:spPr>
          <a:xfrm>
            <a:off x="1012322" y="1700808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P</a:t>
            </a:r>
            <a:endParaRPr lang="tr-TR" dirty="0"/>
          </a:p>
        </p:txBody>
      </p:sp>
      <p:sp>
        <p:nvSpPr>
          <p:cNvPr id="15" name="14 Metin kutusu"/>
          <p:cNvSpPr txBox="1"/>
          <p:nvPr/>
        </p:nvSpPr>
        <p:spPr>
          <a:xfrm>
            <a:off x="3820634" y="4509120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Q</a:t>
            </a:r>
            <a:endParaRPr lang="tr-TR" dirty="0"/>
          </a:p>
        </p:txBody>
      </p:sp>
      <p:cxnSp>
        <p:nvCxnSpPr>
          <p:cNvPr id="16" name="15 Düz Bağlayıcı"/>
          <p:cNvCxnSpPr/>
          <p:nvPr/>
        </p:nvCxnSpPr>
        <p:spPr>
          <a:xfrm>
            <a:off x="5312792" y="2132856"/>
            <a:ext cx="0" cy="25202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5312792" y="4653136"/>
            <a:ext cx="27363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Metin kutusu"/>
          <p:cNvSpPr txBox="1"/>
          <p:nvPr/>
        </p:nvSpPr>
        <p:spPr>
          <a:xfrm>
            <a:off x="5209498" y="1700808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P</a:t>
            </a:r>
            <a:endParaRPr lang="tr-TR" dirty="0"/>
          </a:p>
        </p:txBody>
      </p:sp>
      <p:sp>
        <p:nvSpPr>
          <p:cNvPr id="19" name="18 Metin kutusu"/>
          <p:cNvSpPr txBox="1"/>
          <p:nvPr/>
        </p:nvSpPr>
        <p:spPr>
          <a:xfrm>
            <a:off x="8017810" y="4509120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Q</a:t>
            </a:r>
            <a:endParaRPr lang="tr-TR" dirty="0"/>
          </a:p>
        </p:txBody>
      </p:sp>
      <p:sp>
        <p:nvSpPr>
          <p:cNvPr id="22" name="21 Metin kutusu"/>
          <p:cNvSpPr txBox="1"/>
          <p:nvPr/>
        </p:nvSpPr>
        <p:spPr>
          <a:xfrm>
            <a:off x="3131840" y="4211796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</a:t>
            </a:r>
            <a:endParaRPr lang="tr-TR" dirty="0"/>
          </a:p>
        </p:txBody>
      </p:sp>
      <p:cxnSp>
        <p:nvCxnSpPr>
          <p:cNvPr id="24" name="23 Düz Bağlayıcı"/>
          <p:cNvCxnSpPr/>
          <p:nvPr/>
        </p:nvCxnSpPr>
        <p:spPr>
          <a:xfrm>
            <a:off x="6156176" y="2420888"/>
            <a:ext cx="1296144" cy="18002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Metin kutusu"/>
          <p:cNvSpPr txBox="1"/>
          <p:nvPr/>
        </p:nvSpPr>
        <p:spPr>
          <a:xfrm>
            <a:off x="7884368" y="3203684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</a:t>
            </a:r>
            <a:endParaRPr lang="tr-TR" dirty="0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187624" y="5009401"/>
            <a:ext cx="273630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b="1" dirty="0" smtClean="0">
                <a:latin typeface="Cambria" pitchFamily="18" charset="0"/>
              </a:rPr>
              <a:t>Birim Esneklikte Talep</a:t>
            </a:r>
          </a:p>
          <a:p>
            <a:pPr algn="ctr">
              <a:lnSpc>
                <a:spcPct val="150000"/>
              </a:lnSpc>
            </a:pPr>
            <a:r>
              <a:rPr lang="tr-TR" b="1" dirty="0" err="1" smtClean="0">
                <a:latin typeface="Cambria" pitchFamily="18" charset="0"/>
              </a:rPr>
              <a:t>E</a:t>
            </a:r>
            <a:r>
              <a:rPr lang="tr-TR" b="1" baseline="-25000" dirty="0" err="1" smtClean="0">
                <a:latin typeface="Cambria" pitchFamily="18" charset="0"/>
              </a:rPr>
              <a:t>p</a:t>
            </a:r>
            <a:r>
              <a:rPr lang="tr-TR" b="1" dirty="0" smtClean="0">
                <a:latin typeface="Cambria" pitchFamily="18" charset="0"/>
              </a:rPr>
              <a:t> = 1</a:t>
            </a:r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5436096" y="5013176"/>
            <a:ext cx="273630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b="1" dirty="0" smtClean="0">
                <a:latin typeface="Cambria" pitchFamily="18" charset="0"/>
              </a:rPr>
              <a:t>Esnek Olmayan Talep</a:t>
            </a:r>
          </a:p>
          <a:p>
            <a:pPr algn="ctr">
              <a:lnSpc>
                <a:spcPct val="150000"/>
              </a:lnSpc>
            </a:pPr>
            <a:r>
              <a:rPr lang="tr-TR" b="1" dirty="0" err="1" smtClean="0">
                <a:latin typeface="Cambria" pitchFamily="18" charset="0"/>
              </a:rPr>
              <a:t>E</a:t>
            </a:r>
            <a:r>
              <a:rPr lang="tr-TR" b="1" baseline="-25000" dirty="0" err="1" smtClean="0">
                <a:latin typeface="Cambria" pitchFamily="18" charset="0"/>
              </a:rPr>
              <a:t>p</a:t>
            </a:r>
            <a:r>
              <a:rPr lang="tr-TR" b="1" dirty="0" smtClean="0">
                <a:latin typeface="Cambria" pitchFamily="18" charset="0"/>
              </a:rPr>
              <a:t> &lt; 1</a:t>
            </a:r>
          </a:p>
        </p:txBody>
      </p:sp>
      <p:sp>
        <p:nvSpPr>
          <p:cNvPr id="20" name="19 Yay"/>
          <p:cNvSpPr/>
          <p:nvPr/>
        </p:nvSpPr>
        <p:spPr>
          <a:xfrm rot="10958316">
            <a:off x="1546803" y="1125605"/>
            <a:ext cx="3240360" cy="3240360"/>
          </a:xfrm>
          <a:prstGeom prst="arc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Genel Ekonomi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cxnSp>
        <p:nvCxnSpPr>
          <p:cNvPr id="16" name="15 Düz Bağlayıcı"/>
          <p:cNvCxnSpPr/>
          <p:nvPr/>
        </p:nvCxnSpPr>
        <p:spPr>
          <a:xfrm>
            <a:off x="3019110" y="2132856"/>
            <a:ext cx="0" cy="25202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3019110" y="4653136"/>
            <a:ext cx="27363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Metin kutusu"/>
          <p:cNvSpPr txBox="1"/>
          <p:nvPr/>
        </p:nvSpPr>
        <p:spPr>
          <a:xfrm>
            <a:off x="2915816" y="1700808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P</a:t>
            </a:r>
            <a:endParaRPr lang="tr-TR" dirty="0"/>
          </a:p>
        </p:txBody>
      </p:sp>
      <p:sp>
        <p:nvSpPr>
          <p:cNvPr id="19" name="18 Metin kutusu"/>
          <p:cNvSpPr txBox="1"/>
          <p:nvPr/>
        </p:nvSpPr>
        <p:spPr>
          <a:xfrm>
            <a:off x="5724128" y="4509120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Q</a:t>
            </a:r>
            <a:endParaRPr lang="tr-TR" dirty="0"/>
          </a:p>
        </p:txBody>
      </p:sp>
      <p:cxnSp>
        <p:nvCxnSpPr>
          <p:cNvPr id="24" name="23 Düz Bağlayıcı"/>
          <p:cNvCxnSpPr/>
          <p:nvPr/>
        </p:nvCxnSpPr>
        <p:spPr>
          <a:xfrm>
            <a:off x="4572000" y="2132856"/>
            <a:ext cx="0" cy="25202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Metin kutusu"/>
          <p:cNvSpPr txBox="1"/>
          <p:nvPr/>
        </p:nvSpPr>
        <p:spPr>
          <a:xfrm>
            <a:off x="4355976" y="1772816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</a:t>
            </a:r>
            <a:endParaRPr lang="tr-TR" dirty="0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3203848" y="5009401"/>
            <a:ext cx="273630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b="1" dirty="0" smtClean="0">
                <a:latin typeface="Cambria" pitchFamily="18" charset="0"/>
              </a:rPr>
              <a:t>Sıfır Esneklikte Talep</a:t>
            </a:r>
          </a:p>
          <a:p>
            <a:pPr algn="ctr">
              <a:lnSpc>
                <a:spcPct val="150000"/>
              </a:lnSpc>
            </a:pPr>
            <a:r>
              <a:rPr lang="tr-TR" b="1" dirty="0" err="1" smtClean="0">
                <a:latin typeface="Cambria" pitchFamily="18" charset="0"/>
              </a:rPr>
              <a:t>E</a:t>
            </a:r>
            <a:r>
              <a:rPr lang="tr-TR" b="1" baseline="-25000" dirty="0" err="1" smtClean="0">
                <a:latin typeface="Cambria" pitchFamily="18" charset="0"/>
              </a:rPr>
              <a:t>p</a:t>
            </a:r>
            <a:r>
              <a:rPr lang="tr-TR" b="1" dirty="0" smtClean="0">
                <a:latin typeface="Cambria" pitchFamily="18" charset="0"/>
              </a:rPr>
              <a:t> = 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Genel Ekonomi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683568" y="1844824"/>
            <a:ext cx="806489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Eğer talep esnekliği birden büyükse talep esnektir.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Eğer talep esnekliği birden daha küçükse talep az esnektir.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Eğer talep esnekliği bire eşitse talep birim esnektir.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Eğer talep esnekliği sıfıra eşitse talep esnek değildir.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Eğer talep esnekliği sonsuzsa talep tam esnektir.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(Parasız, 2000: 69)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Genel Ekonomi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683568" y="1844824"/>
            <a:ext cx="806489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Arzın Fiyat Esnekliği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Diğer koşullar aynıyken bir malın fiyatındaki değişmeye arz edilen miktarının duyarlılığına arz esnekliği denir.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Cambria" pitchFamily="18" charset="0"/>
              </a:rPr>
              <a:t>(Parasız, 2000: 70)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1269</TotalTime>
  <Words>411</Words>
  <Application>Microsoft Office PowerPoint</Application>
  <PresentationFormat>Ekran Gösterisi (4:3)</PresentationFormat>
  <Paragraphs>116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Akış</vt:lpstr>
      <vt:lpstr>Genel Ekonomi 3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KAYSEM 2015</dc:title>
  <dc:creator>Teknosa</dc:creator>
  <cp:lastModifiedBy>Teknosa</cp:lastModifiedBy>
  <cp:revision>171</cp:revision>
  <dcterms:created xsi:type="dcterms:W3CDTF">2015-05-04T08:30:58Z</dcterms:created>
  <dcterms:modified xsi:type="dcterms:W3CDTF">2020-04-28T09:20:09Z</dcterms:modified>
</cp:coreProperties>
</file>